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0283" r:id="rId1"/>
  </p:sldMasterIdLst>
  <p:notesMasterIdLst>
    <p:notesMasterId r:id="rId3"/>
  </p:notesMasterIdLst>
  <p:handoutMasterIdLst>
    <p:handoutMasterId r:id="rId4"/>
  </p:handoutMasterIdLst>
  <p:sldIdLst>
    <p:sldId id="2141416708" r:id="rId2"/>
  </p:sldIdLst>
  <p:sldSz cx="9144000" cy="6858000" type="screen4x3"/>
  <p:notesSz cx="7104063" cy="10234613"/>
  <p:defaultTextStyle>
    <a:defPPr>
      <a:defRPr lang="ja-JP"/>
    </a:defPPr>
    <a:lvl1pPr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" panose="02020603050405020304" pitchFamily="18" charset="0"/>
        <a:ea typeface="Osaka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FF00FF"/>
    <a:srgbClr val="FF171F"/>
    <a:srgbClr val="FF99FF"/>
    <a:srgbClr val="FFCCFF"/>
    <a:srgbClr val="00CCFF"/>
    <a:srgbClr val="4D12FF"/>
    <a:srgbClr val="850C10"/>
    <a:srgbClr val="6F0BA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4605" autoAdjust="0"/>
    <p:restoredTop sz="86395" autoAdjust="0"/>
  </p:normalViewPr>
  <p:slideViewPr>
    <p:cSldViewPr showGuides="1">
      <p:cViewPr varScale="1">
        <p:scale>
          <a:sx n="101" d="100"/>
          <a:sy n="101" d="100"/>
        </p:scale>
        <p:origin x="1906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-217772"/>
    </p:cViewPr>
  </p:outlineViewPr>
  <p:notesTextViewPr>
    <p:cViewPr>
      <p:scale>
        <a:sx n="3" d="2"/>
        <a:sy n="3" d="2"/>
      </p:scale>
      <p:origin x="0" y="0"/>
    </p:cViewPr>
  </p:notesTextViewPr>
  <p:sorterViewPr>
    <p:cViewPr varScale="1">
      <p:scale>
        <a:sx n="1" d="1"/>
        <a:sy n="1" d="1"/>
      </p:scale>
      <p:origin x="0" y="-30446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>
            <a:extLst>
              <a:ext uri="{FF2B5EF4-FFF2-40B4-BE49-F238E27FC236}">
                <a16:creationId xmlns:a16="http://schemas.microsoft.com/office/drawing/2014/main" id="{6D700063-79FA-4ABB-9FEE-4E3CBD6113A1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3" name="Rectangle 3">
            <a:extLst>
              <a:ext uri="{FF2B5EF4-FFF2-40B4-BE49-F238E27FC236}">
                <a16:creationId xmlns:a16="http://schemas.microsoft.com/office/drawing/2014/main" id="{A922E552-C41D-43A6-9D99-9DF9AB81E210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025022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4" name="Rectangle 4">
            <a:extLst>
              <a:ext uri="{FF2B5EF4-FFF2-40B4-BE49-F238E27FC236}">
                <a16:creationId xmlns:a16="http://schemas.microsoft.com/office/drawing/2014/main" id="{D451AF7C-3419-42A9-B0E5-EF9C2A8482A5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7525" name="Rectangle 5">
            <a:extLst>
              <a:ext uri="{FF2B5EF4-FFF2-40B4-BE49-F238E27FC236}">
                <a16:creationId xmlns:a16="http://schemas.microsoft.com/office/drawing/2014/main" id="{978FE7F1-DB01-47D6-82C7-AE3FA5A764D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025022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ea typeface="Osaka"/>
                <a:cs typeface="Osaka"/>
              </a:defRPr>
            </a:lvl1pPr>
          </a:lstStyle>
          <a:p>
            <a:pPr>
              <a:defRPr/>
            </a:pPr>
            <a:fld id="{78753559-7745-449B-83C7-4848F56C813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>
            <a:extLst>
              <a:ext uri="{FF2B5EF4-FFF2-40B4-BE49-F238E27FC236}">
                <a16:creationId xmlns:a16="http://schemas.microsoft.com/office/drawing/2014/main" id="{4AC9A52F-20FF-42D2-9E14-D312232A5488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6323" name="Rectangle 3">
            <a:extLst>
              <a:ext uri="{FF2B5EF4-FFF2-40B4-BE49-F238E27FC236}">
                <a16:creationId xmlns:a16="http://schemas.microsoft.com/office/drawing/2014/main" id="{C2B51FDE-B1F3-474F-966B-4CDBFB26594E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4025022" y="0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5060" name="Rectangle 4">
            <a:extLst>
              <a:ext uri="{FF2B5EF4-FFF2-40B4-BE49-F238E27FC236}">
                <a16:creationId xmlns:a16="http://schemas.microsoft.com/office/drawing/2014/main" id="{F4724725-B23D-498E-8A38-9964CF81B22C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2188" y="766763"/>
            <a:ext cx="5119687" cy="38385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6325" name="Rectangle 5">
            <a:extLst>
              <a:ext uri="{FF2B5EF4-FFF2-40B4-BE49-F238E27FC236}">
                <a16:creationId xmlns:a16="http://schemas.microsoft.com/office/drawing/2014/main" id="{15EE2CCD-C274-4940-8481-E934C11654BD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47656" y="4861235"/>
            <a:ext cx="5208753" cy="4605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/>
              <a:t>マスタ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56326" name="Rectangle 6">
            <a:extLst>
              <a:ext uri="{FF2B5EF4-FFF2-40B4-BE49-F238E27FC236}">
                <a16:creationId xmlns:a16="http://schemas.microsoft.com/office/drawing/2014/main" id="{77822E54-2953-4C81-9BEF-09FB54B93E0F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300"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6327" name="Rectangle 7">
            <a:extLst>
              <a:ext uri="{FF2B5EF4-FFF2-40B4-BE49-F238E27FC236}">
                <a16:creationId xmlns:a16="http://schemas.microsoft.com/office/drawing/2014/main" id="{06A76B22-8903-4506-8FD6-8D48B134381E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5022" y="9722471"/>
            <a:ext cx="3079042" cy="5121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91" tIns="47745" rIns="95491" bIns="47745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300">
                <a:ea typeface="Osaka"/>
                <a:cs typeface="Osaka"/>
              </a:defRPr>
            </a:lvl1pPr>
          </a:lstStyle>
          <a:p>
            <a:pPr>
              <a:defRPr/>
            </a:pPr>
            <a:fld id="{AB3063AE-409A-44D6-A9DF-7102C543D64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" charset="0"/>
        <a:ea typeface="Osaka" charset="-128"/>
        <a:cs typeface="Osaka" charset="0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94CFEB3-F780-4708-9D72-BE341EF0AAD5}" type="slidenum">
              <a:rPr kumimoji="1" lang="ja-JP" altLang="en-US" sz="1200" b="0" i="0" u="none" strike="noStrike" kern="1200" cap="none" spc="0" normalizeH="0" baseline="0" noProof="0" smtClean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pPr marL="0" marR="0" lvl="0" indent="0" algn="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1" lang="ja-JP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2907574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BCC402-27B3-4557-90DF-C7C20ED54A2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150495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日本</a:t>
            </a:r>
            <a:r>
              <a:rPr lang="en-US" altLang="ja-JP">
                <a:solidFill>
                  <a:prstClr val="black">
                    <a:tint val="75000"/>
                  </a:prstClr>
                </a:solidFill>
              </a:rPr>
              <a:t>DMAT</a:t>
            </a: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標準コース</a:t>
            </a: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DEA762-D017-4296-AE9B-CFEC27AB5E0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7617391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日本</a:t>
            </a:r>
            <a:r>
              <a:rPr lang="en-US" altLang="ja-JP">
                <a:solidFill>
                  <a:prstClr val="black">
                    <a:tint val="75000"/>
                  </a:prstClr>
                </a:solidFill>
              </a:rPr>
              <a:t>DMAT</a:t>
            </a: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標準コース</a:t>
            </a: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B253AC-5828-41E5-B4C1-CCD7BE82AF5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2838743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3144778"/>
      </p:ext>
    </p:extLst>
  </p:cSld>
  <p:clrMapOvr>
    <a:masterClrMapping/>
  </p:clrMapOvr>
  <p:transition spd="med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x">
  <p:cSld name="タイトル、コンテンツ、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14400" y="304800"/>
            <a:ext cx="7044267" cy="609600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508000" y="1447800"/>
            <a:ext cx="3996267" cy="4953000"/>
          </a:xfr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639733" y="1447800"/>
            <a:ext cx="3996267" cy="4953000"/>
          </a:xfrm>
        </p:spPr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046276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kumimoji="0"/>
            </a:lvl1pPr>
          </a:lstStyle>
          <a:p>
            <a:pPr>
              <a:defRPr/>
            </a:pP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統括ＤＭＡＴ養成研修</a:t>
            </a: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F14728-D20A-4B65-859F-654F8193C90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781865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日本</a:t>
            </a:r>
            <a:r>
              <a:rPr lang="en-US" altLang="ja-JP">
                <a:solidFill>
                  <a:prstClr val="black">
                    <a:tint val="75000"/>
                  </a:prstClr>
                </a:solidFill>
              </a:rPr>
              <a:t>DMAT</a:t>
            </a: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標準コース</a:t>
            </a: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3B930D-D9E3-462F-B8B3-336A459205F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8510252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日本</a:t>
            </a:r>
            <a:r>
              <a:rPr lang="en-US" altLang="ja-JP">
                <a:solidFill>
                  <a:prstClr val="black">
                    <a:tint val="75000"/>
                  </a:prstClr>
                </a:solidFill>
              </a:rPr>
              <a:t>DMAT</a:t>
            </a: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標準コース</a:t>
            </a:r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9D9A3D-419C-4D3D-8812-603B2BC9D6D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624061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日本</a:t>
            </a:r>
            <a:r>
              <a:rPr lang="en-US" altLang="ja-JP">
                <a:solidFill>
                  <a:prstClr val="black">
                    <a:tint val="75000"/>
                  </a:prstClr>
                </a:solidFill>
              </a:rPr>
              <a:t>DMAT</a:t>
            </a: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標準コース</a:t>
            </a:r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A78CA7-FA70-4E65-BCD8-FD3985954DD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434743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日本</a:t>
            </a:r>
            <a:r>
              <a:rPr lang="en-US" altLang="ja-JP">
                <a:solidFill>
                  <a:prstClr val="black">
                    <a:tint val="75000"/>
                  </a:prstClr>
                </a:solidFill>
              </a:rPr>
              <a:t>DMAT</a:t>
            </a: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標準コース</a:t>
            </a:r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E6F407-93AA-492F-B1CB-4510E4A43FF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2855188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日本</a:t>
            </a:r>
            <a:r>
              <a:rPr lang="en-US" altLang="ja-JP">
                <a:solidFill>
                  <a:prstClr val="black">
                    <a:tint val="75000"/>
                  </a:prstClr>
                </a:solidFill>
              </a:rPr>
              <a:t>DMAT</a:t>
            </a: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標準コース</a:t>
            </a:r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9D6796-B4D3-4E3A-9848-616B01FE3C9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885341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日本</a:t>
            </a:r>
            <a:r>
              <a:rPr lang="en-US" altLang="ja-JP">
                <a:solidFill>
                  <a:prstClr val="black">
                    <a:tint val="75000"/>
                  </a:prstClr>
                </a:solidFill>
              </a:rPr>
              <a:t>DMAT</a:t>
            </a: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標準コース</a:t>
            </a:r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90969-03B0-424F-B818-E4DACDC9219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411925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日本</a:t>
            </a:r>
            <a:r>
              <a:rPr lang="en-US" altLang="ja-JP">
                <a:solidFill>
                  <a:prstClr val="black">
                    <a:tint val="75000"/>
                  </a:prstClr>
                </a:solidFill>
              </a:rPr>
              <a:t>DMAT</a:t>
            </a: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標準コース</a:t>
            </a:r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0D7EF6-0F9F-471E-AF0C-C102C6C0647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32732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hangingPunct="1">
              <a:defRPr sz="1200">
                <a:solidFill>
                  <a:schemeClr val="tx1">
                    <a:tint val="75000"/>
                  </a:schemeClr>
                </a:solidFill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endParaRPr lang="en-US" altLang="ja-JP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hangingPunct="1">
              <a:defRPr sz="1200">
                <a:solidFill>
                  <a:schemeClr val="tx1">
                    <a:tint val="75000"/>
                  </a:schemeClr>
                </a:solidFill>
                <a:latin typeface="Times" charset="0"/>
                <a:ea typeface="Osaka" charset="-128"/>
                <a:cs typeface="+mn-cs"/>
              </a:defRPr>
            </a:lvl1pPr>
          </a:lstStyle>
          <a:p>
            <a:pPr>
              <a:defRPr/>
            </a:pP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日本</a:t>
            </a:r>
            <a:r>
              <a:rPr lang="en-US" altLang="ja-JP">
                <a:solidFill>
                  <a:prstClr val="black">
                    <a:tint val="75000"/>
                  </a:prstClr>
                </a:solidFill>
              </a:rPr>
              <a:t>DMAT</a:t>
            </a:r>
            <a:r>
              <a:rPr lang="ja-JP" altLang="en-US">
                <a:solidFill>
                  <a:prstClr val="black">
                    <a:tint val="75000"/>
                  </a:prstClr>
                </a:solidFill>
              </a:rPr>
              <a:t>標準コース</a:t>
            </a:r>
            <a:endParaRPr kumimoji="0" lang="ja-JP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E24149E3-6B87-4C08-94FB-41EA503D0C56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11256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0284" r:id="rId1"/>
    <p:sldLayoutId id="2147490285" r:id="rId2"/>
    <p:sldLayoutId id="2147490286" r:id="rId3"/>
    <p:sldLayoutId id="2147490287" r:id="rId4"/>
    <p:sldLayoutId id="2147490288" r:id="rId5"/>
    <p:sldLayoutId id="2147490289" r:id="rId6"/>
    <p:sldLayoutId id="2147490290" r:id="rId7"/>
    <p:sldLayoutId id="2147490291" r:id="rId8"/>
    <p:sldLayoutId id="2147490292" r:id="rId9"/>
    <p:sldLayoutId id="2147490293" r:id="rId10"/>
    <p:sldLayoutId id="2147490294" r:id="rId11"/>
    <p:sldLayoutId id="2147490295" r:id="rId12"/>
    <p:sldLayoutId id="2147490296" r:id="rId13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FDB3B513-9011-4DB7-AC0A-3096009E89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071421" y="6237180"/>
            <a:ext cx="2895600" cy="365125"/>
          </a:xfrm>
        </p:spPr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日本</a:t>
            </a: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DMAT</a:t>
            </a: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標準コース</a:t>
            </a:r>
            <a:endParaRPr kumimoji="0" lang="ja-JP" alt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8DCB047C-C692-4D2A-9E3C-08111D799393}"/>
              </a:ext>
            </a:extLst>
          </p:cNvPr>
          <p:cNvSpPr txBox="1"/>
          <p:nvPr/>
        </p:nvSpPr>
        <p:spPr>
          <a:xfrm>
            <a:off x="160832" y="5081625"/>
            <a:ext cx="721957" cy="39062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避難病院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1</a:t>
            </a: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FB39ADEC-190C-4173-837E-D0C05C1DB9E0}"/>
              </a:ext>
            </a:extLst>
          </p:cNvPr>
          <p:cNvSpPr txBox="1"/>
          <p:nvPr/>
        </p:nvSpPr>
        <p:spPr>
          <a:xfrm>
            <a:off x="6539375" y="5364667"/>
            <a:ext cx="851564" cy="5397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中央・西部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避難病院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２病院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56C85326-DF21-4417-BDF8-2C254BCB66A3}"/>
              </a:ext>
            </a:extLst>
          </p:cNvPr>
          <p:cNvSpPr txBox="1"/>
          <p:nvPr/>
        </p:nvSpPr>
        <p:spPr>
          <a:xfrm>
            <a:off x="7462388" y="5364667"/>
            <a:ext cx="721957" cy="5397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東南部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避難病院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２病院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26" name="円/楕円 13">
            <a:extLst>
              <a:ext uri="{FF2B5EF4-FFF2-40B4-BE49-F238E27FC236}">
                <a16:creationId xmlns:a16="http://schemas.microsoft.com/office/drawing/2014/main" id="{48C658EF-3EC8-495E-9F96-09C61694A6D8}"/>
              </a:ext>
            </a:extLst>
          </p:cNvPr>
          <p:cNvSpPr/>
          <p:nvPr/>
        </p:nvSpPr>
        <p:spPr>
          <a:xfrm>
            <a:off x="6116831" y="562226"/>
            <a:ext cx="476552" cy="484543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27" name="テキスト ボックス 14">
            <a:extLst>
              <a:ext uri="{FF2B5EF4-FFF2-40B4-BE49-F238E27FC236}">
                <a16:creationId xmlns:a16="http://schemas.microsoft.com/office/drawing/2014/main" id="{3D4D7141-80C1-4154-BB42-464A52E316B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771783" y="611891"/>
            <a:ext cx="902811" cy="30777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岡山空港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28" name="円/楕円 20">
            <a:extLst>
              <a:ext uri="{FF2B5EF4-FFF2-40B4-BE49-F238E27FC236}">
                <a16:creationId xmlns:a16="http://schemas.microsoft.com/office/drawing/2014/main" id="{D50DADFD-4766-49D7-9444-A37B1537DEC0}"/>
              </a:ext>
            </a:extLst>
          </p:cNvPr>
          <p:cNvSpPr/>
          <p:nvPr/>
        </p:nvSpPr>
        <p:spPr>
          <a:xfrm>
            <a:off x="1045467" y="770143"/>
            <a:ext cx="337679" cy="315241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29" name="テキスト ボックス 21">
            <a:extLst>
              <a:ext uri="{FF2B5EF4-FFF2-40B4-BE49-F238E27FC236}">
                <a16:creationId xmlns:a16="http://schemas.microsoft.com/office/drawing/2014/main" id="{2DF1FB03-CF33-40BB-AF16-A69CD4871DD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575967" y="834918"/>
            <a:ext cx="1261884" cy="30777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4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広島西飛行場</a:t>
            </a:r>
            <a:endParaRPr kumimoji="1" lang="en-US" altLang="ja-JP" sz="1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34" name="Line 1022">
            <a:extLst>
              <a:ext uri="{FF2B5EF4-FFF2-40B4-BE49-F238E27FC236}">
                <a16:creationId xmlns:a16="http://schemas.microsoft.com/office/drawing/2014/main" id="{553086F6-4848-4F02-A2DF-A1E9B34954D4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87955" y="1176296"/>
            <a:ext cx="591011" cy="309272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36" name="Line 1022">
            <a:extLst>
              <a:ext uri="{FF2B5EF4-FFF2-40B4-BE49-F238E27FC236}">
                <a16:creationId xmlns:a16="http://schemas.microsoft.com/office/drawing/2014/main" id="{DEEB20D0-9172-41F3-8391-A512CD30433C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2829047" y="866233"/>
            <a:ext cx="3116633" cy="1928694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37" name="Line 1022">
            <a:extLst>
              <a:ext uri="{FF2B5EF4-FFF2-40B4-BE49-F238E27FC236}">
                <a16:creationId xmlns:a16="http://schemas.microsoft.com/office/drawing/2014/main" id="{D23A57A6-B19F-414A-9EC6-EFAF0B39BDCF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3647305" y="993071"/>
            <a:ext cx="2404459" cy="1801856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38" name="Line 1022">
            <a:extLst>
              <a:ext uri="{FF2B5EF4-FFF2-40B4-BE49-F238E27FC236}">
                <a16:creationId xmlns:a16="http://schemas.microsoft.com/office/drawing/2014/main" id="{C9FBD306-B672-449D-B422-3ED6F975FFCA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4490078" y="1095471"/>
            <a:ext cx="1676736" cy="1765704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39" name="Line 1022">
            <a:extLst>
              <a:ext uri="{FF2B5EF4-FFF2-40B4-BE49-F238E27FC236}">
                <a16:creationId xmlns:a16="http://schemas.microsoft.com/office/drawing/2014/main" id="{FBD18CB6-DF44-4340-B539-E2AFA85C1700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5384849" y="1176296"/>
            <a:ext cx="867533" cy="1684879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40" name="Line 1022">
            <a:extLst>
              <a:ext uri="{FF2B5EF4-FFF2-40B4-BE49-F238E27FC236}">
                <a16:creationId xmlns:a16="http://schemas.microsoft.com/office/drawing/2014/main" id="{6379B6CD-3206-4A26-B0C5-6D963F859791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6252382" y="1238038"/>
            <a:ext cx="98077" cy="1623138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41" name="Line 1022">
            <a:extLst>
              <a:ext uri="{FF2B5EF4-FFF2-40B4-BE49-F238E27FC236}">
                <a16:creationId xmlns:a16="http://schemas.microsoft.com/office/drawing/2014/main" id="{0AAB65A9-039E-4A6C-9172-6FCDCFD2957A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6490067" y="1182755"/>
            <a:ext cx="476551" cy="3376445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42" name="Line 1022">
            <a:extLst>
              <a:ext uri="{FF2B5EF4-FFF2-40B4-BE49-F238E27FC236}">
                <a16:creationId xmlns:a16="http://schemas.microsoft.com/office/drawing/2014/main" id="{12FED8F2-FD88-4C55-BED3-842D1EA34D80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6653122" y="1142695"/>
            <a:ext cx="1021471" cy="3416506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43" name="Line 1022">
            <a:extLst>
              <a:ext uri="{FF2B5EF4-FFF2-40B4-BE49-F238E27FC236}">
                <a16:creationId xmlns:a16="http://schemas.microsoft.com/office/drawing/2014/main" id="{36D2B237-8FD4-4A84-A4C5-91EA95285F4D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6786760" y="1075088"/>
            <a:ext cx="1692235" cy="3484114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44" name="Line 28">
            <a:extLst>
              <a:ext uri="{FF2B5EF4-FFF2-40B4-BE49-F238E27FC236}">
                <a16:creationId xmlns:a16="http://schemas.microsoft.com/office/drawing/2014/main" id="{5E1AE339-271B-4F34-9B85-1536E1F37A79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520446" y="4683655"/>
            <a:ext cx="2727" cy="390619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48" name="Line 28">
            <a:extLst>
              <a:ext uri="{FF2B5EF4-FFF2-40B4-BE49-F238E27FC236}">
                <a16:creationId xmlns:a16="http://schemas.microsoft.com/office/drawing/2014/main" id="{0F5AC20E-A3E7-4990-8AED-F0AE3627AC27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4596618" y="3146267"/>
            <a:ext cx="13157" cy="454182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50" name="Line 28">
            <a:extLst>
              <a:ext uri="{FF2B5EF4-FFF2-40B4-BE49-F238E27FC236}">
                <a16:creationId xmlns:a16="http://schemas.microsoft.com/office/drawing/2014/main" id="{6925210C-387E-4E10-908E-429DD283700D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6275924" y="3146267"/>
            <a:ext cx="0" cy="454182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51" name="Line 28">
            <a:extLst>
              <a:ext uri="{FF2B5EF4-FFF2-40B4-BE49-F238E27FC236}">
                <a16:creationId xmlns:a16="http://schemas.microsoft.com/office/drawing/2014/main" id="{04385019-4B9E-4417-91A8-7A1806847952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6990918" y="4934365"/>
            <a:ext cx="5" cy="404725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52" name="Line 28">
            <a:extLst>
              <a:ext uri="{FF2B5EF4-FFF2-40B4-BE49-F238E27FC236}">
                <a16:creationId xmlns:a16="http://schemas.microsoft.com/office/drawing/2014/main" id="{DAAED419-2869-423C-8992-321E5BC59B04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7784326" y="4941483"/>
            <a:ext cx="30386" cy="413041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53" name="Line 28">
            <a:extLst>
              <a:ext uri="{FF2B5EF4-FFF2-40B4-BE49-F238E27FC236}">
                <a16:creationId xmlns:a16="http://schemas.microsoft.com/office/drawing/2014/main" id="{CF29B2FA-643B-4B3B-B3BE-BBD8AC965071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8535965" y="4982196"/>
            <a:ext cx="112670" cy="461666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4" name="テキスト ボックス 4">
            <a:extLst>
              <a:ext uri="{FF2B5EF4-FFF2-40B4-BE49-F238E27FC236}">
                <a16:creationId xmlns:a16="http://schemas.microsoft.com/office/drawing/2014/main" id="{27DC57C3-5965-4FE1-BBBC-076363A7AA3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4524" y="4269142"/>
            <a:ext cx="947695" cy="40472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幡多けんみん</a:t>
            </a:r>
            <a:endParaRPr kumimoji="1" lang="en-US" altLang="ja-JP" sz="1015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278E6D3-325E-4F6A-AB70-B8B1FAFAB0D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68620" y="4269142"/>
            <a:ext cx="679994" cy="40472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くぼかわ</a:t>
            </a:r>
            <a:endParaRPr kumimoji="1" lang="en-US" altLang="ja-JP" sz="1015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48182A8F-FF7E-4B15-A9A1-CE488035495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607913" y="2744103"/>
            <a:ext cx="595022" cy="40472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仁淀</a:t>
            </a:r>
            <a:endParaRPr kumimoji="1" lang="en-US" altLang="ja-JP" sz="1015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EA6A31B9-60A2-43FB-969F-1646175C346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402983" y="2744103"/>
            <a:ext cx="704039" cy="40472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土佐市民</a:t>
            </a:r>
            <a:endParaRPr kumimoji="1" lang="en-US" altLang="ja-JP" sz="1015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1B00876-BBAD-41BE-BB6E-21976E1114F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942358" y="2744103"/>
            <a:ext cx="704039" cy="40472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高知医療</a:t>
            </a:r>
            <a:endParaRPr kumimoji="1" lang="en-US" altLang="ja-JP" sz="1015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センター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048826BF-54F3-41B6-B302-7E0569596BA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984111" y="2744103"/>
            <a:ext cx="833882" cy="40472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高知赤十字</a:t>
            </a:r>
            <a:endParaRPr kumimoji="1" lang="en-US" altLang="ja-JP" sz="1015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AB14CC69-B380-4CF5-8371-D4CA89E231F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222072" y="2744103"/>
            <a:ext cx="704039" cy="40472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国立高知</a:t>
            </a:r>
            <a:endParaRPr kumimoji="1" lang="en-US" altLang="ja-JP" sz="1015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92D1CDB9-D349-4BD2-9CFF-FA9DD592C10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628566" y="4534813"/>
            <a:ext cx="704039" cy="40472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高知大学</a:t>
            </a:r>
            <a:endParaRPr kumimoji="1" lang="en-US" altLang="ja-JP" sz="1015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28360061-8452-4D2D-AE78-95C3E404D6A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390939" y="4559203"/>
            <a:ext cx="721956" cy="40472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JA</a:t>
            </a: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高知</a:t>
            </a:r>
            <a:endParaRPr kumimoji="1" lang="en-US" altLang="ja-JP" sz="1015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2615E911-E7D0-41F2-A27F-D40ACEDE4EC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143060" y="4559203"/>
            <a:ext cx="700834" cy="404726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あき総合</a:t>
            </a:r>
            <a:endParaRPr kumimoji="1" lang="en-US" altLang="ja-JP" sz="1015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015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</a:p>
        </p:txBody>
      </p:sp>
      <p:sp>
        <p:nvSpPr>
          <p:cNvPr id="55" name="テキスト ボックス 5">
            <a:extLst>
              <a:ext uri="{FF2B5EF4-FFF2-40B4-BE49-F238E27FC236}">
                <a16:creationId xmlns:a16="http://schemas.microsoft.com/office/drawing/2014/main" id="{6DA5C700-85BB-4F5E-A64F-C142C81FAE99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7283" y="5486947"/>
            <a:ext cx="938171" cy="262829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108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幡多医療圏</a:t>
            </a:r>
          </a:p>
        </p:txBody>
      </p:sp>
      <p:sp>
        <p:nvSpPr>
          <p:cNvPr id="61" name="テキスト ボックス 5">
            <a:extLst>
              <a:ext uri="{FF2B5EF4-FFF2-40B4-BE49-F238E27FC236}">
                <a16:creationId xmlns:a16="http://schemas.microsoft.com/office/drawing/2014/main" id="{FE245669-25C9-4DA2-AD3E-16A603D5AF0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859745" y="4120227"/>
            <a:ext cx="1134048" cy="262829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108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高知市医療圏</a:t>
            </a:r>
          </a:p>
        </p:txBody>
      </p:sp>
      <p:sp>
        <p:nvSpPr>
          <p:cNvPr id="63" name="テキスト ボックス 5">
            <a:extLst>
              <a:ext uri="{FF2B5EF4-FFF2-40B4-BE49-F238E27FC236}">
                <a16:creationId xmlns:a16="http://schemas.microsoft.com/office/drawing/2014/main" id="{1963AA91-0F55-440E-A6DC-153A8B2823F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6895364" y="5906711"/>
            <a:ext cx="1134048" cy="262829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108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中央東医療圏</a:t>
            </a:r>
          </a:p>
        </p:txBody>
      </p:sp>
      <p:sp>
        <p:nvSpPr>
          <p:cNvPr id="65" name="テキスト ボックス 5">
            <a:extLst>
              <a:ext uri="{FF2B5EF4-FFF2-40B4-BE49-F238E27FC236}">
                <a16:creationId xmlns:a16="http://schemas.microsoft.com/office/drawing/2014/main" id="{98FDC77A-3D13-4C26-90EF-63A744B7407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8195343" y="5823509"/>
            <a:ext cx="906584" cy="262829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108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安芸医療圏</a:t>
            </a:r>
          </a:p>
        </p:txBody>
      </p:sp>
      <p:sp>
        <p:nvSpPr>
          <p:cNvPr id="33" name="テキスト ボックス 5">
            <a:extLst>
              <a:ext uri="{FF2B5EF4-FFF2-40B4-BE49-F238E27FC236}">
                <a16:creationId xmlns:a16="http://schemas.microsoft.com/office/drawing/2014/main" id="{BFEEEDC1-2EA6-C996-2CF3-E2C075B20746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439546" y="5607435"/>
            <a:ext cx="1049329" cy="262829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108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高幡医療圏</a:t>
            </a:r>
          </a:p>
        </p:txBody>
      </p:sp>
      <p:sp>
        <p:nvSpPr>
          <p:cNvPr id="45" name="Line 28">
            <a:extLst>
              <a:ext uri="{FF2B5EF4-FFF2-40B4-BE49-F238E27FC236}">
                <a16:creationId xmlns:a16="http://schemas.microsoft.com/office/drawing/2014/main" id="{48A6B3C1-3EF5-418F-B768-C66C22DD7CF5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1334695" y="4673994"/>
            <a:ext cx="13020" cy="390620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56" name="Line 1022">
            <a:extLst>
              <a:ext uri="{FF2B5EF4-FFF2-40B4-BE49-F238E27FC236}">
                <a16:creationId xmlns:a16="http://schemas.microsoft.com/office/drawing/2014/main" id="{7FDD7622-173C-6254-2CD8-91C264A82FF8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1226360" y="1182755"/>
            <a:ext cx="120399" cy="3086261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1C79AA8D-6373-CA65-99E3-696CF7CFC8EE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15766" y="4450579"/>
            <a:ext cx="1098766" cy="612515"/>
          </a:xfrm>
          <a:prstGeom prst="rect">
            <a:avLst/>
          </a:prstGeom>
          <a:solidFill>
            <a:srgbClr val="FFFF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高知市・中央西</a:t>
            </a:r>
            <a:endParaRPr kumimoji="1" lang="en-US" altLang="ja-JP" sz="9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9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DMAT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活動拠点本部</a:t>
            </a:r>
          </a:p>
        </p:txBody>
      </p:sp>
      <p:sp>
        <p:nvSpPr>
          <p:cNvPr id="57" name="Rectangle 6">
            <a:extLst>
              <a:ext uri="{FF2B5EF4-FFF2-40B4-BE49-F238E27FC236}">
                <a16:creationId xmlns:a16="http://schemas.microsoft.com/office/drawing/2014/main" id="{89F61100-530D-4FC4-2309-F072855F97A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536742" y="6154561"/>
            <a:ext cx="1098766" cy="612515"/>
          </a:xfrm>
          <a:prstGeom prst="rect">
            <a:avLst/>
          </a:prstGeom>
          <a:solidFill>
            <a:srgbClr val="FFFF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中央東・安芸</a:t>
            </a:r>
            <a:endParaRPr kumimoji="1" lang="en-US" altLang="ja-JP" sz="9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9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DMAT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活動拠点本部</a:t>
            </a:r>
          </a:p>
        </p:txBody>
      </p:sp>
      <p:sp>
        <p:nvSpPr>
          <p:cNvPr id="68" name="Rectangle 6">
            <a:extLst>
              <a:ext uri="{FF2B5EF4-FFF2-40B4-BE49-F238E27FC236}">
                <a16:creationId xmlns:a16="http://schemas.microsoft.com/office/drawing/2014/main" id="{4A512FBD-76A4-183E-46C2-215CBB9194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47680" y="5978940"/>
            <a:ext cx="1098766" cy="612515"/>
          </a:xfrm>
          <a:prstGeom prst="rect">
            <a:avLst/>
          </a:prstGeom>
          <a:solidFill>
            <a:srgbClr val="FFFF00"/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高幡・幡多</a:t>
            </a:r>
            <a:endParaRPr kumimoji="1" lang="en-US" altLang="ja-JP" sz="9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9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DMAT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活動拠点本部</a:t>
            </a:r>
          </a:p>
        </p:txBody>
      </p:sp>
      <p:sp>
        <p:nvSpPr>
          <p:cNvPr id="71" name="タイトル 2">
            <a:extLst>
              <a:ext uri="{FF2B5EF4-FFF2-40B4-BE49-F238E27FC236}">
                <a16:creationId xmlns:a16="http://schemas.microsoft.com/office/drawing/2014/main" id="{30E5CF1F-9DED-FDFF-0BF5-31C318F576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22177" y="10569"/>
            <a:ext cx="8229600" cy="814388"/>
          </a:xfrm>
        </p:spPr>
        <p:txBody>
          <a:bodyPr/>
          <a:lstStyle/>
          <a:p>
            <a:pPr algn="l"/>
            <a:r>
              <a:rPr lang="ja-JP" altLang="en-US" sz="36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緊急避難搬送フロー図</a:t>
            </a:r>
          </a:p>
        </p:txBody>
      </p: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E3FA8A93-335C-3365-2437-A442C36FB0A7}"/>
              </a:ext>
            </a:extLst>
          </p:cNvPr>
          <p:cNvSpPr/>
          <p:nvPr/>
        </p:nvSpPr>
        <p:spPr>
          <a:xfrm>
            <a:off x="3707904" y="6333059"/>
            <a:ext cx="1728192" cy="192285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24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595241D2-EBA2-AC70-AE9A-7D3006293FD4}"/>
              </a:ext>
            </a:extLst>
          </p:cNvPr>
          <p:cNvSpPr txBox="1"/>
          <p:nvPr/>
        </p:nvSpPr>
        <p:spPr>
          <a:xfrm>
            <a:off x="935490" y="5081969"/>
            <a:ext cx="888223" cy="539763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須崎市以外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避難病院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1</a:t>
            </a: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30" name="Line 1022">
            <a:extLst>
              <a:ext uri="{FF2B5EF4-FFF2-40B4-BE49-F238E27FC236}">
                <a16:creationId xmlns:a16="http://schemas.microsoft.com/office/drawing/2014/main" id="{AD447F01-4ACA-B296-FB6F-6202E9FAB03E}"/>
              </a:ext>
            </a:extLst>
          </p:cNvPr>
          <p:cNvSpPr>
            <a:spLocks noChangeShapeType="1"/>
          </p:cNvSpPr>
          <p:nvPr/>
        </p:nvSpPr>
        <p:spPr bwMode="auto">
          <a:xfrm flipV="1">
            <a:off x="2539363" y="5401378"/>
            <a:ext cx="400016" cy="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31" name="Line 1022">
            <a:extLst>
              <a:ext uri="{FF2B5EF4-FFF2-40B4-BE49-F238E27FC236}">
                <a16:creationId xmlns:a16="http://schemas.microsoft.com/office/drawing/2014/main" id="{1A387643-79AE-ECE7-8983-AE213DD6E4FB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1346762" y="1169187"/>
            <a:ext cx="1732651" cy="4120510"/>
          </a:xfrm>
          <a:prstGeom prst="line">
            <a:avLst/>
          </a:prstGeom>
          <a:noFill/>
          <a:ln w="63500">
            <a:solidFill>
              <a:srgbClr val="FF00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59" name="テキスト ボックス 5">
            <a:extLst>
              <a:ext uri="{FF2B5EF4-FFF2-40B4-BE49-F238E27FC236}">
                <a16:creationId xmlns:a16="http://schemas.microsoft.com/office/drawing/2014/main" id="{947DF1E0-8B45-43A5-B06F-4812C882B05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92978" y="4139048"/>
            <a:ext cx="1134048" cy="262829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" panose="02020603050405020304" pitchFamily="18" charset="0"/>
                <a:ea typeface="Osaka" pitchFamily="50" charset="-128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108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中央西医療圏</a:t>
            </a:r>
          </a:p>
        </p:txBody>
      </p:sp>
      <p:sp>
        <p:nvSpPr>
          <p:cNvPr id="72" name="テキスト ボックス 4">
            <a:extLst>
              <a:ext uri="{FF2B5EF4-FFF2-40B4-BE49-F238E27FC236}">
                <a16:creationId xmlns:a16="http://schemas.microsoft.com/office/drawing/2014/main" id="{E3E0373B-2483-C3B7-0CE0-0F2FEAE808FA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69181" y="6052438"/>
            <a:ext cx="4711211" cy="6888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92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方針　　　　 空路：災害拠点病院⇒県外ＳＣＵ</a:t>
            </a:r>
            <a:endParaRPr kumimoji="1" lang="en-US" altLang="ja-JP" sz="129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292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               </a:t>
            </a:r>
            <a:r>
              <a:rPr kumimoji="1" lang="ja-JP" altLang="en-US" sz="1292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陸路：地域の病院⇒災害拠点病院</a:t>
            </a:r>
            <a:endParaRPr kumimoji="1" lang="en-US" altLang="ja-JP" sz="129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292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※</a:t>
            </a:r>
            <a:r>
              <a:rPr kumimoji="1" lang="ja-JP" altLang="en-US" sz="1292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搬送先が直接確保できればフロー以外の搬送も可とする</a:t>
            </a:r>
            <a:endParaRPr kumimoji="1" lang="en-US" altLang="ja-JP" sz="1292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7BDEC9CF-EB46-4863-807F-C217030FC600}"/>
              </a:ext>
            </a:extLst>
          </p:cNvPr>
          <p:cNvSpPr txBox="1"/>
          <p:nvPr/>
        </p:nvSpPr>
        <p:spPr>
          <a:xfrm>
            <a:off x="8267049" y="5364667"/>
            <a:ext cx="721957" cy="39062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避難病院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2</a:t>
            </a: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32" name="Line 28">
            <a:extLst>
              <a:ext uri="{FF2B5EF4-FFF2-40B4-BE49-F238E27FC236}">
                <a16:creationId xmlns:a16="http://schemas.microsoft.com/office/drawing/2014/main" id="{449C7438-9583-B143-A816-EC0B613029FC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5442850" y="3146267"/>
            <a:ext cx="0" cy="454182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35" name="Line 28">
            <a:extLst>
              <a:ext uri="{FF2B5EF4-FFF2-40B4-BE49-F238E27FC236}">
                <a16:creationId xmlns:a16="http://schemas.microsoft.com/office/drawing/2014/main" id="{F3F49260-701C-A0CB-BC2B-ECE790D4D842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3763543" y="3146267"/>
            <a:ext cx="0" cy="454182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54" name="Line 28">
            <a:extLst>
              <a:ext uri="{FF2B5EF4-FFF2-40B4-BE49-F238E27FC236}">
                <a16:creationId xmlns:a16="http://schemas.microsoft.com/office/drawing/2014/main" id="{7F35243B-FA6A-7B88-2957-3BE54DC95A62}"/>
              </a:ext>
            </a:extLst>
          </p:cNvPr>
          <p:cNvSpPr>
            <a:spLocks noChangeShapeType="1"/>
          </p:cNvSpPr>
          <p:nvPr/>
        </p:nvSpPr>
        <p:spPr bwMode="auto">
          <a:xfrm flipH="1" flipV="1">
            <a:off x="2930468" y="3146267"/>
            <a:ext cx="0" cy="454182"/>
          </a:xfrm>
          <a:prstGeom prst="line">
            <a:avLst/>
          </a:prstGeom>
          <a:noFill/>
          <a:ln w="63500">
            <a:solidFill>
              <a:srgbClr val="00CCFF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1" lang="ja-JP" altLang="en-US" sz="1662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558DBD4E-81EA-4CED-860A-B2630DE730ED}"/>
              </a:ext>
            </a:extLst>
          </p:cNvPr>
          <p:cNvSpPr txBox="1"/>
          <p:nvPr/>
        </p:nvSpPr>
        <p:spPr>
          <a:xfrm>
            <a:off x="3439118" y="3542704"/>
            <a:ext cx="721957" cy="53976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南部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避難病院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1</a:t>
            </a: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ABA6A678-7A84-410F-9257-F17F119CA5EF}"/>
              </a:ext>
            </a:extLst>
          </p:cNvPr>
          <p:cNvSpPr txBox="1"/>
          <p:nvPr/>
        </p:nvSpPr>
        <p:spPr>
          <a:xfrm>
            <a:off x="5132528" y="3542704"/>
            <a:ext cx="721957" cy="53976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中央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避難病院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１１病院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147DAAC3-1544-4EB9-8823-8A1FEF7DB7C4}"/>
              </a:ext>
            </a:extLst>
          </p:cNvPr>
          <p:cNvSpPr txBox="1"/>
          <p:nvPr/>
        </p:nvSpPr>
        <p:spPr>
          <a:xfrm>
            <a:off x="5979232" y="3542704"/>
            <a:ext cx="721957" cy="53976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東南部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避難病院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４病院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2F8889D8-C3B0-4E85-AB08-07A539BD09D8}"/>
              </a:ext>
            </a:extLst>
          </p:cNvPr>
          <p:cNvSpPr txBox="1"/>
          <p:nvPr/>
        </p:nvSpPr>
        <p:spPr>
          <a:xfrm>
            <a:off x="2592413" y="3542704"/>
            <a:ext cx="721957" cy="53976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北部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避難病院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1</a:t>
            </a: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5583B481-004E-4E48-B0A9-EEDA73E39456}"/>
              </a:ext>
            </a:extLst>
          </p:cNvPr>
          <p:cNvSpPr txBox="1"/>
          <p:nvPr/>
        </p:nvSpPr>
        <p:spPr>
          <a:xfrm>
            <a:off x="4285823" y="3542704"/>
            <a:ext cx="721957" cy="53976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西部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避難病院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３病院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7AB5C6BA-E9CB-6516-5ADC-0C92C1B40F59}"/>
              </a:ext>
            </a:extLst>
          </p:cNvPr>
          <p:cNvSpPr txBox="1"/>
          <p:nvPr/>
        </p:nvSpPr>
        <p:spPr>
          <a:xfrm>
            <a:off x="1888096" y="5081968"/>
            <a:ext cx="789678" cy="53976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須崎市</a:t>
            </a:r>
            <a:endParaRPr kumimoji="1" lang="en-US" altLang="ja-JP" sz="969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969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避難病院　４病院</a:t>
            </a:r>
          </a:p>
        </p:txBody>
      </p:sp>
      <p:sp>
        <p:nvSpPr>
          <p:cNvPr id="2" name="テキスト ボックス 9">
            <a:extLst>
              <a:ext uri="{FF2B5EF4-FFF2-40B4-BE49-F238E27FC236}">
                <a16:creationId xmlns:a16="http://schemas.microsoft.com/office/drawing/2014/main" id="{7647A167-EB7B-AE12-F5D8-1B67C9189B78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939379" y="5241412"/>
            <a:ext cx="1107996" cy="461665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50" charset="-128"/>
              </a:defRPr>
            </a:lvl9pPr>
          </a:lstStyle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須崎総合高校</a:t>
            </a: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BIZ UDPゴシック" panose="020B0400000000000000" pitchFamily="50" charset="-128"/>
                <a:ea typeface="BIZ UDPゴシック" panose="020B0400000000000000" pitchFamily="50" charset="-128"/>
                <a:cs typeface="+mn-cs"/>
              </a:rPr>
              <a:t>SCU</a:t>
            </a:r>
            <a:endParaRPr kumimoji="1" lang="ja-JP" alt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BIZ UDPゴシック" panose="020B0400000000000000" pitchFamily="50" charset="-128"/>
              <a:ea typeface="BIZ UDPゴシック" panose="020B0400000000000000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421037148"/>
      </p:ext>
    </p:extLst>
  </p:cSld>
  <p:clrMapOvr>
    <a:masterClrMapping/>
  </p:clrMapOvr>
</p:sld>
</file>

<file path=ppt/theme/theme1.xml><?xml version="1.0" encoding="utf-8"?>
<a:theme xmlns:a="http://schemas.openxmlformats.org/drawingml/2006/main" name="5_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</TotalTime>
  <Words>170</Words>
  <Application>Microsoft Office PowerPoint</Application>
  <PresentationFormat>画面に合わせる (4:3)</PresentationFormat>
  <Paragraphs>75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BIZ UDPゴシック</vt:lpstr>
      <vt:lpstr>Arial</vt:lpstr>
      <vt:lpstr>Calibri</vt:lpstr>
      <vt:lpstr>Times</vt:lpstr>
      <vt:lpstr>5_Office テーマ</vt:lpstr>
      <vt:lpstr>緊急避難搬送フロー図</vt:lpstr>
    </vt:vector>
  </TitlesOfParts>
  <Company>_x0008_ᖨ]쌰Ѵ쌼뿿_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2004年2月 集団災害医療</dc:title>
  <dc:creator>大友 康裕</dc:creator>
  <cp:lastModifiedBy>正行 市原</cp:lastModifiedBy>
  <cp:revision>985</cp:revision>
  <cp:lastPrinted>2022-11-08T14:30:57Z</cp:lastPrinted>
  <dcterms:created xsi:type="dcterms:W3CDTF">2004-02-01T08:53:06Z</dcterms:created>
  <dcterms:modified xsi:type="dcterms:W3CDTF">2024-09-20T05:22:50Z</dcterms:modified>
</cp:coreProperties>
</file>

<file path=docProps/thumbnail.jpeg>
</file>