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37" r:id="rId1"/>
  </p:sldMasterIdLst>
  <p:notesMasterIdLst>
    <p:notesMasterId r:id="rId7"/>
  </p:notesMasterIdLst>
  <p:handoutMasterIdLst>
    <p:handoutMasterId r:id="rId8"/>
  </p:handoutMasterIdLst>
  <p:sldIdLst>
    <p:sldId id="661" r:id="rId2"/>
    <p:sldId id="3926" r:id="rId3"/>
    <p:sldId id="3944" r:id="rId4"/>
    <p:sldId id="2141416033" r:id="rId5"/>
    <p:sldId id="2141415735" r:id="rId6"/>
  </p:sldIdLst>
  <p:sldSz cx="9144000" cy="6858000" type="screen4x3"/>
  <p:notesSz cx="7104063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0BA5"/>
    <a:srgbClr val="FFFFFF"/>
    <a:srgbClr val="FF00FF"/>
    <a:srgbClr val="FF171F"/>
    <a:srgbClr val="FF99FF"/>
    <a:srgbClr val="FFCCFF"/>
    <a:srgbClr val="00CCFF"/>
    <a:srgbClr val="4D12FF"/>
    <a:srgbClr val="850C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182" autoAdjust="0"/>
    <p:restoredTop sz="93447" autoAdjust="0"/>
  </p:normalViewPr>
  <p:slideViewPr>
    <p:cSldViewPr showGuides="1">
      <p:cViewPr varScale="1">
        <p:scale>
          <a:sx n="121" d="100"/>
          <a:sy n="121" d="100"/>
        </p:scale>
        <p:origin x="144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1777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" d="1"/>
        <a:sy n="1" d="1"/>
      </p:scale>
      <p:origin x="0" y="-375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6D700063-79FA-4ABB-9FEE-4E3CBD6113A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A922E552-C41D-43A6-9D99-9DF9AB81E21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5022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D451AF7C-3419-42A9-B0E5-EF9C2A8482A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978FE7F1-DB01-47D6-82C7-AE3FA5A764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5022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ea typeface="Osaka"/>
                <a:cs typeface="Osaka"/>
              </a:defRPr>
            </a:lvl1pPr>
          </a:lstStyle>
          <a:p>
            <a:pPr>
              <a:defRPr/>
            </a:pPr>
            <a:fld id="{78753559-7745-449B-83C7-4848F56C81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4AC9A52F-20FF-42D2-9E14-D312232A548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C2B51FDE-B1F3-474F-966B-4CDBFB26594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5022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5060" name="Rectangle 4">
            <a:extLst>
              <a:ext uri="{FF2B5EF4-FFF2-40B4-BE49-F238E27FC236}">
                <a16:creationId xmlns:a16="http://schemas.microsoft.com/office/drawing/2014/main" id="{F4724725-B23D-498E-8A38-9964CF81B22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9687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>
            <a:extLst>
              <a:ext uri="{FF2B5EF4-FFF2-40B4-BE49-F238E27FC236}">
                <a16:creationId xmlns:a16="http://schemas.microsoft.com/office/drawing/2014/main" id="{15EE2CCD-C274-4940-8481-E934C11654B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656" y="4861235"/>
            <a:ext cx="5208753" cy="460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6326" name="Rectangle 6">
            <a:extLst>
              <a:ext uri="{FF2B5EF4-FFF2-40B4-BE49-F238E27FC236}">
                <a16:creationId xmlns:a16="http://schemas.microsoft.com/office/drawing/2014/main" id="{77822E54-2953-4C81-9BEF-09FB54B93E0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7" name="Rectangle 7">
            <a:extLst>
              <a:ext uri="{FF2B5EF4-FFF2-40B4-BE49-F238E27FC236}">
                <a16:creationId xmlns:a16="http://schemas.microsoft.com/office/drawing/2014/main" id="{06A76B22-8903-4506-8FD6-8D48B13438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022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ea typeface="Osaka"/>
                <a:cs typeface="Osaka"/>
              </a:defRPr>
            </a:lvl1pPr>
          </a:lstStyle>
          <a:p>
            <a:pPr>
              <a:defRPr/>
            </a:pPr>
            <a:fld id="{AB3063AE-409A-44D6-A9DF-7102C543D6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44305472-C095-4B99-A35B-5B374397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3F198ACB-E306-4D6E-BC7F-EBCF2A2E6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604B1A3C-CD55-4D16-AD67-099EEC2B1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5A375-AED6-48AB-BDFA-A99DA059BC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4440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67A5A070-1720-4F04-894C-A2A0F7067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DEA3A30B-21B8-4DAF-B42B-44CE5174B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B7C31234-CF0B-4748-ACDC-761F8F11B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02D38-5B52-491A-94F1-2159EBCA27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1674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1EDF3F49-9FE3-4BA5-A3B8-69DE28C18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98B05791-E892-48D0-AD26-3FE3F6B33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1DF49715-F075-4615-93A5-469D1E79C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0BCED-9493-48F5-B689-E0173C85B53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38922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27DCE636-D777-4CAF-AD76-8E7EECB39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F24975C3-F1FD-4ED1-A24D-6669CB0F1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D8A096DE-DF33-4E83-828D-359F512DE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86680-B794-4872-ACED-4E2621DA00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8665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E496257F-597B-4FA1-8592-30D2609E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75EC1B6C-F0C6-4A7A-BD51-91BBD22CB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8AC9DC46-84BC-49CA-BD42-B9DD8BA7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34CFF-EAAD-411C-ABD7-1A636CB91C6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220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FD274477-BD60-4296-8BD8-C269D26AD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3273E842-4DF2-46E8-9B91-722C52813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4FE687F4-6DE7-424B-B029-ED40720E7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FA97F-F93F-40B0-ACEE-2B98DC2DB8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157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>
            <a:extLst>
              <a:ext uri="{FF2B5EF4-FFF2-40B4-BE49-F238E27FC236}">
                <a16:creationId xmlns:a16="http://schemas.microsoft.com/office/drawing/2014/main" id="{C345266E-1091-4F87-9BE7-B16356682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>
            <a:extLst>
              <a:ext uri="{FF2B5EF4-FFF2-40B4-BE49-F238E27FC236}">
                <a16:creationId xmlns:a16="http://schemas.microsoft.com/office/drawing/2014/main" id="{A04F0C26-03AB-449A-88C3-10A6BE482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9" name="スライド番号プレースホルダ 5">
            <a:extLst>
              <a:ext uri="{FF2B5EF4-FFF2-40B4-BE49-F238E27FC236}">
                <a16:creationId xmlns:a16="http://schemas.microsoft.com/office/drawing/2014/main" id="{145A27C7-5EA4-433B-AA2D-7982AFA63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09E0C-EAB2-4CDC-8587-4B0E356101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77336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>
            <a:extLst>
              <a:ext uri="{FF2B5EF4-FFF2-40B4-BE49-F238E27FC236}">
                <a16:creationId xmlns:a16="http://schemas.microsoft.com/office/drawing/2014/main" id="{C4DB9FF5-82C3-4A40-81AF-CFB3805C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>
            <a:extLst>
              <a:ext uri="{FF2B5EF4-FFF2-40B4-BE49-F238E27FC236}">
                <a16:creationId xmlns:a16="http://schemas.microsoft.com/office/drawing/2014/main" id="{30D2C346-5868-4A37-9B01-040C19824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5" name="スライド番号プレースホルダ 5">
            <a:extLst>
              <a:ext uri="{FF2B5EF4-FFF2-40B4-BE49-F238E27FC236}">
                <a16:creationId xmlns:a16="http://schemas.microsoft.com/office/drawing/2014/main" id="{8E9B37F3-9206-4F1E-AE11-A740F7226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65C29-29AD-4A8C-9D2A-EB6870EAE5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8400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>
            <a:extLst>
              <a:ext uri="{FF2B5EF4-FFF2-40B4-BE49-F238E27FC236}">
                <a16:creationId xmlns:a16="http://schemas.microsoft.com/office/drawing/2014/main" id="{2E34C6AD-43B8-4F0F-8AEB-B7A539338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>
            <a:extLst>
              <a:ext uri="{FF2B5EF4-FFF2-40B4-BE49-F238E27FC236}">
                <a16:creationId xmlns:a16="http://schemas.microsoft.com/office/drawing/2014/main" id="{9CD2858E-2C6D-4B11-B2E3-4CC76655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4" name="スライド番号プレースホルダ 5">
            <a:extLst>
              <a:ext uri="{FF2B5EF4-FFF2-40B4-BE49-F238E27FC236}">
                <a16:creationId xmlns:a16="http://schemas.microsoft.com/office/drawing/2014/main" id="{779621B0-288B-44AC-865A-E50258C53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6EFCC-84CF-4596-842A-BACDC5F6C74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3132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7BEE7AB7-2EC3-4D51-8F75-DFFC1EFC8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822FCFC2-97A3-46E8-93F0-06CE08E63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0AA79E01-EAB2-4CDB-8EAB-5970F244A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1D8F6-9750-471B-99F1-F450DEE7AB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5048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77CDF1DA-64D8-44B6-B71A-FD137556C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07C2DE2B-9517-4DEB-AF5A-7BC1E231E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0E42FEAC-399D-4C98-B858-E583C9AEA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C02CB-CCD9-4BDB-B660-4BF85AED4C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9152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>
            <a:extLst>
              <a:ext uri="{FF2B5EF4-FFF2-40B4-BE49-F238E27FC236}">
                <a16:creationId xmlns:a16="http://schemas.microsoft.com/office/drawing/2014/main" id="{7A126AA8-60C4-4CDD-9790-E3C78CACEE6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>
            <a:extLst>
              <a:ext uri="{FF2B5EF4-FFF2-40B4-BE49-F238E27FC236}">
                <a16:creationId xmlns:a16="http://schemas.microsoft.com/office/drawing/2014/main" id="{6C4BEF74-3299-44FD-841D-9CB5D17913B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0801E4C6-D22B-491F-8409-ECA9983B75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B8537CA3-2A07-42E7-865C-B3728B48EF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9B92575E-A578-4C1F-B26F-F3785CE71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Osaka"/>
                <a:cs typeface="Osaka"/>
              </a:defRPr>
            </a:lvl1pPr>
          </a:lstStyle>
          <a:p>
            <a:pPr>
              <a:defRPr/>
            </a:pPr>
            <a:fld id="{7BB9035F-96EC-4428-97E1-C3483225E7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281" r:id="rId1"/>
    <p:sldLayoutId id="2147490282" r:id="rId2"/>
    <p:sldLayoutId id="2147490261" r:id="rId3"/>
    <p:sldLayoutId id="2147490262" r:id="rId4"/>
    <p:sldLayoutId id="2147490263" r:id="rId5"/>
    <p:sldLayoutId id="2147490264" r:id="rId6"/>
    <p:sldLayoutId id="2147490265" r:id="rId7"/>
    <p:sldLayoutId id="2147490266" r:id="rId8"/>
    <p:sldLayoutId id="2147490267" r:id="rId9"/>
    <p:sldLayoutId id="2147490268" r:id="rId10"/>
    <p:sldLayoutId id="214749026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Line 14">
            <a:extLst>
              <a:ext uri="{FF2B5EF4-FFF2-40B4-BE49-F238E27FC236}">
                <a16:creationId xmlns:a16="http://schemas.microsoft.com/office/drawing/2014/main" id="{FD7B59E5-0FA7-4DBC-962D-9638236B11C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81125" y="5513388"/>
            <a:ext cx="0" cy="36512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18435" name="Rectangle 5">
            <a:extLst>
              <a:ext uri="{FF2B5EF4-FFF2-40B4-BE49-F238E27FC236}">
                <a16:creationId xmlns:a16="http://schemas.microsoft.com/office/drawing/2014/main" id="{26B9CF13-7662-4A11-8F9E-B7200C507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9650" y="3914775"/>
            <a:ext cx="1033463" cy="17748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SCU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  <a:endParaRPr lang="en-US" altLang="ja-JP" sz="170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</p:txBody>
      </p:sp>
      <p:sp>
        <p:nvSpPr>
          <p:cNvPr id="55" name="Line 14">
            <a:extLst>
              <a:ext uri="{FF2B5EF4-FFF2-40B4-BE49-F238E27FC236}">
                <a16:creationId xmlns:a16="http://schemas.microsoft.com/office/drawing/2014/main" id="{2A144049-F3F9-44C1-8F7E-8BE12B7E9EF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60713" y="5514975"/>
            <a:ext cx="0" cy="36671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20482" name="Line 14">
            <a:extLst>
              <a:ext uri="{FF2B5EF4-FFF2-40B4-BE49-F238E27FC236}">
                <a16:creationId xmlns:a16="http://schemas.microsoft.com/office/drawing/2014/main" id="{91AE7655-DEA9-4C9A-8ABE-BD8E0DEA3A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69063" y="4457700"/>
            <a:ext cx="0" cy="25558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483" name="Line 14">
            <a:extLst>
              <a:ext uri="{FF2B5EF4-FFF2-40B4-BE49-F238E27FC236}">
                <a16:creationId xmlns:a16="http://schemas.microsoft.com/office/drawing/2014/main" id="{FD88D659-F1BC-4A6E-AB09-30D16C31C061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0613" y="4695825"/>
            <a:ext cx="0" cy="35718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484" name="Line 9">
            <a:extLst>
              <a:ext uri="{FF2B5EF4-FFF2-40B4-BE49-F238E27FC236}">
                <a16:creationId xmlns:a16="http://schemas.microsoft.com/office/drawing/2014/main" id="{9C5006B8-D396-4589-9F70-2910DCA1D3D6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0613" y="4732338"/>
            <a:ext cx="1138237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485" name="Line 14">
            <a:extLst>
              <a:ext uri="{FF2B5EF4-FFF2-40B4-BE49-F238E27FC236}">
                <a16:creationId xmlns:a16="http://schemas.microsoft.com/office/drawing/2014/main" id="{8BA31CBD-3094-4900-A8EE-6EFA8E4EF92F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7425" y="4700588"/>
            <a:ext cx="4763" cy="35242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486" name="Line 14">
            <a:extLst>
              <a:ext uri="{FF2B5EF4-FFF2-40B4-BE49-F238E27FC236}">
                <a16:creationId xmlns:a16="http://schemas.microsoft.com/office/drawing/2014/main" id="{489B6CCD-BE0B-4900-987B-03B996C661BE}"/>
              </a:ext>
            </a:extLst>
          </p:cNvPr>
          <p:cNvSpPr>
            <a:spLocks noChangeShapeType="1"/>
          </p:cNvSpPr>
          <p:nvPr/>
        </p:nvSpPr>
        <p:spPr bwMode="auto">
          <a:xfrm>
            <a:off x="4632325" y="4468813"/>
            <a:ext cx="3175" cy="236537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487" name="Line 15">
            <a:extLst>
              <a:ext uri="{FF2B5EF4-FFF2-40B4-BE49-F238E27FC236}">
                <a16:creationId xmlns:a16="http://schemas.microsoft.com/office/drawing/2014/main" id="{37EDBF66-C369-420D-B29C-AF6834B501D2}"/>
              </a:ext>
            </a:extLst>
          </p:cNvPr>
          <p:cNvSpPr>
            <a:spLocks noChangeShapeType="1"/>
          </p:cNvSpPr>
          <p:nvPr/>
        </p:nvSpPr>
        <p:spPr bwMode="auto">
          <a:xfrm>
            <a:off x="5208588" y="2882900"/>
            <a:ext cx="4762" cy="6604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18443" name="Rectangle 2">
            <a:extLst>
              <a:ext uri="{FF2B5EF4-FFF2-40B4-BE49-F238E27FC236}">
                <a16:creationId xmlns:a16="http://schemas.microsoft.com/office/drawing/2014/main" id="{7EACD310-C72A-4E1A-9A65-F0DB19DFAD3B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090613" y="342900"/>
            <a:ext cx="7377112" cy="614363"/>
          </a:xfrm>
        </p:spPr>
        <p:txBody>
          <a:bodyPr/>
          <a:lstStyle/>
          <a:p>
            <a:pPr>
              <a:defRPr/>
            </a:pPr>
            <a:r>
              <a:rPr lang="ja-JP" altLang="en-US" sz="3408" dirty="0"/>
              <a:t>広域災害時ＤＭＡＴの指揮系統例</a:t>
            </a:r>
          </a:p>
        </p:txBody>
      </p:sp>
      <p:sp>
        <p:nvSpPr>
          <p:cNvPr id="18444" name="Rectangle 3">
            <a:extLst>
              <a:ext uri="{FF2B5EF4-FFF2-40B4-BE49-F238E27FC236}">
                <a16:creationId xmlns:a16="http://schemas.microsoft.com/office/drawing/2014/main" id="{EB1E120A-93FB-4303-A512-E8E4FE9B1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9225" y="1374775"/>
            <a:ext cx="1963738" cy="4286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厚生労働省本部</a:t>
            </a:r>
          </a:p>
        </p:txBody>
      </p:sp>
      <p:sp>
        <p:nvSpPr>
          <p:cNvPr id="18445" name="Rectangle 5">
            <a:extLst>
              <a:ext uri="{FF2B5EF4-FFF2-40B4-BE49-F238E27FC236}">
                <a16:creationId xmlns:a16="http://schemas.microsoft.com/office/drawing/2014/main" id="{BB13B714-2F06-4CE8-A7ED-ABBEF1575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0175" y="3914775"/>
            <a:ext cx="1035050" cy="17748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SCU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  <a:endParaRPr lang="en-US" altLang="ja-JP" sz="170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</p:txBody>
      </p:sp>
      <p:sp>
        <p:nvSpPr>
          <p:cNvPr id="18446" name="Rectangle 6">
            <a:extLst>
              <a:ext uri="{FF2B5EF4-FFF2-40B4-BE49-F238E27FC236}">
                <a16:creationId xmlns:a16="http://schemas.microsoft.com/office/drawing/2014/main" id="{CC0941ED-11F7-4519-A61E-794E89E802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5300" y="2344738"/>
            <a:ext cx="1947863" cy="530225"/>
          </a:xfrm>
          <a:prstGeom prst="rect">
            <a:avLst/>
          </a:prstGeom>
          <a:solidFill>
            <a:srgbClr val="FF171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都道府県</a:t>
            </a:r>
            <a:r>
              <a:rPr lang="en-US" altLang="ja-JP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調整本部</a:t>
            </a:r>
          </a:p>
        </p:txBody>
      </p:sp>
      <p:sp>
        <p:nvSpPr>
          <p:cNvPr id="18447" name="Rectangle 6">
            <a:extLst>
              <a:ext uri="{FF2B5EF4-FFF2-40B4-BE49-F238E27FC236}">
                <a16:creationId xmlns:a16="http://schemas.microsoft.com/office/drawing/2014/main" id="{A9C91A65-CF7A-46F7-ADC0-E69C038CA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1638" y="3890963"/>
            <a:ext cx="1339850" cy="5651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ja-JP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活動拠点本部</a:t>
            </a:r>
          </a:p>
        </p:txBody>
      </p:sp>
      <p:sp>
        <p:nvSpPr>
          <p:cNvPr id="18448" name="Rectangle 6">
            <a:extLst>
              <a:ext uri="{FF2B5EF4-FFF2-40B4-BE49-F238E27FC236}">
                <a16:creationId xmlns:a16="http://schemas.microsoft.com/office/drawing/2014/main" id="{00652838-0144-44D7-8C7D-3FBA1021A2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6788" y="3854450"/>
            <a:ext cx="1090612" cy="3492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193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保健所</a:t>
            </a:r>
            <a:endParaRPr lang="en-US" altLang="ja-JP" sz="1193" dirty="0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</p:txBody>
      </p:sp>
      <p:sp>
        <p:nvSpPr>
          <p:cNvPr id="20495" name="Line 16">
            <a:extLst>
              <a:ext uri="{FF2B5EF4-FFF2-40B4-BE49-F238E27FC236}">
                <a16:creationId xmlns:a16="http://schemas.microsoft.com/office/drawing/2014/main" id="{35E36230-22D4-40DE-A82C-EFEC4EA4055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360738" y="2052638"/>
            <a:ext cx="812800" cy="557212"/>
          </a:xfrm>
          <a:prstGeom prst="line">
            <a:avLst/>
          </a:prstGeom>
          <a:noFill/>
          <a:ln w="63500">
            <a:solidFill>
              <a:srgbClr val="00B0F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18450" name="Rectangle 6">
            <a:extLst>
              <a:ext uri="{FF2B5EF4-FFF2-40B4-BE49-F238E27FC236}">
                <a16:creationId xmlns:a16="http://schemas.microsoft.com/office/drawing/2014/main" id="{FB42EB21-B397-4040-B32A-E12CBB59B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988" y="3916363"/>
            <a:ext cx="1338262" cy="5651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活動拠点本部</a:t>
            </a:r>
          </a:p>
        </p:txBody>
      </p:sp>
      <p:sp>
        <p:nvSpPr>
          <p:cNvPr id="18451" name="Rectangle 6">
            <a:extLst>
              <a:ext uri="{FF2B5EF4-FFF2-40B4-BE49-F238E27FC236}">
                <a16:creationId xmlns:a16="http://schemas.microsoft.com/office/drawing/2014/main" id="{82DA5FB9-54C4-47EA-90D4-B66941796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9288" y="5072063"/>
            <a:ext cx="914400" cy="5730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現場活動</a:t>
            </a:r>
            <a:endParaRPr lang="en-US" altLang="ja-JP" sz="170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</a:p>
        </p:txBody>
      </p:sp>
      <p:sp>
        <p:nvSpPr>
          <p:cNvPr id="18452" name="Rectangle 6">
            <a:extLst>
              <a:ext uri="{FF2B5EF4-FFF2-40B4-BE49-F238E27FC236}">
                <a16:creationId xmlns:a16="http://schemas.microsoft.com/office/drawing/2014/main" id="{5A26665F-D3E5-4F67-B9A9-0FEFD702D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5813" y="5070475"/>
            <a:ext cx="911225" cy="5715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病院支援</a:t>
            </a:r>
            <a:endParaRPr lang="en-US" altLang="ja-JP" sz="1704" dirty="0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</a:p>
        </p:txBody>
      </p:sp>
      <p:sp>
        <p:nvSpPr>
          <p:cNvPr id="18453" name="Rectangle 3">
            <a:extLst>
              <a:ext uri="{FF2B5EF4-FFF2-40B4-BE49-F238E27FC236}">
                <a16:creationId xmlns:a16="http://schemas.microsoft.com/office/drawing/2014/main" id="{EF06588A-6E4A-4F60-B664-67B130914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7638" y="1838325"/>
            <a:ext cx="1963737" cy="4286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ja-JP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DMAT</a:t>
            </a: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事務局</a:t>
            </a:r>
          </a:p>
        </p:txBody>
      </p:sp>
      <p:sp>
        <p:nvSpPr>
          <p:cNvPr id="20503" name="Line 9">
            <a:extLst>
              <a:ext uri="{FF2B5EF4-FFF2-40B4-BE49-F238E27FC236}">
                <a16:creationId xmlns:a16="http://schemas.microsoft.com/office/drawing/2014/main" id="{155F3C8C-4F52-4CF0-AC26-57A8839EEA5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54388" y="3535363"/>
            <a:ext cx="2838450" cy="1587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04" name="Line 14">
            <a:extLst>
              <a:ext uri="{FF2B5EF4-FFF2-40B4-BE49-F238E27FC236}">
                <a16:creationId xmlns:a16="http://schemas.microsoft.com/office/drawing/2014/main" id="{B45B9C5F-12F7-46A3-8738-C67D627ED440}"/>
              </a:ext>
            </a:extLst>
          </p:cNvPr>
          <p:cNvSpPr>
            <a:spLocks noChangeShapeType="1"/>
          </p:cNvSpPr>
          <p:nvPr/>
        </p:nvSpPr>
        <p:spPr bwMode="auto">
          <a:xfrm>
            <a:off x="3376613" y="3551238"/>
            <a:ext cx="0" cy="357187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18458" name="テキスト ボックス 51">
            <a:extLst>
              <a:ext uri="{FF2B5EF4-FFF2-40B4-BE49-F238E27FC236}">
                <a16:creationId xmlns:a16="http://schemas.microsoft.com/office/drawing/2014/main" id="{1BC793F7-651E-4E9A-ADF6-7C7913402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7150" y="2366963"/>
            <a:ext cx="1236663" cy="72231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2045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総合調整</a:t>
            </a:r>
            <a:endParaRPr lang="en-US" altLang="ja-JP" sz="2045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2045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支援</a:t>
            </a:r>
          </a:p>
        </p:txBody>
      </p:sp>
      <p:sp>
        <p:nvSpPr>
          <p:cNvPr id="20506" name="Line 16">
            <a:extLst>
              <a:ext uri="{FF2B5EF4-FFF2-40B4-BE49-F238E27FC236}">
                <a16:creationId xmlns:a16="http://schemas.microsoft.com/office/drawing/2014/main" id="{5E4589D5-215E-4196-8809-B1F73478FD51}"/>
              </a:ext>
            </a:extLst>
          </p:cNvPr>
          <p:cNvSpPr>
            <a:spLocks noChangeShapeType="1"/>
          </p:cNvSpPr>
          <p:nvPr/>
        </p:nvSpPr>
        <p:spPr bwMode="auto">
          <a:xfrm>
            <a:off x="6807200" y="4029075"/>
            <a:ext cx="549275" cy="0"/>
          </a:xfrm>
          <a:prstGeom prst="line">
            <a:avLst/>
          </a:prstGeom>
          <a:noFill/>
          <a:ln w="63500">
            <a:solidFill>
              <a:srgbClr val="00B0F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08" name="Line 15">
            <a:extLst>
              <a:ext uri="{FF2B5EF4-FFF2-40B4-BE49-F238E27FC236}">
                <a16:creationId xmlns:a16="http://schemas.microsoft.com/office/drawing/2014/main" id="{04B4C6DC-5DF9-4F3A-91D9-E027CD2EC22D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3038" y="3716338"/>
            <a:ext cx="0" cy="188912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09" name="Line 14">
            <a:extLst>
              <a:ext uri="{FF2B5EF4-FFF2-40B4-BE49-F238E27FC236}">
                <a16:creationId xmlns:a16="http://schemas.microsoft.com/office/drawing/2014/main" id="{A4E1F5C8-AEA7-467C-849C-9E5D0F2E9301}"/>
              </a:ext>
            </a:extLst>
          </p:cNvPr>
          <p:cNvSpPr>
            <a:spLocks noChangeShapeType="1"/>
          </p:cNvSpPr>
          <p:nvPr/>
        </p:nvSpPr>
        <p:spPr bwMode="auto">
          <a:xfrm>
            <a:off x="4211638" y="4721225"/>
            <a:ext cx="0" cy="35718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10" name="Line 9">
            <a:extLst>
              <a:ext uri="{FF2B5EF4-FFF2-40B4-BE49-F238E27FC236}">
                <a16:creationId xmlns:a16="http://schemas.microsoft.com/office/drawing/2014/main" id="{EAAF1644-9833-46C3-9271-DED3CE62A591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5763" y="4732338"/>
            <a:ext cx="973137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11" name="Line 14">
            <a:extLst>
              <a:ext uri="{FF2B5EF4-FFF2-40B4-BE49-F238E27FC236}">
                <a16:creationId xmlns:a16="http://schemas.microsoft.com/office/drawing/2014/main" id="{86236096-723D-48BA-A3D3-210384AB489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65725" y="4743450"/>
            <a:ext cx="0" cy="449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18464" name="Rectangle 6">
            <a:extLst>
              <a:ext uri="{FF2B5EF4-FFF2-40B4-BE49-F238E27FC236}">
                <a16:creationId xmlns:a16="http://schemas.microsoft.com/office/drawing/2014/main" id="{D6E9E64B-84DD-4FFE-AF32-BCD0ADB86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6475" y="5072063"/>
            <a:ext cx="858838" cy="60325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ＳＣＵ</a:t>
            </a:r>
            <a:endParaRPr lang="en-US" altLang="ja-JP" sz="170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</a:p>
        </p:txBody>
      </p:sp>
      <p:sp>
        <p:nvSpPr>
          <p:cNvPr id="18465" name="Rectangle 6">
            <a:extLst>
              <a:ext uri="{FF2B5EF4-FFF2-40B4-BE49-F238E27FC236}">
                <a16:creationId xmlns:a16="http://schemas.microsoft.com/office/drawing/2014/main" id="{43308F3F-203B-4498-B6BB-7CA46361A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5875" y="5086350"/>
            <a:ext cx="857250" cy="6032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病院支援</a:t>
            </a:r>
            <a:endParaRPr lang="en-US" altLang="ja-JP" sz="1704" dirty="0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指揮所</a:t>
            </a:r>
          </a:p>
        </p:txBody>
      </p:sp>
      <p:sp>
        <p:nvSpPr>
          <p:cNvPr id="20514" name="Line 16">
            <a:extLst>
              <a:ext uri="{FF2B5EF4-FFF2-40B4-BE49-F238E27FC236}">
                <a16:creationId xmlns:a16="http://schemas.microsoft.com/office/drawing/2014/main" id="{EE5C7108-8CDE-458C-8D0A-B22C0E2BC69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98688" y="4281488"/>
            <a:ext cx="547687" cy="7937"/>
          </a:xfrm>
          <a:prstGeom prst="line">
            <a:avLst/>
          </a:prstGeom>
          <a:noFill/>
          <a:ln w="63500">
            <a:solidFill>
              <a:srgbClr val="00B0F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15" name="Line 16">
            <a:extLst>
              <a:ext uri="{FF2B5EF4-FFF2-40B4-BE49-F238E27FC236}">
                <a16:creationId xmlns:a16="http://schemas.microsoft.com/office/drawing/2014/main" id="{B04FC12D-ABD2-4B94-9F16-8EF5109563B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66938" y="2301875"/>
            <a:ext cx="415925" cy="538163"/>
          </a:xfrm>
          <a:prstGeom prst="line">
            <a:avLst/>
          </a:prstGeom>
          <a:noFill/>
          <a:ln w="63500">
            <a:solidFill>
              <a:srgbClr val="00B0F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16" name="Line 14">
            <a:extLst>
              <a:ext uri="{FF2B5EF4-FFF2-40B4-BE49-F238E27FC236}">
                <a16:creationId xmlns:a16="http://schemas.microsoft.com/office/drawing/2014/main" id="{457B6A65-C119-4F47-B431-9DDAC0B2127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94225" y="3552825"/>
            <a:ext cx="3175" cy="3476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20517" name="Line 14">
            <a:extLst>
              <a:ext uri="{FF2B5EF4-FFF2-40B4-BE49-F238E27FC236}">
                <a16:creationId xmlns:a16="http://schemas.microsoft.com/office/drawing/2014/main" id="{742BD3FB-9559-473F-9DA9-92EF2A604C7A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0613" y="3562350"/>
            <a:ext cx="4762" cy="34925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  <p:sp>
        <p:nvSpPr>
          <p:cNvPr id="18470" name="Rectangle 6">
            <a:extLst>
              <a:ext uri="{FF2B5EF4-FFF2-40B4-BE49-F238E27FC236}">
                <a16:creationId xmlns:a16="http://schemas.microsoft.com/office/drawing/2014/main" id="{CAAAF9DB-A733-4241-B42B-953DA718C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050" y="3122613"/>
            <a:ext cx="1536700" cy="5302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 dirty="0">
                <a:solidFill>
                  <a:srgbClr val="000000"/>
                </a:solidFill>
                <a:ea typeface="Osaka"/>
                <a:cs typeface="Osaka"/>
              </a:rPr>
              <a:t>都道府県</a:t>
            </a:r>
            <a:r>
              <a:rPr lang="en-US" altLang="ja-JP" sz="1704" dirty="0">
                <a:solidFill>
                  <a:srgbClr val="000000"/>
                </a:solidFill>
                <a:ea typeface="Osaka"/>
                <a:cs typeface="Osaka"/>
              </a:rPr>
              <a:t>DMAT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 dirty="0">
                <a:solidFill>
                  <a:srgbClr val="000000"/>
                </a:solidFill>
                <a:ea typeface="Osaka"/>
                <a:cs typeface="Osaka"/>
              </a:rPr>
              <a:t>調整本部</a:t>
            </a:r>
          </a:p>
        </p:txBody>
      </p:sp>
      <p:sp>
        <p:nvSpPr>
          <p:cNvPr id="18471" name="正方形/長方形 1">
            <a:extLst>
              <a:ext uri="{FF2B5EF4-FFF2-40B4-BE49-F238E27FC236}">
                <a16:creationId xmlns:a16="http://schemas.microsoft.com/office/drawing/2014/main" id="{820FC067-D9E0-40FB-B061-2135356542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2550" y="1736725"/>
            <a:ext cx="2808288" cy="1255713"/>
          </a:xfrm>
          <a:prstGeom prst="rect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ja-JP" altLang="en-US" sz="1534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</p:txBody>
      </p:sp>
      <p:sp>
        <p:nvSpPr>
          <p:cNvPr id="18472" name="Rectangle 6">
            <a:extLst>
              <a:ext uri="{FF2B5EF4-FFF2-40B4-BE49-F238E27FC236}">
                <a16:creationId xmlns:a16="http://schemas.microsoft.com/office/drawing/2014/main" id="{4C001DAB-722A-4DA8-82CA-B6A85D573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5263" y="1463675"/>
            <a:ext cx="2630487" cy="54768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被災都道府県災害対策本部</a:t>
            </a:r>
            <a:endParaRPr lang="en-US" altLang="ja-JP" sz="1704" dirty="0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保健医療福祉調整本部</a:t>
            </a:r>
          </a:p>
        </p:txBody>
      </p:sp>
      <p:sp>
        <p:nvSpPr>
          <p:cNvPr id="18473" name="正方形/長方形 62">
            <a:extLst>
              <a:ext uri="{FF2B5EF4-FFF2-40B4-BE49-F238E27FC236}">
                <a16:creationId xmlns:a16="http://schemas.microsoft.com/office/drawing/2014/main" id="{FD1617BE-3BFB-459A-AAD2-7E9A80AB1F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600" y="2720975"/>
            <a:ext cx="1739900" cy="1006475"/>
          </a:xfrm>
          <a:prstGeom prst="rect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ja-JP" altLang="en-US" sz="1534">
              <a:solidFill>
                <a:srgbClr val="000000"/>
              </a:solidFill>
              <a:ea typeface="Osaka"/>
              <a:cs typeface="Osaka"/>
            </a:endParaRPr>
          </a:p>
        </p:txBody>
      </p:sp>
      <p:sp>
        <p:nvSpPr>
          <p:cNvPr id="18474" name="Rectangle 6">
            <a:extLst>
              <a:ext uri="{FF2B5EF4-FFF2-40B4-BE49-F238E27FC236}">
                <a16:creationId xmlns:a16="http://schemas.microsoft.com/office/drawing/2014/main" id="{D39AAB5F-BC33-4B97-BDF6-04FFB37CCC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713" y="2446338"/>
            <a:ext cx="1157287" cy="5476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>
                <a:solidFill>
                  <a:srgbClr val="000000"/>
                </a:solidFill>
                <a:ea typeface="Osaka"/>
                <a:cs typeface="Osaka"/>
              </a:rPr>
              <a:t>被災地外</a:t>
            </a:r>
            <a:endParaRPr lang="en-US" altLang="ja-JP" sz="1704">
              <a:solidFill>
                <a:srgbClr val="000000"/>
              </a:solidFill>
              <a:ea typeface="Osaka"/>
              <a:cs typeface="Osaka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>
                <a:solidFill>
                  <a:srgbClr val="000000"/>
                </a:solidFill>
                <a:ea typeface="Osaka"/>
                <a:cs typeface="Osaka"/>
              </a:rPr>
              <a:t>都道府県</a:t>
            </a:r>
          </a:p>
        </p:txBody>
      </p:sp>
      <p:sp>
        <p:nvSpPr>
          <p:cNvPr id="18475" name="Rectangle 6">
            <a:extLst>
              <a:ext uri="{FF2B5EF4-FFF2-40B4-BE49-F238E27FC236}">
                <a16:creationId xmlns:a16="http://schemas.microsoft.com/office/drawing/2014/main" id="{7A06B3FA-62FF-4010-AC87-2DFAB1C66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3488" y="5883275"/>
            <a:ext cx="947737" cy="3698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18476" name="Rectangle 6">
            <a:extLst>
              <a:ext uri="{FF2B5EF4-FFF2-40B4-BE49-F238E27FC236}">
                <a16:creationId xmlns:a16="http://schemas.microsoft.com/office/drawing/2014/main" id="{D6E57D66-64A0-4FB6-9FC7-FA50D3F9D1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0500" y="5881688"/>
            <a:ext cx="947738" cy="3698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18477" name="Rectangle 6">
            <a:extLst>
              <a:ext uri="{FF2B5EF4-FFF2-40B4-BE49-F238E27FC236}">
                <a16:creationId xmlns:a16="http://schemas.microsoft.com/office/drawing/2014/main" id="{3C34F066-EC94-462A-BE81-3983E3ADF2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6475" y="5883275"/>
            <a:ext cx="947738" cy="3698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18478" name="Rectangle 6">
            <a:extLst>
              <a:ext uri="{FF2B5EF4-FFF2-40B4-BE49-F238E27FC236}">
                <a16:creationId xmlns:a16="http://schemas.microsoft.com/office/drawing/2014/main" id="{2BBAC21B-9E88-483A-929D-009F1B794E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1050" y="5853113"/>
            <a:ext cx="946150" cy="3698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18479" name="Rectangle 6">
            <a:extLst>
              <a:ext uri="{FF2B5EF4-FFF2-40B4-BE49-F238E27FC236}">
                <a16:creationId xmlns:a16="http://schemas.microsoft.com/office/drawing/2014/main" id="{2B927586-E01F-4AA7-8969-813DA3933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5950" y="5853113"/>
            <a:ext cx="947738" cy="3698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56" name="Line 14">
            <a:extLst>
              <a:ext uri="{FF2B5EF4-FFF2-40B4-BE49-F238E27FC236}">
                <a16:creationId xmlns:a16="http://schemas.microsoft.com/office/drawing/2014/main" id="{362AB176-3EEC-4ED3-8DD4-405D3987110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11638" y="5710238"/>
            <a:ext cx="0" cy="17145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57" name="Line 14">
            <a:extLst>
              <a:ext uri="{FF2B5EF4-FFF2-40B4-BE49-F238E27FC236}">
                <a16:creationId xmlns:a16="http://schemas.microsoft.com/office/drawing/2014/main" id="{A58BE2D1-E9CE-493E-A8DA-65701C601D7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16525" y="5673725"/>
            <a:ext cx="0" cy="2079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58" name="Line 14">
            <a:extLst>
              <a:ext uri="{FF2B5EF4-FFF2-40B4-BE49-F238E27FC236}">
                <a16:creationId xmlns:a16="http://schemas.microsoft.com/office/drawing/2014/main" id="{26FC3DD9-26FE-4454-A9C6-5519B8CBF51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53163" y="5646738"/>
            <a:ext cx="0" cy="20637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59" name="Line 14">
            <a:extLst>
              <a:ext uri="{FF2B5EF4-FFF2-40B4-BE49-F238E27FC236}">
                <a16:creationId xmlns:a16="http://schemas.microsoft.com/office/drawing/2014/main" id="{99F65626-1053-4BEA-BC01-CEA6E37BF284}"/>
              </a:ext>
            </a:extLst>
          </p:cNvPr>
          <p:cNvSpPr>
            <a:spLocks noChangeShapeType="1"/>
          </p:cNvSpPr>
          <p:nvPr/>
        </p:nvSpPr>
        <p:spPr bwMode="auto">
          <a:xfrm>
            <a:off x="7404100" y="5651500"/>
            <a:ext cx="0" cy="23971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1662" dirty="0">
              <a:latin typeface="+mn-ea"/>
            </a:endParaRPr>
          </a:p>
        </p:txBody>
      </p:sp>
      <p:sp>
        <p:nvSpPr>
          <p:cNvPr id="18484" name="Rectangle 6">
            <a:extLst>
              <a:ext uri="{FF2B5EF4-FFF2-40B4-BE49-F238E27FC236}">
                <a16:creationId xmlns:a16="http://schemas.microsoft.com/office/drawing/2014/main" id="{82547FF0-53B5-429B-9968-078DAB4C8C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8863" y="5891213"/>
            <a:ext cx="947737" cy="368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704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診療部門</a:t>
            </a:r>
          </a:p>
        </p:txBody>
      </p:sp>
      <p:sp>
        <p:nvSpPr>
          <p:cNvPr id="54" name="Rectangle 6">
            <a:extLst>
              <a:ext uri="{FF2B5EF4-FFF2-40B4-BE49-F238E27FC236}">
                <a16:creationId xmlns:a16="http://schemas.microsoft.com/office/drawing/2014/main" id="{C74E2505-6FFA-4D36-B748-BDEC829D2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7113" y="4318000"/>
            <a:ext cx="1090612" cy="27463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110000"/>
              <a:buFont typeface="Wingdings" panose="05000000000000000000" pitchFamily="2" charset="2"/>
              <a:buBlip>
                <a:blip r:embed="rId2"/>
              </a:buBlip>
              <a:defRPr kumimoji="1" sz="32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kumimoji="1" sz="28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 kumimoji="1" sz="24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kumimoji="1" sz="2000">
                <a:solidFill>
                  <a:srgbClr val="000406"/>
                </a:solidFill>
                <a:latin typeface="Arial" panose="020B0604020202020204" pitchFamily="34" charset="0"/>
                <a:ea typeface="ＭＳ ゴシック" panose="020B0609070205080204" pitchFamily="49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ja-JP" altLang="en-US" sz="1193" dirty="0">
                <a:solidFill>
                  <a:srgbClr val="000000"/>
                </a:solidFill>
                <a:latin typeface="ＭＳ Ｐゴシック" panose="020B0600070205080204" pitchFamily="50" charset="-128"/>
                <a:ea typeface="Osaka"/>
                <a:cs typeface="Osaka"/>
              </a:rPr>
              <a:t>市町村本部</a:t>
            </a:r>
            <a:endParaRPr lang="en-US" altLang="ja-JP" sz="1193" dirty="0">
              <a:solidFill>
                <a:srgbClr val="000000"/>
              </a:solidFill>
              <a:latin typeface="ＭＳ Ｐゴシック" panose="020B0600070205080204" pitchFamily="50" charset="-128"/>
              <a:ea typeface="Osaka"/>
              <a:cs typeface="Osaka"/>
            </a:endParaRPr>
          </a:p>
        </p:txBody>
      </p:sp>
      <p:sp>
        <p:nvSpPr>
          <p:cNvPr id="60" name="Line 16">
            <a:extLst>
              <a:ext uri="{FF2B5EF4-FFF2-40B4-BE49-F238E27FC236}">
                <a16:creationId xmlns:a16="http://schemas.microsoft.com/office/drawing/2014/main" id="{6D23439B-D1AA-4A75-AF4C-95AFBC427343}"/>
              </a:ext>
            </a:extLst>
          </p:cNvPr>
          <p:cNvSpPr>
            <a:spLocks noChangeShapeType="1"/>
          </p:cNvSpPr>
          <p:nvPr/>
        </p:nvSpPr>
        <p:spPr bwMode="auto">
          <a:xfrm>
            <a:off x="6789738" y="4318000"/>
            <a:ext cx="614362" cy="138113"/>
          </a:xfrm>
          <a:prstGeom prst="line">
            <a:avLst/>
          </a:prstGeom>
          <a:noFill/>
          <a:ln w="63500">
            <a:solidFill>
              <a:srgbClr val="00B0F0"/>
            </a:solidFill>
            <a:prstDash val="sys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ja-JP" altLang="en-US" sz="1662">
              <a:latin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タイトル 1">
            <a:extLst>
              <a:ext uri="{FF2B5EF4-FFF2-40B4-BE49-F238E27FC236}">
                <a16:creationId xmlns:a16="http://schemas.microsoft.com/office/drawing/2014/main" id="{B97244DF-B56E-47DC-B4EE-FD7806B84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450"/>
            <a:ext cx="8229600" cy="431800"/>
          </a:xfrm>
        </p:spPr>
        <p:txBody>
          <a:bodyPr/>
          <a:lstStyle/>
          <a:p>
            <a:pPr eaLnBrk="1" hangingPunct="1"/>
            <a:r>
              <a:rPr lang="ja-JP" altLang="en-US" sz="4000" dirty="0"/>
              <a:t>都道府県</a:t>
            </a:r>
            <a:r>
              <a:rPr lang="en-US" altLang="ja-JP" sz="4000" dirty="0"/>
              <a:t>DMAT</a:t>
            </a:r>
            <a:r>
              <a:rPr lang="ja-JP" altLang="en-US" sz="4000" dirty="0"/>
              <a:t>調整本部の業務</a:t>
            </a:r>
          </a:p>
        </p:txBody>
      </p:sp>
      <p:sp>
        <p:nvSpPr>
          <p:cNvPr id="3" name="コンテンツ プレースホルダ 2">
            <a:extLst>
              <a:ext uri="{FF2B5EF4-FFF2-40B4-BE49-F238E27FC236}">
                <a16:creationId xmlns:a16="http://schemas.microsoft.com/office/drawing/2014/main" id="{AA7952DB-139B-4F73-836C-D28A3EE34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48680"/>
            <a:ext cx="9180512" cy="6336704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6400" dirty="0">
                <a:cs typeface="+mn-cs"/>
              </a:rPr>
              <a:t>派遣要請</a:t>
            </a:r>
            <a:endParaRPr lang="en-US" altLang="ja-JP" sz="6400" dirty="0"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ja-JP" altLang="en-US" sz="5600" dirty="0"/>
              <a:t>災害規模に応じて、厚労省に</a:t>
            </a:r>
            <a:r>
              <a:rPr lang="en-US" altLang="ja-JP" sz="5600" dirty="0"/>
              <a:t>DMAT</a:t>
            </a:r>
            <a:r>
              <a:rPr lang="ja-JP" altLang="en-US" sz="5600" dirty="0"/>
              <a:t>派遣要請を行うよう助言する。</a:t>
            </a:r>
            <a:endParaRPr lang="en-US" altLang="ja-JP" sz="56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6400" dirty="0">
                <a:cs typeface="+mn-cs"/>
              </a:rPr>
              <a:t>指揮系統の確立</a:t>
            </a:r>
            <a:endParaRPr lang="en-US" altLang="ja-JP" sz="6400" dirty="0">
              <a:cs typeface="+mn-cs"/>
            </a:endParaRPr>
          </a:p>
          <a:p>
            <a:pPr lvl="1" eaLnBrk="1" hangingPunct="1">
              <a:defRPr/>
            </a:pPr>
            <a:r>
              <a:rPr lang="ja-JP" altLang="en-US" sz="5600" dirty="0"/>
              <a:t>各本部の立ち上げの指示</a:t>
            </a:r>
            <a:endParaRPr lang="en-US" altLang="ja-JP" sz="5600" dirty="0"/>
          </a:p>
          <a:p>
            <a:pPr lvl="1" eaLnBrk="1" hangingPunct="1">
              <a:defRPr/>
            </a:pPr>
            <a:r>
              <a:rPr lang="ja-JP" altLang="en-US" sz="5600" dirty="0"/>
              <a:t>各本部の本部長の任命、および管轄地域の明示、連絡先一覧の作成</a:t>
            </a:r>
            <a:endParaRPr lang="en-US" altLang="ja-JP" sz="5600" dirty="0"/>
          </a:p>
          <a:p>
            <a:pPr lvl="1" eaLnBrk="1" hangingPunct="1">
              <a:defRPr/>
            </a:pPr>
            <a:r>
              <a:rPr lang="ja-JP" altLang="en-US" sz="5600" dirty="0"/>
              <a:t>各本部運用状況の把握</a:t>
            </a:r>
            <a:endParaRPr lang="en-US" altLang="ja-JP" sz="56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6400" dirty="0">
                <a:cs typeface="+mn-cs"/>
              </a:rPr>
              <a:t>被害状況の把握</a:t>
            </a:r>
            <a:endParaRPr lang="en-US" altLang="ja-JP" sz="6400" dirty="0"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ja-JP" altLang="en-US" sz="5600" dirty="0"/>
              <a:t>震度分布、ライフライン供給状況、道路情報等の把握</a:t>
            </a:r>
            <a:endParaRPr lang="en-US" altLang="ja-JP" sz="56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6400">
                <a:cs typeface="+mn-cs"/>
              </a:rPr>
              <a:t>病院・施設等支援</a:t>
            </a:r>
            <a:endParaRPr lang="en-US" altLang="ja-JP" sz="6400" dirty="0">
              <a:cs typeface="+mn-cs"/>
            </a:endParaRPr>
          </a:p>
          <a:p>
            <a:pPr lvl="1">
              <a:defRPr/>
            </a:pPr>
            <a:r>
              <a:rPr lang="ja-JP" altLang="en-US" sz="5600"/>
              <a:t>支援を要する施設のリスト化</a:t>
            </a:r>
            <a:endParaRPr lang="en-US" altLang="ja-JP" sz="5600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altLang="ja-JP" sz="5600" dirty="0"/>
              <a:t>EMIS</a:t>
            </a:r>
            <a:r>
              <a:rPr lang="ja-JP" altLang="en-US" sz="5600"/>
              <a:t>情報等の集約および反映、それらの分析</a:t>
            </a:r>
            <a:endParaRPr lang="en-US" altLang="ja-JP" sz="5600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ja-JP" altLang="en-US" sz="5600">
                <a:cs typeface="+mn-cs"/>
              </a:rPr>
              <a:t>病院避難のリスクが高い医療機関の抽出</a:t>
            </a:r>
            <a:endParaRPr lang="en-US" altLang="ja-JP" sz="5600" dirty="0"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ja-JP" altLang="en-US" sz="5600"/>
              <a:t>ライフライン支援の可能性が高い医療機関の抽出</a:t>
            </a:r>
            <a:endParaRPr lang="en-US" altLang="ja-JP" sz="56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6400" dirty="0">
                <a:cs typeface="+mn-cs"/>
              </a:rPr>
              <a:t>DMAT</a:t>
            </a:r>
            <a:r>
              <a:rPr lang="ja-JP" altLang="en-US" sz="6400" dirty="0">
                <a:cs typeface="+mn-cs"/>
              </a:rPr>
              <a:t>活動戦略の確定</a:t>
            </a:r>
            <a:endParaRPr lang="en-US" altLang="ja-JP" sz="6400" dirty="0"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ja-JP" altLang="en-US" sz="5600" dirty="0"/>
              <a:t>必要</a:t>
            </a:r>
            <a:r>
              <a:rPr lang="en-US" altLang="ja-JP" sz="5600" dirty="0"/>
              <a:t>DMAT</a:t>
            </a:r>
            <a:r>
              <a:rPr lang="ja-JP" altLang="en-US" sz="5600" dirty="0"/>
              <a:t>数の算定</a:t>
            </a:r>
            <a:endParaRPr lang="en-US" altLang="ja-JP" sz="5600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altLang="ja-JP" sz="5600" dirty="0"/>
              <a:t>DMAT</a:t>
            </a:r>
            <a:r>
              <a:rPr lang="ja-JP" altLang="en-US" sz="5600" dirty="0"/>
              <a:t>投入・分配戦略の確定（</a:t>
            </a:r>
            <a:r>
              <a:rPr lang="en-US" altLang="ja-JP" sz="5600" dirty="0"/>
              <a:t>DMAT</a:t>
            </a:r>
            <a:r>
              <a:rPr lang="ja-JP" altLang="en-US" sz="5600" dirty="0"/>
              <a:t>投入フロー図、分配方針）</a:t>
            </a:r>
            <a:r>
              <a:rPr lang="ja-JP" altLang="en-US" sz="5600"/>
              <a:t>、周知</a:t>
            </a:r>
            <a:endParaRPr lang="en-US" altLang="ja-JP" sz="56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6400">
                <a:cs typeface="+mn-cs"/>
              </a:rPr>
              <a:t>物資支援</a:t>
            </a:r>
            <a:endParaRPr lang="en-US" altLang="ja-JP" sz="6400" dirty="0"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ja-JP" altLang="en-US" sz="5600"/>
              <a:t>医療</a:t>
            </a:r>
            <a:r>
              <a:rPr lang="ja-JP" altLang="en-US" sz="5600" dirty="0"/>
              <a:t>機関への不足物資の供与および進捗状況の把握</a:t>
            </a:r>
            <a:endParaRPr lang="en-US" altLang="ja-JP" sz="5600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ja-JP" altLang="en-US" sz="5600" dirty="0"/>
              <a:t>都道府県全体の医療機関における一日必要資源量の算定</a:t>
            </a:r>
            <a:endParaRPr lang="en-US" altLang="ja-JP" sz="48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6400" dirty="0">
                <a:cs typeface="+mn-cs"/>
              </a:rPr>
              <a:t>地域医療搬送、広域医療搬送調整</a:t>
            </a:r>
            <a:endParaRPr lang="en-US" altLang="ja-JP" sz="6400" dirty="0">
              <a:cs typeface="+mn-cs"/>
            </a:endParaRPr>
          </a:p>
          <a:p>
            <a:pPr lvl="1">
              <a:defRPr/>
            </a:pPr>
            <a:r>
              <a:rPr lang="ja-JP" altLang="en-US" sz="5600" dirty="0"/>
              <a:t>各地域毎の搬送ニーズの把握、搬送手段の確保および搬送先の確保</a:t>
            </a:r>
            <a:endParaRPr lang="en-US" altLang="ja-JP" sz="5600" dirty="0"/>
          </a:p>
          <a:p>
            <a:pPr lvl="1">
              <a:defRPr/>
            </a:pPr>
            <a:r>
              <a:rPr lang="ja-JP" altLang="en-US" sz="5600" dirty="0"/>
              <a:t>都道府県全体の搬送フロー図の策定</a:t>
            </a:r>
            <a:endParaRPr lang="en-US" altLang="ja-JP" sz="5600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ja-JP" altLang="en-US" sz="5600" dirty="0"/>
              <a:t>広域医療搬送計画の把握、周知</a:t>
            </a:r>
            <a:endParaRPr lang="en-US" altLang="ja-JP" sz="48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6400" dirty="0">
                <a:cs typeface="+mn-cs"/>
              </a:rPr>
              <a:t>ロジスティクス</a:t>
            </a:r>
            <a:endParaRPr lang="en-US" altLang="ja-JP" sz="6400" dirty="0"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altLang="ja-JP" sz="5600" dirty="0"/>
              <a:t>DMAT</a:t>
            </a:r>
            <a:r>
              <a:rPr lang="ja-JP" altLang="en-US" sz="5600" dirty="0"/>
              <a:t>の移動手段、宿泊先の確保</a:t>
            </a:r>
            <a:endParaRPr lang="en-US" altLang="ja-JP" sz="5600" dirty="0"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6400" dirty="0">
                <a:cs typeface="+mn-cs"/>
              </a:rPr>
              <a:t>DMAT</a:t>
            </a:r>
            <a:r>
              <a:rPr lang="ja-JP" altLang="en-US" sz="6400" dirty="0">
                <a:cs typeface="+mn-cs"/>
              </a:rPr>
              <a:t>撤収と引き継ぎの調整</a:t>
            </a:r>
            <a:endParaRPr lang="en-US" altLang="ja-JP" sz="6400" dirty="0"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zh-TW" altLang="en-US" sz="5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保健医療</a:t>
            </a:r>
            <a:r>
              <a:rPr lang="ja-JP" altLang="en-US" sz="5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福祉</a:t>
            </a:r>
            <a:r>
              <a:rPr lang="zh-TW" altLang="en-US" sz="5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調整体制</a:t>
            </a:r>
            <a:r>
              <a:rPr lang="ja-JP" altLang="en-US" sz="5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の確立</a:t>
            </a:r>
            <a:endParaRPr lang="en-US" altLang="ja-JP" sz="2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タイトル 1">
            <a:extLst>
              <a:ext uri="{FF2B5EF4-FFF2-40B4-BE49-F238E27FC236}">
                <a16:creationId xmlns:a16="http://schemas.microsoft.com/office/drawing/2014/main" id="{2135309A-788E-41B2-A871-EFC74179E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atin typeface="ＭＳ Ｐゴシック" panose="020B0600070205080204" pitchFamily="50" charset="-128"/>
              </a:rPr>
              <a:t>都道府県調整本部内組織図</a:t>
            </a:r>
          </a:p>
        </p:txBody>
      </p:sp>
      <p:sp>
        <p:nvSpPr>
          <p:cNvPr id="95236" name="フッター プレースホルダー 2">
            <a:extLst>
              <a:ext uri="{FF2B5EF4-FFF2-40B4-BE49-F238E27FC236}">
                <a16:creationId xmlns:a16="http://schemas.microsoft.com/office/drawing/2014/main" id="{1B5AD231-7200-4773-A165-CD60C11D3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1200">
                <a:solidFill>
                  <a:srgbClr val="898989"/>
                </a:solidFill>
                <a:latin typeface="ＭＳ Ｐゴシック" panose="020B0600070205080204" pitchFamily="50" charset="-128"/>
              </a:rPr>
              <a:t>日本</a:t>
            </a:r>
            <a:r>
              <a:rPr lang="en-US" altLang="ja-JP" sz="1200">
                <a:solidFill>
                  <a:srgbClr val="898989"/>
                </a:solidFill>
                <a:latin typeface="ＭＳ Ｐゴシック" panose="020B0600070205080204" pitchFamily="50" charset="-128"/>
              </a:rPr>
              <a:t>DMAT</a:t>
            </a:r>
            <a:r>
              <a:rPr lang="ja-JP" altLang="en-US" sz="1200">
                <a:solidFill>
                  <a:srgbClr val="898989"/>
                </a:solidFill>
                <a:latin typeface="ＭＳ Ｐゴシック" panose="020B0600070205080204" pitchFamily="50" charset="-128"/>
              </a:rPr>
              <a:t>標準コース</a:t>
            </a:r>
            <a:endParaRPr kumimoji="0" lang="ja-JP" altLang="en-US" sz="1200">
              <a:solidFill>
                <a:srgbClr val="898989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95237" name="Text Box 4">
            <a:extLst>
              <a:ext uri="{FF2B5EF4-FFF2-40B4-BE49-F238E27FC236}">
                <a16:creationId xmlns:a16="http://schemas.microsoft.com/office/drawing/2014/main" id="{18DE2AE4-EE2A-40AF-96EC-6740328A9B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43075"/>
            <a:ext cx="8569325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solidFill>
                  <a:srgbClr val="000000"/>
                </a:solidFill>
                <a:latin typeface="ＭＳ Ｐゴシック" panose="020B0600070205080204" pitchFamily="50" charset="-128"/>
              </a:rPr>
              <a:t>本部長</a:t>
            </a:r>
          </a:p>
        </p:txBody>
      </p:sp>
      <p:sp>
        <p:nvSpPr>
          <p:cNvPr id="95238" name="Text Box 4">
            <a:extLst>
              <a:ext uri="{FF2B5EF4-FFF2-40B4-BE49-F238E27FC236}">
                <a16:creationId xmlns:a16="http://schemas.microsoft.com/office/drawing/2014/main" id="{C0489E2B-6E88-4889-AF21-80F497477F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4697" y="2393917"/>
            <a:ext cx="1800225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副本部長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情報分析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担当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95239" name="Text Box 4">
            <a:extLst>
              <a:ext uri="{FF2B5EF4-FFF2-40B4-BE49-F238E27FC236}">
                <a16:creationId xmlns:a16="http://schemas.microsoft.com/office/drawing/2014/main" id="{D0355630-4406-4A1F-88A8-083DC5AD7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2373313"/>
            <a:ext cx="1655762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副本部長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活動指揮担当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95240" name="Text Box 4">
            <a:extLst>
              <a:ext uri="{FF2B5EF4-FFF2-40B4-BE49-F238E27FC236}">
                <a16:creationId xmlns:a16="http://schemas.microsoft.com/office/drawing/2014/main" id="{C3FFE9F7-63B9-45F7-BB67-F5A59B0EE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1025" y="2360613"/>
            <a:ext cx="1655763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副本部長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搬送調整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担当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95241" name="Text Box 4">
            <a:extLst>
              <a:ext uri="{FF2B5EF4-FFF2-40B4-BE49-F238E27FC236}">
                <a16:creationId xmlns:a16="http://schemas.microsoft.com/office/drawing/2014/main" id="{F28D1FFC-D926-4383-821C-C0F327C46A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375" y="2373313"/>
            <a:ext cx="1873250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副本部長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物資支援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0000"/>
                </a:solidFill>
                <a:latin typeface="ＭＳ Ｐゴシック" panose="020B0600070205080204" pitchFamily="50" charset="-128"/>
              </a:rPr>
              <a:t>担当</a:t>
            </a:r>
            <a:endParaRPr lang="en-US" altLang="ja-JP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400" dirty="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95242" name="Text Box 4">
            <a:extLst>
              <a:ext uri="{FF2B5EF4-FFF2-40B4-BE49-F238E27FC236}">
                <a16:creationId xmlns:a16="http://schemas.microsoft.com/office/drawing/2014/main" id="{C6FF99EE-36B2-4CC4-BAFF-1CA22CBCB3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233863"/>
            <a:ext cx="8569325" cy="461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solidFill>
                  <a:srgbClr val="000000"/>
                </a:solidFill>
                <a:latin typeface="ＭＳ Ｐゴシック" panose="020B0600070205080204" pitchFamily="50" charset="-128"/>
              </a:rPr>
              <a:t>連絡係</a:t>
            </a:r>
          </a:p>
        </p:txBody>
      </p:sp>
      <p:sp>
        <p:nvSpPr>
          <p:cNvPr id="95243" name="Text Box 4">
            <a:extLst>
              <a:ext uri="{FF2B5EF4-FFF2-40B4-BE49-F238E27FC236}">
                <a16:creationId xmlns:a16="http://schemas.microsoft.com/office/drawing/2014/main" id="{383A1B0B-B2B1-4559-84F6-E08B0F4EC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810125"/>
            <a:ext cx="8569325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solidFill>
                  <a:srgbClr val="000000"/>
                </a:solidFill>
                <a:latin typeface="ＭＳ Ｐゴシック" panose="020B0600070205080204" pitchFamily="50" charset="-128"/>
              </a:rPr>
              <a:t>資材整理係</a:t>
            </a:r>
          </a:p>
        </p:txBody>
      </p:sp>
      <p:sp>
        <p:nvSpPr>
          <p:cNvPr id="95244" name="Text Box 4">
            <a:extLst>
              <a:ext uri="{FF2B5EF4-FFF2-40B4-BE49-F238E27FC236}">
                <a16:creationId xmlns:a16="http://schemas.microsoft.com/office/drawing/2014/main" id="{D9911E2C-F683-47F3-B62D-AB78214F9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5050" y="2420938"/>
            <a:ext cx="1511300" cy="1568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solidFill>
                  <a:srgbClr val="000000"/>
                </a:solidFill>
                <a:latin typeface="ＭＳ Ｐゴシック" panose="020B0600070205080204" pitchFamily="50" charset="-128"/>
              </a:rPr>
              <a:t>本部</a:t>
            </a:r>
            <a:endParaRPr lang="en-US" altLang="ja-JP" sz="240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solidFill>
                  <a:srgbClr val="000000"/>
                </a:solidFill>
                <a:latin typeface="ＭＳ Ｐゴシック" panose="020B0600070205080204" pitchFamily="50" charset="-128"/>
              </a:rPr>
              <a:t>クロ</a:t>
            </a:r>
            <a:endParaRPr lang="en-US" altLang="ja-JP" sz="240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solidFill>
                  <a:srgbClr val="000000"/>
                </a:solidFill>
                <a:latin typeface="ＭＳ Ｐゴシック" panose="020B0600070205080204" pitchFamily="50" charset="-128"/>
              </a:rPr>
              <a:t>ノロ</a:t>
            </a:r>
            <a:endParaRPr lang="en-US" altLang="ja-JP" sz="2400">
              <a:solidFill>
                <a:srgbClr val="000000"/>
              </a:solidFill>
              <a:latin typeface="ＭＳ Ｐゴシック" panose="020B0600070205080204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400">
              <a:solidFill>
                <a:srgbClr val="000000"/>
              </a:solidFill>
              <a:latin typeface="ＭＳ Ｐゴシック" panose="020B0600070205080204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C0DEBD2-06CC-0A28-39C4-C409A5C25A0A}"/>
              </a:ext>
            </a:extLst>
          </p:cNvPr>
          <p:cNvSpPr/>
          <p:nvPr/>
        </p:nvSpPr>
        <p:spPr>
          <a:xfrm>
            <a:off x="4581024" y="2078921"/>
            <a:ext cx="2088232" cy="9769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B2B9AFB-87CB-86ED-E74E-892C205FF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1798"/>
            <a:ext cx="8229600" cy="421109"/>
          </a:xfrm>
        </p:spPr>
        <p:txBody>
          <a:bodyPr/>
          <a:lstStyle/>
          <a:p>
            <a:r>
              <a:rPr kumimoji="1" lang="ja-JP" altLang="en-US" sz="4000" dirty="0"/>
              <a:t>本部見取り図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B6C4D3A-828A-DD8A-EF05-9EC373BAA46D}"/>
              </a:ext>
            </a:extLst>
          </p:cNvPr>
          <p:cNvSpPr/>
          <p:nvPr/>
        </p:nvSpPr>
        <p:spPr>
          <a:xfrm>
            <a:off x="1865616" y="524356"/>
            <a:ext cx="5256584" cy="42718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34B2400-A9D8-B707-BB82-530D3B758E71}"/>
              </a:ext>
            </a:extLst>
          </p:cNvPr>
          <p:cNvSpPr txBox="1"/>
          <p:nvPr/>
        </p:nvSpPr>
        <p:spPr>
          <a:xfrm>
            <a:off x="2887124" y="495590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本部長用ホワイトボード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5FB84E49-38DD-3934-3CF7-3EECBF1CD915}"/>
              </a:ext>
            </a:extLst>
          </p:cNvPr>
          <p:cNvSpPr/>
          <p:nvPr/>
        </p:nvSpPr>
        <p:spPr>
          <a:xfrm>
            <a:off x="1979712" y="1988840"/>
            <a:ext cx="2088232" cy="13217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9050EDA-6DCF-2742-5760-2C6AA950948E}"/>
              </a:ext>
            </a:extLst>
          </p:cNvPr>
          <p:cNvSpPr txBox="1"/>
          <p:nvPr/>
        </p:nvSpPr>
        <p:spPr>
          <a:xfrm>
            <a:off x="2088347" y="1856215"/>
            <a:ext cx="18088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kumimoji="1" lang="en-US" altLang="ja-JP" sz="3200" dirty="0"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latin typeface="+mj-ea"/>
                <a:ea typeface="+mj-ea"/>
              </a:rPr>
              <a:t>活動指揮</a:t>
            </a:r>
            <a:endParaRPr kumimoji="1" lang="en-US" altLang="ja-JP" sz="3200" dirty="0"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latin typeface="+mj-ea"/>
              <a:ea typeface="+mj-ea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1B7ECE0-B0B8-E35E-9549-5BBACBC61051}"/>
              </a:ext>
            </a:extLst>
          </p:cNvPr>
          <p:cNvSpPr/>
          <p:nvPr/>
        </p:nvSpPr>
        <p:spPr>
          <a:xfrm>
            <a:off x="1979712" y="5153966"/>
            <a:ext cx="2088232" cy="1321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6FC7BBC-0912-1262-7A73-763C0FC6FFB6}"/>
              </a:ext>
            </a:extLst>
          </p:cNvPr>
          <p:cNvSpPr txBox="1"/>
          <p:nvPr/>
        </p:nvSpPr>
        <p:spPr>
          <a:xfrm>
            <a:off x="2088347" y="5497498"/>
            <a:ext cx="1860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latin typeface="+mj-ea"/>
                <a:ea typeface="+mj-ea"/>
              </a:rPr>
              <a:t>搬送</a:t>
            </a:r>
            <a:r>
              <a:rPr kumimoji="1" lang="ja-JP" altLang="en-US" sz="3200" dirty="0">
                <a:latin typeface="+mj-ea"/>
                <a:ea typeface="+mj-ea"/>
              </a:rPr>
              <a:t>調整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4DCD168-C0A6-7A83-259F-47B2B50B385F}"/>
              </a:ext>
            </a:extLst>
          </p:cNvPr>
          <p:cNvSpPr/>
          <p:nvPr/>
        </p:nvSpPr>
        <p:spPr>
          <a:xfrm>
            <a:off x="1973041" y="1043137"/>
            <a:ext cx="5024781" cy="5269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849059F-A699-E521-554B-13FB1E0FF41C}"/>
              </a:ext>
            </a:extLst>
          </p:cNvPr>
          <p:cNvSpPr txBox="1"/>
          <p:nvPr/>
        </p:nvSpPr>
        <p:spPr>
          <a:xfrm>
            <a:off x="2197393" y="952740"/>
            <a:ext cx="43524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latin typeface="+mj-ea"/>
                <a:ea typeface="+mj-ea"/>
              </a:rPr>
              <a:t>本部長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036599C-646E-0350-420D-6B2A7CBF6BC3}"/>
              </a:ext>
            </a:extLst>
          </p:cNvPr>
          <p:cNvSpPr txBox="1"/>
          <p:nvPr/>
        </p:nvSpPr>
        <p:spPr>
          <a:xfrm>
            <a:off x="7236087" y="449509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>
                <a:latin typeface="+mn-ea"/>
                <a:ea typeface="+mn-ea"/>
              </a:rPr>
              <a:t>図１ー</a:t>
            </a:r>
            <a:r>
              <a:rPr kumimoji="1" lang="en-US" altLang="ja-JP" sz="1800" dirty="0">
                <a:latin typeface="+mn-ea"/>
                <a:ea typeface="+mn-ea"/>
              </a:rPr>
              <a:t>b</a:t>
            </a:r>
            <a:endParaRPr kumimoji="1" lang="ja-JP" altLang="en-US" sz="1800" dirty="0">
              <a:latin typeface="+mn-ea"/>
              <a:ea typeface="+mn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E5F0BFD-7317-34A1-51B9-D42E2550FF88}"/>
              </a:ext>
            </a:extLst>
          </p:cNvPr>
          <p:cNvSpPr txBox="1"/>
          <p:nvPr/>
        </p:nvSpPr>
        <p:spPr>
          <a:xfrm>
            <a:off x="1444098" y="5066488"/>
            <a:ext cx="400110" cy="144544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1400" dirty="0"/>
              <a:t>ホワイトボード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8BDE355-5A48-085F-A827-6C7CF02DB870}"/>
              </a:ext>
            </a:extLst>
          </p:cNvPr>
          <p:cNvSpPr txBox="1"/>
          <p:nvPr/>
        </p:nvSpPr>
        <p:spPr>
          <a:xfrm>
            <a:off x="1435586" y="3512846"/>
            <a:ext cx="400110" cy="142076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1400" dirty="0"/>
              <a:t>ホワイトボード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B0DF30C-B54D-9FE0-C1FA-87E2D62A7133}"/>
              </a:ext>
            </a:extLst>
          </p:cNvPr>
          <p:cNvSpPr/>
          <p:nvPr/>
        </p:nvSpPr>
        <p:spPr>
          <a:xfrm>
            <a:off x="1979712" y="3562332"/>
            <a:ext cx="2088232" cy="13217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7AB376F-D36C-A78D-E790-C5D796FE8A54}"/>
              </a:ext>
            </a:extLst>
          </p:cNvPr>
          <p:cNvSpPr txBox="1"/>
          <p:nvPr/>
        </p:nvSpPr>
        <p:spPr>
          <a:xfrm>
            <a:off x="2024264" y="3921016"/>
            <a:ext cx="1893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latin typeface="+mj-ea"/>
                <a:ea typeface="+mj-ea"/>
              </a:rPr>
              <a:t>物資支援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C7CA127-1D0F-5C0F-DD93-AFE46ED4620A}"/>
              </a:ext>
            </a:extLst>
          </p:cNvPr>
          <p:cNvSpPr txBox="1"/>
          <p:nvPr/>
        </p:nvSpPr>
        <p:spPr>
          <a:xfrm>
            <a:off x="4677567" y="2242256"/>
            <a:ext cx="1836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>
                <a:latin typeface="+mj-ea"/>
                <a:ea typeface="+mj-ea"/>
              </a:rPr>
              <a:t>病院支援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E6F11B6-EDA4-0E8B-9A10-C333AA8F14B4}"/>
              </a:ext>
            </a:extLst>
          </p:cNvPr>
          <p:cNvSpPr txBox="1"/>
          <p:nvPr/>
        </p:nvSpPr>
        <p:spPr>
          <a:xfrm>
            <a:off x="6875730" y="1945868"/>
            <a:ext cx="430887" cy="469833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600" dirty="0"/>
              <a:t>ホワイトボード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DF38330-5BD9-0AE0-7423-C1FDB89B8CC4}"/>
              </a:ext>
            </a:extLst>
          </p:cNvPr>
          <p:cNvSpPr/>
          <p:nvPr/>
        </p:nvSpPr>
        <p:spPr>
          <a:xfrm>
            <a:off x="1307946" y="1871315"/>
            <a:ext cx="3049442" cy="487005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CBEBF4D-8FD4-83C9-9417-D083663FFAF0}"/>
              </a:ext>
            </a:extLst>
          </p:cNvPr>
          <p:cNvSpPr txBox="1"/>
          <p:nvPr/>
        </p:nvSpPr>
        <p:spPr>
          <a:xfrm>
            <a:off x="1632756" y="1581365"/>
            <a:ext cx="238400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>
                <a:latin typeface="+mj-ea"/>
                <a:ea typeface="+mj-ea"/>
              </a:rPr>
              <a:t>オペレーション</a:t>
            </a:r>
            <a:endParaRPr kumimoji="1" lang="en-US" altLang="ja-JP" sz="2000" dirty="0">
              <a:latin typeface="+mj-ea"/>
              <a:ea typeface="+mj-ea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8C28D83-F893-7CAD-97FB-5A90EF1682D6}"/>
              </a:ext>
            </a:extLst>
          </p:cNvPr>
          <p:cNvSpPr/>
          <p:nvPr/>
        </p:nvSpPr>
        <p:spPr>
          <a:xfrm>
            <a:off x="4592542" y="3151116"/>
            <a:ext cx="2088232" cy="1018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8FA37F8-91CD-313A-65D3-F7C250C90552}"/>
              </a:ext>
            </a:extLst>
          </p:cNvPr>
          <p:cNvSpPr txBox="1"/>
          <p:nvPr/>
        </p:nvSpPr>
        <p:spPr>
          <a:xfrm>
            <a:off x="4680759" y="3341972"/>
            <a:ext cx="1836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>
                <a:latin typeface="+mj-ea"/>
                <a:ea typeface="+mj-ea"/>
              </a:rPr>
              <a:t>施設支援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4CF9CAD2-E384-9A19-7EC5-2EB5686F9B7C}"/>
              </a:ext>
            </a:extLst>
          </p:cNvPr>
          <p:cNvSpPr/>
          <p:nvPr/>
        </p:nvSpPr>
        <p:spPr>
          <a:xfrm>
            <a:off x="4598930" y="4295037"/>
            <a:ext cx="2088232" cy="10760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C76A8C0-684C-503B-E59F-EEA58962E60C}"/>
              </a:ext>
            </a:extLst>
          </p:cNvPr>
          <p:cNvSpPr txBox="1"/>
          <p:nvPr/>
        </p:nvSpPr>
        <p:spPr>
          <a:xfrm>
            <a:off x="4743802" y="4505791"/>
            <a:ext cx="1836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+mj-ea"/>
                <a:ea typeface="+mj-ea"/>
              </a:rPr>
              <a:t>プライマリケア支援</a:t>
            </a:r>
            <a:endParaRPr kumimoji="1" lang="ja-JP" altLang="en-US" sz="2000" dirty="0">
              <a:latin typeface="+mj-ea"/>
              <a:ea typeface="+mj-ea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78712CC2-F8D3-0DCE-9B49-24258777ECAA}"/>
              </a:ext>
            </a:extLst>
          </p:cNvPr>
          <p:cNvSpPr/>
          <p:nvPr/>
        </p:nvSpPr>
        <p:spPr>
          <a:xfrm>
            <a:off x="4592542" y="5479721"/>
            <a:ext cx="2088232" cy="1015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A1A0E02-7186-1594-2B48-72ED4E16BD78}"/>
              </a:ext>
            </a:extLst>
          </p:cNvPr>
          <p:cNvSpPr txBox="1"/>
          <p:nvPr/>
        </p:nvSpPr>
        <p:spPr>
          <a:xfrm>
            <a:off x="4605495" y="5507845"/>
            <a:ext cx="2088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ja-JP" altLang="en-US" sz="2000" dirty="0">
                <a:solidFill>
                  <a:schemeClr val="tx1"/>
                </a:solidFill>
                <a:latin typeface="MS PGothic" panose="020B0600070205080204" pitchFamily="34" charset="-128"/>
              </a:rPr>
              <a:t>避難所・</a:t>
            </a:r>
            <a:endParaRPr lang="en-US" altLang="ja-JP" sz="2000" dirty="0">
              <a:solidFill>
                <a:schemeClr val="tx1"/>
              </a:solidFill>
              <a:latin typeface="MS PGothic" panose="020B0600070205080204" pitchFamily="34" charset="-128"/>
            </a:endParaRPr>
          </a:p>
          <a:p>
            <a:pPr algn="ctr">
              <a:defRPr/>
            </a:pPr>
            <a:r>
              <a:rPr lang="ja-JP" altLang="en-US" sz="2000" dirty="0">
                <a:solidFill>
                  <a:schemeClr val="tx1"/>
                </a:solidFill>
                <a:latin typeface="MS PGothic" panose="020B0600070205080204" pitchFamily="34" charset="-128"/>
              </a:rPr>
              <a:t>被災者保健</a:t>
            </a:r>
          </a:p>
          <a:p>
            <a:pPr algn="ctr"/>
            <a:r>
              <a:rPr lang="ja-JP" altLang="en-US" sz="2000" dirty="0">
                <a:latin typeface="+mj-ea"/>
                <a:ea typeface="+mj-ea"/>
              </a:rPr>
              <a:t>支援</a:t>
            </a:r>
            <a:endParaRPr kumimoji="1" lang="ja-JP" altLang="en-US" sz="2000" dirty="0">
              <a:latin typeface="+mj-ea"/>
              <a:ea typeface="+mj-ea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E23ED5CA-D49B-5BC0-0E68-E624DCA46E45}"/>
              </a:ext>
            </a:extLst>
          </p:cNvPr>
          <p:cNvSpPr/>
          <p:nvPr/>
        </p:nvSpPr>
        <p:spPr>
          <a:xfrm>
            <a:off x="4480301" y="1871315"/>
            <a:ext cx="3001758" cy="487005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62892C0-F048-A6E4-280F-828E565FCBF4}"/>
              </a:ext>
            </a:extLst>
          </p:cNvPr>
          <p:cNvSpPr txBox="1"/>
          <p:nvPr/>
        </p:nvSpPr>
        <p:spPr>
          <a:xfrm>
            <a:off x="5020765" y="1630734"/>
            <a:ext cx="183620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dirty="0">
                <a:latin typeface="+mj-ea"/>
                <a:ea typeface="+mj-ea"/>
              </a:rPr>
              <a:t>情報分析</a:t>
            </a:r>
            <a:endParaRPr kumimoji="1" lang="ja-JP" altLang="en-US" sz="2000" dirty="0">
              <a:latin typeface="+mj-ea"/>
              <a:ea typeface="+mj-ea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EAA47DC-9C5F-6CD3-F505-5755EA602BF1}"/>
              </a:ext>
            </a:extLst>
          </p:cNvPr>
          <p:cNvSpPr txBox="1"/>
          <p:nvPr/>
        </p:nvSpPr>
        <p:spPr>
          <a:xfrm>
            <a:off x="1439911" y="1969358"/>
            <a:ext cx="400110" cy="144544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r>
              <a:rPr kumimoji="1" lang="ja-JP" altLang="en-US" sz="1400" dirty="0"/>
              <a:t>ホワイトボード</a:t>
            </a:r>
          </a:p>
        </p:txBody>
      </p:sp>
    </p:spTree>
    <p:extLst>
      <p:ext uri="{BB962C8B-B14F-4D97-AF65-F5344CB8AC3E}">
        <p14:creationId xmlns:p14="http://schemas.microsoft.com/office/powerpoint/2010/main" val="228873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235"/>
    </mc:Choice>
    <mc:Fallback xmlns="">
      <p:transition spd="slow" advTm="48235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タイトル 1">
            <a:extLst>
              <a:ext uri="{FF2B5EF4-FFF2-40B4-BE49-F238E27FC236}">
                <a16:creationId xmlns:a16="http://schemas.microsoft.com/office/drawing/2014/main" id="{5319114F-A1A0-EFC8-3B56-63ED8B0AE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444" y="99864"/>
            <a:ext cx="7596188" cy="53340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ja-JP" altLang="en-US" sz="4000" dirty="0">
                <a:latin typeface="Meiryo UI" panose="020B0604030504040204" pitchFamily="34" charset="-128"/>
                <a:ea typeface="Meiryo UI" panose="020B0604030504040204" pitchFamily="34" charset="-128"/>
              </a:rPr>
              <a:t>災害医療活動</a:t>
            </a:r>
          </a:p>
        </p:txBody>
      </p:sp>
      <p:sp>
        <p:nvSpPr>
          <p:cNvPr id="44035" name="テキスト ボックス 2">
            <a:extLst>
              <a:ext uri="{FF2B5EF4-FFF2-40B4-BE49-F238E27FC236}">
                <a16:creationId xmlns:a16="http://schemas.microsoft.com/office/drawing/2014/main" id="{ADE18D79-5DA5-4266-F21A-1B60A58000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042" y="1384300"/>
            <a:ext cx="677108" cy="255454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>
                <a:latin typeface="Meiryo UI" panose="020B0604030504040204" pitchFamily="34" charset="-128"/>
                <a:ea typeface="Meiryo UI" panose="020B0604030504040204" pitchFamily="34" charset="-128"/>
              </a:rPr>
              <a:t>災害拠点病院</a:t>
            </a:r>
          </a:p>
        </p:txBody>
      </p:sp>
      <p:sp>
        <p:nvSpPr>
          <p:cNvPr id="44036" name="テキスト ボックス 3">
            <a:extLst>
              <a:ext uri="{FF2B5EF4-FFF2-40B4-BE49-F238E27FC236}">
                <a16:creationId xmlns:a16="http://schemas.microsoft.com/office/drawing/2014/main" id="{46958CF9-759A-BDBC-E1D2-C7FF44E1A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705" y="1473200"/>
            <a:ext cx="677108" cy="255454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dirty="0">
                <a:latin typeface="Meiryo UI" panose="020B0604030504040204" pitchFamily="34" charset="-128"/>
                <a:ea typeface="Meiryo UI" panose="020B0604030504040204" pitchFamily="34" charset="-128"/>
              </a:rPr>
              <a:t>　一般病院　</a:t>
            </a:r>
          </a:p>
        </p:txBody>
      </p:sp>
      <p:sp>
        <p:nvSpPr>
          <p:cNvPr id="44037" name="テキスト ボックス 4">
            <a:extLst>
              <a:ext uri="{FF2B5EF4-FFF2-40B4-BE49-F238E27FC236}">
                <a16:creationId xmlns:a16="http://schemas.microsoft.com/office/drawing/2014/main" id="{0694077F-05BD-2923-4736-E3D2E6367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6049" y="1501775"/>
            <a:ext cx="1169551" cy="255454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dirty="0">
                <a:latin typeface="Meiryo UI" panose="020B0604030504040204" pitchFamily="34" charset="-128"/>
                <a:ea typeface="Meiryo UI" panose="020B0604030504040204" pitchFamily="34" charset="-128"/>
              </a:rPr>
              <a:t>社会福祉施設</a:t>
            </a:r>
            <a:endParaRPr lang="en-US" altLang="ja-JP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dirty="0">
                <a:latin typeface="Meiryo UI" panose="020B0604030504040204" pitchFamily="34" charset="-128"/>
                <a:ea typeface="Meiryo UI" panose="020B0604030504040204" pitchFamily="34" charset="-128"/>
              </a:rPr>
              <a:t>救助現場</a:t>
            </a:r>
            <a:endParaRPr lang="en-US" altLang="ja-JP" dirty="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38917" name="テキスト ボックス 5">
            <a:extLst>
              <a:ext uri="{FF2B5EF4-FFF2-40B4-BE49-F238E27FC236}">
                <a16:creationId xmlns:a16="http://schemas.microsoft.com/office/drawing/2014/main" id="{CCF736FB-2BB3-4EDB-5937-5A1C0B6258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8232" y="2144713"/>
            <a:ext cx="1661993" cy="173380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latin typeface="Meiryo UI" panose="020B0604030504040204" pitchFamily="34" charset="-128"/>
                <a:ea typeface="Meiryo UI" panose="020B0604030504040204" pitchFamily="34" charset="-128"/>
              </a:rPr>
              <a:t>　診療所</a:t>
            </a:r>
            <a:endParaRPr lang="en-US" altLang="ja-JP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latin typeface="Meiryo UI" panose="020B0604030504040204" pitchFamily="34" charset="-128"/>
                <a:ea typeface="Meiryo UI" panose="020B0604030504040204" pitchFamily="34" charset="-128"/>
              </a:rPr>
              <a:t>　避難所</a:t>
            </a:r>
            <a:endParaRPr lang="en-US" altLang="ja-JP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latin typeface="Meiryo UI" panose="020B0604030504040204" pitchFamily="34" charset="-128"/>
                <a:ea typeface="Meiryo UI" panose="020B0604030504040204" pitchFamily="34" charset="-128"/>
              </a:rPr>
              <a:t>孤立集落</a:t>
            </a:r>
            <a:endParaRPr lang="en-US" altLang="ja-JP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7" name="右矢印 6">
            <a:extLst>
              <a:ext uri="{FF2B5EF4-FFF2-40B4-BE49-F238E27FC236}">
                <a16:creationId xmlns:a16="http://schemas.microsoft.com/office/drawing/2014/main" id="{55EA6369-C1D1-C858-DB30-878439823851}"/>
              </a:ext>
            </a:extLst>
          </p:cNvPr>
          <p:cNvSpPr/>
          <p:nvPr/>
        </p:nvSpPr>
        <p:spPr>
          <a:xfrm>
            <a:off x="1714500" y="1916113"/>
            <a:ext cx="731838" cy="1463675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8" name="右矢印 7">
            <a:extLst>
              <a:ext uri="{FF2B5EF4-FFF2-40B4-BE49-F238E27FC236}">
                <a16:creationId xmlns:a16="http://schemas.microsoft.com/office/drawing/2014/main" id="{067FDF7F-E9F8-7258-83C7-B77D1A21C35B}"/>
              </a:ext>
            </a:extLst>
          </p:cNvPr>
          <p:cNvSpPr/>
          <p:nvPr/>
        </p:nvSpPr>
        <p:spPr>
          <a:xfrm>
            <a:off x="3441700" y="1900238"/>
            <a:ext cx="731838" cy="1462087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9" name="右矢印 8">
            <a:extLst>
              <a:ext uri="{FF2B5EF4-FFF2-40B4-BE49-F238E27FC236}">
                <a16:creationId xmlns:a16="http://schemas.microsoft.com/office/drawing/2014/main" id="{07E4F500-CFF5-D5D1-9CEA-8E50711F211D}"/>
              </a:ext>
            </a:extLst>
          </p:cNvPr>
          <p:cNvSpPr/>
          <p:nvPr/>
        </p:nvSpPr>
        <p:spPr>
          <a:xfrm>
            <a:off x="5568950" y="1900238"/>
            <a:ext cx="731838" cy="1462087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grpSp>
        <p:nvGrpSpPr>
          <p:cNvPr id="2" name="グループ化 14">
            <a:extLst>
              <a:ext uri="{FF2B5EF4-FFF2-40B4-BE49-F238E27FC236}">
                <a16:creationId xmlns:a16="http://schemas.microsoft.com/office/drawing/2014/main" id="{07D28B60-13AE-EC44-B4EC-96F54C166B78}"/>
              </a:ext>
            </a:extLst>
          </p:cNvPr>
          <p:cNvGrpSpPr>
            <a:grpSpLocks/>
          </p:cNvGrpSpPr>
          <p:nvPr/>
        </p:nvGrpSpPr>
        <p:grpSpPr bwMode="auto">
          <a:xfrm>
            <a:off x="400050" y="3797300"/>
            <a:ext cx="3291162" cy="2024934"/>
            <a:chOff x="395536" y="4293096"/>
            <a:chExt cx="3564873" cy="2194941"/>
          </a:xfrm>
        </p:grpSpPr>
        <p:sp>
          <p:nvSpPr>
            <p:cNvPr id="11" name="左大かっこ 10">
              <a:extLst>
                <a:ext uri="{FF2B5EF4-FFF2-40B4-BE49-F238E27FC236}">
                  <a16:creationId xmlns:a16="http://schemas.microsoft.com/office/drawing/2014/main" id="{5696D389-1CDF-664F-6172-F9267DC1C68F}"/>
                </a:ext>
              </a:extLst>
            </p:cNvPr>
            <p:cNvSpPr/>
            <p:nvPr/>
          </p:nvSpPr>
          <p:spPr>
            <a:xfrm rot="16200000">
              <a:off x="2016083" y="2672549"/>
              <a:ext cx="287371" cy="3528466"/>
            </a:xfrm>
            <a:prstGeom prst="leftBracket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ja-JP" altLang="en-US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  <p:sp>
          <p:nvSpPr>
            <p:cNvPr id="44048" name="テキスト ボックス 11">
              <a:extLst>
                <a:ext uri="{FF2B5EF4-FFF2-40B4-BE49-F238E27FC236}">
                  <a16:creationId xmlns:a16="http://schemas.microsoft.com/office/drawing/2014/main" id="{68F6810D-15DE-630F-1C86-90AE910BDD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9292" y="4725013"/>
              <a:ext cx="3551117" cy="1763024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954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病院支援</a:t>
              </a:r>
              <a:endParaRPr lang="en-US" altLang="ja-JP" sz="2954" dirty="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585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（物資、搬送、診療）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215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　　　　　病院避難</a:t>
              </a:r>
              <a:endParaRPr lang="en-US" altLang="ja-JP" sz="2215" dirty="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ja-JP" altLang="en-US" sz="2215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　　　　広域医療搬送</a:t>
              </a:r>
              <a:endParaRPr lang="en-US" altLang="ja-JP" sz="2215" dirty="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859266D-F151-9430-E1CB-CC458AC8D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3513" y="4254500"/>
            <a:ext cx="2103437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900">
                <a:latin typeface="Meiryo UI" panose="020B0604030504040204" pitchFamily="34" charset="-128"/>
                <a:ea typeface="Meiryo UI" panose="020B0604030504040204" pitchFamily="34" charset="-128"/>
              </a:rPr>
              <a:t>救助支援</a:t>
            </a:r>
            <a:endParaRPr lang="en-US" altLang="ja-JP" sz="290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900">
                <a:latin typeface="Meiryo UI" panose="020B0604030504040204" pitchFamily="34" charset="-128"/>
                <a:ea typeface="Meiryo UI" panose="020B0604030504040204" pitchFamily="34" charset="-128"/>
              </a:rPr>
              <a:t>施設支援</a:t>
            </a:r>
            <a:endParaRPr lang="en-US" altLang="ja-JP" sz="290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500">
                <a:latin typeface="Meiryo UI" panose="020B0604030504040204" pitchFamily="34" charset="-128"/>
                <a:ea typeface="Meiryo UI" panose="020B0604030504040204" pitchFamily="34" charset="-128"/>
              </a:rPr>
              <a:t>（物資、搬送、</a:t>
            </a:r>
            <a:endParaRPr lang="en-US" altLang="ja-JP" sz="250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500">
                <a:latin typeface="Meiryo UI" panose="020B0604030504040204" pitchFamily="34" charset="-128"/>
                <a:ea typeface="Meiryo UI" panose="020B0604030504040204" pitchFamily="34" charset="-128"/>
              </a:rPr>
              <a:t>診療）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6514541-5379-EEA5-CAC4-7064D929D8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3860800"/>
            <a:ext cx="3175869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900">
                <a:latin typeface="Meiryo UI" panose="020B0604030504040204" pitchFamily="34" charset="-128"/>
                <a:ea typeface="Meiryo UI" panose="020B0604030504040204" pitchFamily="34" charset="-128"/>
              </a:rPr>
              <a:t>孤立集落支援</a:t>
            </a:r>
            <a:endParaRPr lang="en-US" altLang="ja-JP" sz="290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500">
                <a:latin typeface="Meiryo UI" panose="020B0604030504040204" pitchFamily="34" charset="-128"/>
                <a:ea typeface="Meiryo UI" panose="020B0604030504040204" pitchFamily="34" charset="-128"/>
              </a:rPr>
              <a:t>（物資、搬送、診療）</a:t>
            </a:r>
            <a:endParaRPr lang="en-US" altLang="ja-JP" sz="290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900">
                <a:latin typeface="Meiryo UI" panose="020B0604030504040204" pitchFamily="34" charset="-128"/>
                <a:ea typeface="Meiryo UI" panose="020B0604030504040204" pitchFamily="34" charset="-128"/>
              </a:rPr>
              <a:t>避難所支援</a:t>
            </a:r>
            <a:endParaRPr lang="en-US" altLang="ja-JP" sz="290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500">
                <a:latin typeface="Meiryo UI" panose="020B0604030504040204" pitchFamily="34" charset="-128"/>
                <a:ea typeface="Meiryo UI" panose="020B0604030504040204" pitchFamily="34" charset="-128"/>
              </a:rPr>
              <a:t>（物資、診療）</a:t>
            </a:r>
            <a:endParaRPr lang="en-US" altLang="ja-JP" sz="250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200">
                <a:latin typeface="Meiryo UI" panose="020B0604030504040204" pitchFamily="34" charset="-128"/>
                <a:ea typeface="Meiryo UI" panose="020B0604030504040204" pitchFamily="34" charset="-128"/>
              </a:rPr>
              <a:t>　　　巡回・救護所</a:t>
            </a:r>
            <a:endParaRPr lang="en-US" altLang="ja-JP" sz="290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900">
                <a:latin typeface="Meiryo UI" panose="020B0604030504040204" pitchFamily="34" charset="-128"/>
                <a:ea typeface="Meiryo UI" panose="020B0604030504040204" pitchFamily="34" charset="-128"/>
              </a:rPr>
              <a:t>診療所支援</a:t>
            </a:r>
            <a:endParaRPr lang="en-US" altLang="ja-JP" sz="290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500">
                <a:latin typeface="Meiryo UI" panose="020B0604030504040204" pitchFamily="34" charset="-128"/>
                <a:ea typeface="Meiryo UI" panose="020B0604030504040204" pitchFamily="34" charset="-128"/>
              </a:rPr>
              <a:t>（物資、診療）</a:t>
            </a:r>
            <a:endParaRPr lang="en-US" altLang="ja-JP" sz="250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D1710A9-873E-B45C-DF09-C1588795B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1125" y="549275"/>
            <a:ext cx="6784975" cy="546100"/>
          </a:xfrm>
          <a:prstGeom prst="rect">
            <a:avLst/>
          </a:prstGeom>
          <a:solidFill>
            <a:srgbClr val="FFC0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954" dirty="0">
                <a:latin typeface="Meiryo UI" panose="020B0604030504040204" pitchFamily="34" charset="-128"/>
                <a:ea typeface="Meiryo UI" panose="020B0604030504040204" pitchFamily="34" charset="-128"/>
              </a:rPr>
              <a:t>防ぎえる災害による死亡、悲劇の低減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74364DF-38B7-A4DD-561B-EF51B4D7A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238" y="5865813"/>
            <a:ext cx="3408362" cy="54610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954" dirty="0">
                <a:latin typeface="Meiryo UI" panose="020B0604030504040204" pitchFamily="34" charset="-128"/>
                <a:ea typeface="Meiryo UI" panose="020B0604030504040204" pitchFamily="34" charset="-128"/>
              </a:rPr>
              <a:t>施設を支える活動</a:t>
            </a:r>
          </a:p>
        </p:txBody>
      </p:sp>
      <p:sp>
        <p:nvSpPr>
          <p:cNvPr id="38926" name="テキスト ボックス 4">
            <a:extLst>
              <a:ext uri="{FF2B5EF4-FFF2-40B4-BE49-F238E27FC236}">
                <a16:creationId xmlns:a16="http://schemas.microsoft.com/office/drawing/2014/main" id="{F1A96C4D-751F-EC8F-F83E-BF9FFE35D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25" y="1196975"/>
            <a:ext cx="1860550" cy="954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" panose="02020603050405020304" pitchFamily="18" charset="0"/>
                <a:ea typeface="Osaka" panose="020B0600000000000000" pitchFamily="34" charset="-128"/>
                <a:cs typeface="Osaka" panose="020B0600000000000000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800">
                <a:latin typeface="Meiryo UI" panose="020B0604030504040204" pitchFamily="34" charset="-128"/>
                <a:ea typeface="Meiryo UI" panose="020B0604030504040204" pitchFamily="34" charset="-128"/>
              </a:rPr>
              <a:t>外来、在宅</a:t>
            </a:r>
            <a:endParaRPr lang="en-US" altLang="ja-JP" sz="280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ja-JP" altLang="en-US" sz="2800">
                <a:latin typeface="Meiryo UI" panose="020B0604030504040204" pitchFamily="34" charset="-128"/>
                <a:ea typeface="Meiryo UI" panose="020B0604030504040204" pitchFamily="34" charset="-128"/>
              </a:rPr>
              <a:t>診療・ケア</a:t>
            </a:r>
            <a:endParaRPr lang="en-US" altLang="ja-JP" sz="280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 animBg="1"/>
      <p:bldP spid="3" grpId="0" animBg="1"/>
    </p:bldLst>
  </p:timing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649</TotalTime>
  <Words>466</Words>
  <Application>Microsoft Macintosh PowerPoint</Application>
  <PresentationFormat>画面に合わせる (4:3)</PresentationFormat>
  <Paragraphs>133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4" baseType="lpstr">
      <vt:lpstr>Meiryo UI</vt:lpstr>
      <vt:lpstr>ＭＳ Ｐゴシック</vt:lpstr>
      <vt:lpstr>ＭＳ Ｐゴシック</vt:lpstr>
      <vt:lpstr>ＭＳ ゴシック</vt:lpstr>
      <vt:lpstr>Osaka</vt:lpstr>
      <vt:lpstr>Times</vt:lpstr>
      <vt:lpstr>Arial</vt:lpstr>
      <vt:lpstr>Calibri</vt:lpstr>
      <vt:lpstr>1_Office テーマ</vt:lpstr>
      <vt:lpstr>広域災害時ＤＭＡＴの指揮系統例</vt:lpstr>
      <vt:lpstr>都道府県DMAT調整本部の業務</vt:lpstr>
      <vt:lpstr>都道府県調整本部内組織図</vt:lpstr>
      <vt:lpstr>本部見取り図</vt:lpstr>
      <vt:lpstr>災害医療活動</vt:lpstr>
    </vt:vector>
  </TitlesOfParts>
  <Company>_x0008_ᖨ]쌰Ѵ쌼뿿_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2004年2月 集団災害医療</dc:title>
  <dc:creator>大友 康裕</dc:creator>
  <cp:lastModifiedBy>kayako chishima</cp:lastModifiedBy>
  <cp:revision>1037</cp:revision>
  <cp:lastPrinted>2024-07-29T23:32:55Z</cp:lastPrinted>
  <dcterms:created xsi:type="dcterms:W3CDTF">2004-02-01T08:53:06Z</dcterms:created>
  <dcterms:modified xsi:type="dcterms:W3CDTF">2024-09-19T23:19:34Z</dcterms:modified>
</cp:coreProperties>
</file>