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4437" r:id="rId1"/>
  </p:sldMasterIdLst>
  <p:notesMasterIdLst>
    <p:notesMasterId r:id="rId7"/>
  </p:notesMasterIdLst>
  <p:handoutMasterIdLst>
    <p:handoutMasterId r:id="rId8"/>
  </p:handoutMasterIdLst>
  <p:sldIdLst>
    <p:sldId id="812" r:id="rId2"/>
    <p:sldId id="2141415720" r:id="rId3"/>
    <p:sldId id="2141416274" r:id="rId4"/>
    <p:sldId id="2141415722" r:id="rId5"/>
    <p:sldId id="2141415734" r:id="rId6"/>
  </p:sldIdLst>
  <p:sldSz cx="9144000" cy="6858000" type="screen4x3"/>
  <p:notesSz cx="7104063" cy="10234613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FF00FF"/>
    <a:srgbClr val="FF171F"/>
    <a:srgbClr val="FF99FF"/>
    <a:srgbClr val="FFCCFF"/>
    <a:srgbClr val="00CCFF"/>
    <a:srgbClr val="4D12FF"/>
    <a:srgbClr val="850C10"/>
    <a:srgbClr val="6F0BA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119" autoAdjust="0"/>
    <p:restoredTop sz="95795" autoAdjust="0"/>
  </p:normalViewPr>
  <p:slideViewPr>
    <p:cSldViewPr showGuides="1">
      <p:cViewPr varScale="1">
        <p:scale>
          <a:sx n="120" d="100"/>
          <a:sy n="120" d="100"/>
        </p:scale>
        <p:origin x="1976" y="19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-6852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>
            <a:extLst>
              <a:ext uri="{FF2B5EF4-FFF2-40B4-BE49-F238E27FC236}">
                <a16:creationId xmlns:a16="http://schemas.microsoft.com/office/drawing/2014/main" id="{6D700063-79FA-4ABB-9FEE-4E3CBD6113A1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3" name="Rectangle 3">
            <a:extLst>
              <a:ext uri="{FF2B5EF4-FFF2-40B4-BE49-F238E27FC236}">
                <a16:creationId xmlns:a16="http://schemas.microsoft.com/office/drawing/2014/main" id="{A922E552-C41D-43A6-9D99-9DF9AB81E210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5022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4" name="Rectangle 4">
            <a:extLst>
              <a:ext uri="{FF2B5EF4-FFF2-40B4-BE49-F238E27FC236}">
                <a16:creationId xmlns:a16="http://schemas.microsoft.com/office/drawing/2014/main" id="{D451AF7C-3419-42A9-B0E5-EF9C2A8482A5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5" name="Rectangle 5">
            <a:extLst>
              <a:ext uri="{FF2B5EF4-FFF2-40B4-BE49-F238E27FC236}">
                <a16:creationId xmlns:a16="http://schemas.microsoft.com/office/drawing/2014/main" id="{978FE7F1-DB01-47D6-82C7-AE3FA5A764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5022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ea typeface="Osaka"/>
                <a:cs typeface="Osaka"/>
              </a:defRPr>
            </a:lvl1pPr>
          </a:lstStyle>
          <a:p>
            <a:pPr>
              <a:defRPr/>
            </a:pPr>
            <a:fld id="{78753559-7745-449B-83C7-4848F56C813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>
            <a:extLst>
              <a:ext uri="{FF2B5EF4-FFF2-40B4-BE49-F238E27FC236}">
                <a16:creationId xmlns:a16="http://schemas.microsoft.com/office/drawing/2014/main" id="{4AC9A52F-20FF-42D2-9E14-D312232A5488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6323" name="Rectangle 3">
            <a:extLst>
              <a:ext uri="{FF2B5EF4-FFF2-40B4-BE49-F238E27FC236}">
                <a16:creationId xmlns:a16="http://schemas.microsoft.com/office/drawing/2014/main" id="{C2B51FDE-B1F3-474F-966B-4CDBFB26594E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5022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5060" name="Rectangle 4">
            <a:extLst>
              <a:ext uri="{FF2B5EF4-FFF2-40B4-BE49-F238E27FC236}">
                <a16:creationId xmlns:a16="http://schemas.microsoft.com/office/drawing/2014/main" id="{F4724725-B23D-498E-8A38-9964CF81B22C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2188" y="766763"/>
            <a:ext cx="5119687" cy="383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6325" name="Rectangle 5">
            <a:extLst>
              <a:ext uri="{FF2B5EF4-FFF2-40B4-BE49-F238E27FC236}">
                <a16:creationId xmlns:a16="http://schemas.microsoft.com/office/drawing/2014/main" id="{15EE2CCD-C274-4940-8481-E934C11654BD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47656" y="4861235"/>
            <a:ext cx="5208753" cy="4605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56326" name="Rectangle 6">
            <a:extLst>
              <a:ext uri="{FF2B5EF4-FFF2-40B4-BE49-F238E27FC236}">
                <a16:creationId xmlns:a16="http://schemas.microsoft.com/office/drawing/2014/main" id="{77822E54-2953-4C81-9BEF-09FB54B93E0F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6327" name="Rectangle 7">
            <a:extLst>
              <a:ext uri="{FF2B5EF4-FFF2-40B4-BE49-F238E27FC236}">
                <a16:creationId xmlns:a16="http://schemas.microsoft.com/office/drawing/2014/main" id="{06A76B22-8903-4506-8FD6-8D48B134381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5022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ea typeface="Osaka"/>
                <a:cs typeface="Osaka"/>
              </a:defRPr>
            </a:lvl1pPr>
          </a:lstStyle>
          <a:p>
            <a:pPr>
              <a:defRPr/>
            </a:pPr>
            <a:fld id="{AB3063AE-409A-44D6-A9DF-7102C543D64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ノート消さないでください！</a:t>
            </a:r>
            <a:endParaRPr kumimoji="1" lang="en-US" altLang="ja-JP" dirty="0"/>
          </a:p>
          <a:p>
            <a:r>
              <a:rPr kumimoji="1" lang="ja-JP" altLang="en-US" dirty="0"/>
              <a:t>「令和</a:t>
            </a:r>
            <a:r>
              <a:rPr kumimoji="1" lang="en-US" altLang="ja-JP" dirty="0"/>
              <a:t>3</a:t>
            </a:r>
            <a:r>
              <a:rPr kumimoji="1" lang="ja-JP" altLang="en-US" dirty="0"/>
              <a:t>年</a:t>
            </a:r>
            <a:r>
              <a:rPr kumimoji="1" lang="en-US" altLang="ja-JP" dirty="0"/>
              <a:t>11</a:t>
            </a:r>
            <a:r>
              <a:rPr kumimoji="1" lang="ja-JP" altLang="en-US" dirty="0"/>
              <a:t>月</a:t>
            </a:r>
            <a:r>
              <a:rPr kumimoji="1" lang="en-US" altLang="ja-JP" dirty="0"/>
              <a:t>25</a:t>
            </a:r>
            <a:r>
              <a:rPr kumimoji="1" lang="ja-JP" altLang="en-US" dirty="0"/>
              <a:t>日・</a:t>
            </a:r>
            <a:r>
              <a:rPr kumimoji="1" lang="en-US" altLang="ja-JP" dirty="0"/>
              <a:t>26</a:t>
            </a:r>
            <a:r>
              <a:rPr kumimoji="1" lang="ja-JP" altLang="en-US" dirty="0"/>
              <a:t>日中部ブロック統括技能維持研修にて変更」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13F66B4-4099-430F-A10A-3AC7D3567681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892751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ノート消さないでください！</a:t>
            </a:r>
            <a:endParaRPr kumimoji="1" lang="en-US" altLang="ja-JP" dirty="0"/>
          </a:p>
          <a:p>
            <a:r>
              <a:rPr kumimoji="1" lang="ja-JP" altLang="en-US" dirty="0"/>
              <a:t>「令和</a:t>
            </a:r>
            <a:r>
              <a:rPr kumimoji="1" lang="en-US" altLang="ja-JP" dirty="0"/>
              <a:t>3</a:t>
            </a:r>
            <a:r>
              <a:rPr kumimoji="1" lang="ja-JP" altLang="en-US" dirty="0"/>
              <a:t>年</a:t>
            </a:r>
            <a:r>
              <a:rPr kumimoji="1" lang="en-US" altLang="ja-JP" dirty="0"/>
              <a:t>11</a:t>
            </a:r>
            <a:r>
              <a:rPr kumimoji="1" lang="ja-JP" altLang="en-US" dirty="0"/>
              <a:t>月</a:t>
            </a:r>
            <a:r>
              <a:rPr kumimoji="1" lang="en-US" altLang="ja-JP" dirty="0"/>
              <a:t>25</a:t>
            </a:r>
            <a:r>
              <a:rPr kumimoji="1" lang="ja-JP" altLang="en-US" dirty="0"/>
              <a:t>日・</a:t>
            </a:r>
            <a:r>
              <a:rPr kumimoji="1" lang="en-US" altLang="ja-JP" dirty="0"/>
              <a:t>26</a:t>
            </a:r>
            <a:r>
              <a:rPr kumimoji="1" lang="ja-JP" altLang="en-US" dirty="0"/>
              <a:t>日中部ブロック統括技能維持研修にて変更」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613F66B4-4099-430F-A10A-3AC7D3567681}" type="slidenum">
              <a:rPr kumimoji="1" lang="ja-JP" altLang="en-US" sz="13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" panose="02020603050405020304" pitchFamily="18" charset="0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13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355815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44305472-C095-4B99-A35B-5B37439767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3F198ACB-E306-4D6E-BC7F-EBCF2A2E67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604B1A3C-CD55-4D16-AD67-099EEC2B1F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15A375-AED6-48AB-BDFA-A99DA059BC2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34440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67A5A070-1720-4F04-894C-A2A0F7067C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DEA3A30B-21B8-4DAF-B42B-44CE5174B6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B7C31234-CF0B-4748-ACDC-761F8F11B2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502D38-5B52-491A-94F1-2159EBCA273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216743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1EDF3F49-9FE3-4BA5-A3B8-69DE28C183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98B05791-E892-48D0-AD26-3FE3F6B330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1DF49715-F075-4615-93A5-469D1E79C7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50BCED-9493-48F5-B689-E0173C85B53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389229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27DCE636-D777-4CAF-AD76-8E7EECB39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F24975C3-F1FD-4ED1-A24D-6669CB0F15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D8A096DE-DF33-4E83-828D-359F512DED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C86680-B794-4872-ACED-4E2621DA004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8665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E496257F-597B-4FA1-8592-30D2609E61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75EC1B6C-F0C6-4A7A-BD51-91BBD22CB2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8AC9DC46-84BC-49CA-BD42-B9DD8BA7F0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834CFF-EAAD-411C-ABD7-1A636CB91C6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22042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3">
            <a:extLst>
              <a:ext uri="{FF2B5EF4-FFF2-40B4-BE49-F238E27FC236}">
                <a16:creationId xmlns:a16="http://schemas.microsoft.com/office/drawing/2014/main" id="{FD274477-BD60-4296-8BD8-C269D26AD4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 4">
            <a:extLst>
              <a:ext uri="{FF2B5EF4-FFF2-40B4-BE49-F238E27FC236}">
                <a16:creationId xmlns:a16="http://schemas.microsoft.com/office/drawing/2014/main" id="{3273E842-4DF2-46E8-9B91-722C528139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4FE687F4-6DE7-424B-B029-ED40720E78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6FA97F-F93F-40B0-ACEE-2B98DC2DB87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815773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3">
            <a:extLst>
              <a:ext uri="{FF2B5EF4-FFF2-40B4-BE49-F238E27FC236}">
                <a16:creationId xmlns:a16="http://schemas.microsoft.com/office/drawing/2014/main" id="{C345266E-1091-4F87-9BE7-B163566822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フッター プレースホルダ 4">
            <a:extLst>
              <a:ext uri="{FF2B5EF4-FFF2-40B4-BE49-F238E27FC236}">
                <a16:creationId xmlns:a16="http://schemas.microsoft.com/office/drawing/2014/main" id="{A04F0C26-03AB-449A-88C3-10A6BE482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9" name="スライド番号プレースホルダ 5">
            <a:extLst>
              <a:ext uri="{FF2B5EF4-FFF2-40B4-BE49-F238E27FC236}">
                <a16:creationId xmlns:a16="http://schemas.microsoft.com/office/drawing/2014/main" id="{145A27C7-5EA4-433B-AA2D-7982AFA635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609E0C-EAB2-4CDC-8587-4B0E3561018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773369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日付プレースホルダ 3">
            <a:extLst>
              <a:ext uri="{FF2B5EF4-FFF2-40B4-BE49-F238E27FC236}">
                <a16:creationId xmlns:a16="http://schemas.microsoft.com/office/drawing/2014/main" id="{C4DB9FF5-82C3-4A40-81AF-CFB3805CCB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フッター プレースホルダ 4">
            <a:extLst>
              <a:ext uri="{FF2B5EF4-FFF2-40B4-BE49-F238E27FC236}">
                <a16:creationId xmlns:a16="http://schemas.microsoft.com/office/drawing/2014/main" id="{30D2C346-5868-4A37-9B01-040C198245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5" name="スライド番号プレースホルダ 5">
            <a:extLst>
              <a:ext uri="{FF2B5EF4-FFF2-40B4-BE49-F238E27FC236}">
                <a16:creationId xmlns:a16="http://schemas.microsoft.com/office/drawing/2014/main" id="{8E9B37F3-9206-4F1E-AE11-A740F72267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965C29-29AD-4A8C-9D2A-EB6870EAE54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484004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>
            <a:extLst>
              <a:ext uri="{FF2B5EF4-FFF2-40B4-BE49-F238E27FC236}">
                <a16:creationId xmlns:a16="http://schemas.microsoft.com/office/drawing/2014/main" id="{2E34C6AD-43B8-4F0F-8AEB-B7A5393381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フッター プレースホルダ 4">
            <a:extLst>
              <a:ext uri="{FF2B5EF4-FFF2-40B4-BE49-F238E27FC236}">
                <a16:creationId xmlns:a16="http://schemas.microsoft.com/office/drawing/2014/main" id="{9CD2858E-2C6D-4B11-B2E3-4CC766552A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4" name="スライド番号プレースホルダ 5">
            <a:extLst>
              <a:ext uri="{FF2B5EF4-FFF2-40B4-BE49-F238E27FC236}">
                <a16:creationId xmlns:a16="http://schemas.microsoft.com/office/drawing/2014/main" id="{779621B0-288B-44AC-865A-E50258C534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B6EFCC-84CF-4596-842A-BACDC5F6C74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31323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>
            <a:extLst>
              <a:ext uri="{FF2B5EF4-FFF2-40B4-BE49-F238E27FC236}">
                <a16:creationId xmlns:a16="http://schemas.microsoft.com/office/drawing/2014/main" id="{7BEE7AB7-2EC3-4D51-8F75-DFFC1EFC8C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 4">
            <a:extLst>
              <a:ext uri="{FF2B5EF4-FFF2-40B4-BE49-F238E27FC236}">
                <a16:creationId xmlns:a16="http://schemas.microsoft.com/office/drawing/2014/main" id="{822FCFC2-97A3-46E8-93F0-06CE08E63D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0AA79E01-EAB2-4CDB-8EAB-5970F244A1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81D8F6-9750-471B-99F1-F450DEE7AB7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050489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>
            <a:extLst>
              <a:ext uri="{FF2B5EF4-FFF2-40B4-BE49-F238E27FC236}">
                <a16:creationId xmlns:a16="http://schemas.microsoft.com/office/drawing/2014/main" id="{77CDF1DA-64D8-44B6-B71A-FD137556C6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 4">
            <a:extLst>
              <a:ext uri="{FF2B5EF4-FFF2-40B4-BE49-F238E27FC236}">
                <a16:creationId xmlns:a16="http://schemas.microsoft.com/office/drawing/2014/main" id="{07C2DE2B-9517-4DEB-AF5A-7BC1E231E3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0E42FEAC-399D-4C98-B858-E583C9AEA7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8C02CB-CCD9-4BDB-B660-4BF85AED4C7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391524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>
            <a:extLst>
              <a:ext uri="{FF2B5EF4-FFF2-40B4-BE49-F238E27FC236}">
                <a16:creationId xmlns:a16="http://schemas.microsoft.com/office/drawing/2014/main" id="{7A126AA8-60C4-4CDD-9790-E3C78CACEE68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テキスト プレースホルダ 2">
            <a:extLst>
              <a:ext uri="{FF2B5EF4-FFF2-40B4-BE49-F238E27FC236}">
                <a16:creationId xmlns:a16="http://schemas.microsoft.com/office/drawing/2014/main" id="{6C4BEF74-3299-44FD-841D-9CB5D17913B0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>
            <a:extLst>
              <a:ext uri="{FF2B5EF4-FFF2-40B4-BE49-F238E27FC236}">
                <a16:creationId xmlns:a16="http://schemas.microsoft.com/office/drawing/2014/main" id="{0801E4C6-D22B-491F-8409-ECA9983B75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hangingPunct="1">
              <a:defRPr sz="1200">
                <a:solidFill>
                  <a:prstClr val="black">
                    <a:tint val="75000"/>
                  </a:prstClr>
                </a:solidFill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 4">
            <a:extLst>
              <a:ext uri="{FF2B5EF4-FFF2-40B4-BE49-F238E27FC236}">
                <a16:creationId xmlns:a16="http://schemas.microsoft.com/office/drawing/2014/main" id="{B8537CA3-2A07-42E7-865C-B3728B48EF8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hangingPunct="1">
              <a:defRPr sz="1200">
                <a:solidFill>
                  <a:prstClr val="black">
                    <a:tint val="75000"/>
                  </a:prstClr>
                </a:solidFill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r>
              <a:rPr lang="ja-JP" altLang="en-US"/>
              <a:t>日本</a:t>
            </a:r>
            <a:r>
              <a:rPr lang="en-US" altLang="ja-JP"/>
              <a:t>DMAT</a:t>
            </a:r>
            <a:r>
              <a:rPr lang="ja-JP" altLang="en-US"/>
              <a:t>標準コース</a:t>
            </a:r>
            <a:endParaRPr kumimoji="0" lang="ja-JP" altLang="en-US"/>
          </a:p>
        </p:txBody>
      </p:sp>
      <p:sp>
        <p:nvSpPr>
          <p:cNvPr id="6" name="スライド番号プレースホルダ 5">
            <a:extLst>
              <a:ext uri="{FF2B5EF4-FFF2-40B4-BE49-F238E27FC236}">
                <a16:creationId xmlns:a16="http://schemas.microsoft.com/office/drawing/2014/main" id="{9B92575E-A578-4C1F-B26F-F3785CE713D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ea typeface="Osaka"/>
                <a:cs typeface="Osaka"/>
              </a:defRPr>
            </a:lvl1pPr>
          </a:lstStyle>
          <a:p>
            <a:pPr>
              <a:defRPr/>
            </a:pPr>
            <a:fld id="{7BB9035F-96EC-4428-97E1-C3483225E70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0281" r:id="rId1"/>
    <p:sldLayoutId id="2147490282" r:id="rId2"/>
    <p:sldLayoutId id="2147490261" r:id="rId3"/>
    <p:sldLayoutId id="2147490262" r:id="rId4"/>
    <p:sldLayoutId id="2147490263" r:id="rId5"/>
    <p:sldLayoutId id="2147490264" r:id="rId6"/>
    <p:sldLayoutId id="2147490265" r:id="rId7"/>
    <p:sldLayoutId id="2147490266" r:id="rId8"/>
    <p:sldLayoutId id="2147490267" r:id="rId9"/>
    <p:sldLayoutId id="2147490268" r:id="rId10"/>
    <p:sldLayoutId id="2147490269" r:id="rId11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タイトル 1">
            <a:extLst>
              <a:ext uri="{FF2B5EF4-FFF2-40B4-BE49-F238E27FC236}">
                <a16:creationId xmlns:a16="http://schemas.microsoft.com/office/drawing/2014/main" id="{F44349B0-770E-4E34-8E0C-437BEA3373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7950" y="7938"/>
            <a:ext cx="8589963" cy="900112"/>
          </a:xfrm>
        </p:spPr>
        <p:txBody>
          <a:bodyPr/>
          <a:lstStyle/>
          <a:p>
            <a:r>
              <a:rPr lang="ja-JP" altLang="en-US" sz="4000"/>
              <a:t>活動拠点本部・参集拠点設置の考え方</a:t>
            </a:r>
          </a:p>
        </p:txBody>
      </p:sp>
      <p:sp>
        <p:nvSpPr>
          <p:cNvPr id="71683" name="コンテンツ プレースホルダー 2">
            <a:extLst>
              <a:ext uri="{FF2B5EF4-FFF2-40B4-BE49-F238E27FC236}">
                <a16:creationId xmlns:a16="http://schemas.microsoft.com/office/drawing/2014/main" id="{20ADB04B-F74A-48F9-BF92-D568C8B86C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79388" y="981075"/>
            <a:ext cx="8856662" cy="5761038"/>
          </a:xfrm>
        </p:spPr>
        <p:txBody>
          <a:bodyPr/>
          <a:lstStyle/>
          <a:p>
            <a:r>
              <a:rPr lang="ja-JP" altLang="en-US"/>
              <a:t>活動拠点本部について</a:t>
            </a:r>
            <a:endParaRPr lang="en-US" altLang="ja-JP"/>
          </a:p>
          <a:p>
            <a:pPr lvl="1"/>
            <a:r>
              <a:rPr lang="ja-JP" altLang="en-US"/>
              <a:t>当初は数か所、大きな都道府県でも最大</a:t>
            </a:r>
            <a:r>
              <a:rPr lang="en-US" altLang="ja-JP"/>
              <a:t>7</a:t>
            </a:r>
            <a:r>
              <a:rPr lang="ja-JP" altLang="en-US"/>
              <a:t>程度か</a:t>
            </a:r>
            <a:endParaRPr lang="en-US" altLang="ja-JP"/>
          </a:p>
          <a:p>
            <a:pPr lvl="1"/>
            <a:r>
              <a:rPr lang="ja-JP" altLang="en-US"/>
              <a:t>最終的には二次医療圏に設置することを目指す</a:t>
            </a:r>
            <a:endParaRPr lang="en-US" altLang="ja-JP"/>
          </a:p>
          <a:p>
            <a:pPr lvl="1"/>
            <a:r>
              <a:rPr lang="ja-JP" altLang="en-US"/>
              <a:t>本部長はまず地元の人間を任命</a:t>
            </a:r>
            <a:endParaRPr lang="en-US" altLang="ja-JP"/>
          </a:p>
          <a:p>
            <a:pPr lvl="1"/>
            <a:r>
              <a:rPr lang="ja-JP" altLang="en-US"/>
              <a:t>応援状況によっては適宜交代</a:t>
            </a:r>
            <a:endParaRPr lang="en-US" altLang="ja-JP"/>
          </a:p>
          <a:p>
            <a:r>
              <a:rPr lang="ja-JP" altLang="en-US"/>
              <a:t>参集拠点について</a:t>
            </a:r>
            <a:endParaRPr lang="en-US" altLang="ja-JP"/>
          </a:p>
          <a:p>
            <a:pPr lvl="1"/>
            <a:r>
              <a:rPr lang="ja-JP" altLang="en-US"/>
              <a:t>被災都道府県、または国が設置</a:t>
            </a:r>
            <a:endParaRPr lang="en-US" altLang="ja-JP"/>
          </a:p>
          <a:p>
            <a:pPr lvl="1"/>
            <a:r>
              <a:rPr lang="ja-JP" altLang="en-US"/>
              <a:t>災害拠点病院、空港、高速道路</a:t>
            </a:r>
            <a:r>
              <a:rPr lang="en-US" altLang="ja-JP"/>
              <a:t>SA</a:t>
            </a:r>
            <a:r>
              <a:rPr lang="ja-JP" altLang="en-US"/>
              <a:t>などに置かれる</a:t>
            </a:r>
            <a:endParaRPr lang="en-US" altLang="ja-JP"/>
          </a:p>
          <a:p>
            <a:pPr lvl="1"/>
            <a:r>
              <a:rPr lang="ja-JP" altLang="en-US"/>
              <a:t>都道府県内に置かれる場合は、調整本部が本部長も任命する必要がある。</a:t>
            </a:r>
            <a:endParaRPr lang="en-US" altLang="ja-JP"/>
          </a:p>
          <a:p>
            <a:pPr lvl="1"/>
            <a:r>
              <a:rPr lang="ja-JP" altLang="en-US"/>
              <a:t>県外に置かれる場合もある。</a:t>
            </a:r>
            <a:endParaRPr lang="en-US" altLang="ja-JP"/>
          </a:p>
          <a:p>
            <a:pPr lvl="1"/>
            <a:endParaRPr lang="en-US" altLang="ja-JP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タイトル 1">
            <a:extLst>
              <a:ext uri="{FF2B5EF4-FFF2-40B4-BE49-F238E27FC236}">
                <a16:creationId xmlns:a16="http://schemas.microsoft.com/office/drawing/2014/main" id="{A2677D7F-1FB6-4B29-B065-98B5F4D04F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>
                <a:latin typeface="ＭＳ Ｐゴシック" panose="020B0600070205080204" pitchFamily="50" charset="-128"/>
              </a:rPr>
              <a:t>資源投入の留意点</a:t>
            </a:r>
          </a:p>
        </p:txBody>
      </p:sp>
      <p:sp>
        <p:nvSpPr>
          <p:cNvPr id="78851" name="コンテンツ プレースホルダ 2">
            <a:extLst>
              <a:ext uri="{FF2B5EF4-FFF2-40B4-BE49-F238E27FC236}">
                <a16:creationId xmlns:a16="http://schemas.microsoft.com/office/drawing/2014/main" id="{453B5529-4747-4568-861A-F2C3AE4F1DA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>
                <a:latin typeface="ＭＳ Ｐゴシック" panose="020B0600070205080204" pitchFamily="50" charset="-128"/>
              </a:rPr>
              <a:t>ニーズの多いところに資源を集中</a:t>
            </a:r>
            <a:endParaRPr lang="en-US" altLang="ja-JP">
              <a:latin typeface="ＭＳ Ｐゴシック" panose="020B0600070205080204" pitchFamily="50" charset="-128"/>
            </a:endParaRPr>
          </a:p>
          <a:p>
            <a:pPr lvl="1"/>
            <a:r>
              <a:rPr lang="ja-JP" altLang="en-US">
                <a:latin typeface="ＭＳ Ｐゴシック" panose="020B0600070205080204" pitchFamily="50" charset="-128"/>
              </a:rPr>
              <a:t>ニーズは多くの場合、不明確</a:t>
            </a:r>
            <a:endParaRPr lang="en-US" altLang="ja-JP">
              <a:latin typeface="ＭＳ Ｐゴシック" panose="020B0600070205080204" pitchFamily="50" charset="-128"/>
            </a:endParaRPr>
          </a:p>
          <a:p>
            <a:pPr lvl="1"/>
            <a:r>
              <a:rPr lang="ja-JP" altLang="en-US">
                <a:latin typeface="ＭＳ Ｐゴシック" panose="020B0600070205080204" pitchFamily="50" charset="-128"/>
              </a:rPr>
              <a:t>最大被災地へ最大数の</a:t>
            </a:r>
            <a:r>
              <a:rPr lang="en-US" altLang="ja-JP">
                <a:latin typeface="ＭＳ Ｐゴシック" panose="020B0600070205080204" pitchFamily="50" charset="-128"/>
              </a:rPr>
              <a:t>DMAT</a:t>
            </a:r>
            <a:r>
              <a:rPr lang="ja-JP" altLang="en-US">
                <a:latin typeface="ＭＳ Ｐゴシック" panose="020B0600070205080204" pitchFamily="50" charset="-128"/>
              </a:rPr>
              <a:t>を</a:t>
            </a:r>
            <a:endParaRPr lang="en-US" altLang="ja-JP">
              <a:latin typeface="ＭＳ Ｐゴシック" panose="020B0600070205080204" pitchFamily="50" charset="-128"/>
            </a:endParaRPr>
          </a:p>
          <a:p>
            <a:r>
              <a:rPr lang="ja-JP" altLang="en-US">
                <a:latin typeface="ＭＳ Ｐゴシック" panose="020B0600070205080204" pitchFamily="50" charset="-128"/>
              </a:rPr>
              <a:t>集まった資源の有効活用</a:t>
            </a:r>
            <a:endParaRPr lang="en-US" altLang="ja-JP">
              <a:latin typeface="ＭＳ Ｐゴシック" panose="020B0600070205080204" pitchFamily="50" charset="-128"/>
            </a:endParaRPr>
          </a:p>
          <a:p>
            <a:pPr lvl="1"/>
            <a:r>
              <a:rPr lang="ja-JP" altLang="en-US">
                <a:latin typeface="ＭＳ Ｐゴシック" panose="020B0600070205080204" pitchFamily="50" charset="-128"/>
              </a:rPr>
              <a:t>遊兵（業務のない</a:t>
            </a:r>
            <a:r>
              <a:rPr lang="en-US" altLang="ja-JP">
                <a:latin typeface="ＭＳ Ｐゴシック" panose="020B0600070205080204" pitchFamily="50" charset="-128"/>
              </a:rPr>
              <a:t>DMAT</a:t>
            </a:r>
            <a:r>
              <a:rPr lang="ja-JP" altLang="en-US">
                <a:latin typeface="ＭＳ Ｐゴシック" panose="020B0600070205080204" pitchFamily="50" charset="-128"/>
              </a:rPr>
              <a:t>）のないように運用</a:t>
            </a:r>
            <a:endParaRPr lang="en-US" altLang="ja-JP">
              <a:latin typeface="ＭＳ Ｐゴシック" panose="020B0600070205080204" pitchFamily="50" charset="-128"/>
            </a:endParaRPr>
          </a:p>
          <a:p>
            <a:pPr lvl="1"/>
            <a:r>
              <a:rPr lang="ja-JP" altLang="en-US">
                <a:latin typeface="ＭＳ Ｐゴシック" panose="020B0600070205080204" pitchFamily="50" charset="-128"/>
              </a:rPr>
              <a:t>常に有効活用の手段を考える</a:t>
            </a:r>
            <a:endParaRPr lang="en-US" altLang="ja-JP">
              <a:latin typeface="ＭＳ Ｐゴシック" panose="020B060007020508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7B7A73A-BE40-41F4-96A2-EF45F4D7D8C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11863" y="5072063"/>
            <a:ext cx="1979612" cy="9540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集中の原則</a:t>
            </a:r>
            <a:endParaRPr kumimoji="1" lang="ja-JP" altLang="ja-JP" sz="28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経済の原則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89C9420-CE79-49DA-8EEF-E1E418DE4FE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19250" y="5548313"/>
            <a:ext cx="3621088" cy="647700"/>
          </a:xfrm>
          <a:prstGeom prst="rect">
            <a:avLst/>
          </a:prstGeom>
          <a:solidFill>
            <a:srgbClr val="FFFF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36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待機</a:t>
            </a:r>
            <a:r>
              <a:rPr kumimoji="1" lang="en-US" altLang="ja-JP" sz="36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DMAT</a:t>
            </a:r>
            <a:r>
              <a:rPr kumimoji="1" lang="ja-JP" altLang="en-US" sz="36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は０へ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タイトル 1">
            <a:extLst>
              <a:ext uri="{FF2B5EF4-FFF2-40B4-BE49-F238E27FC236}">
                <a16:creationId xmlns:a16="http://schemas.microsoft.com/office/drawing/2014/main" id="{BCACB372-4151-4E6B-B236-B7B6723C642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61963" y="28575"/>
            <a:ext cx="8229600" cy="633413"/>
          </a:xfrm>
        </p:spPr>
        <p:txBody>
          <a:bodyPr/>
          <a:lstStyle/>
          <a:p>
            <a:r>
              <a:rPr lang="en-US" altLang="ja-JP"/>
              <a:t>DMAT</a:t>
            </a:r>
            <a:r>
              <a:rPr lang="ja-JP" altLang="en-US"/>
              <a:t>配分の方針・優先順位</a:t>
            </a:r>
          </a:p>
        </p:txBody>
      </p:sp>
      <p:sp>
        <p:nvSpPr>
          <p:cNvPr id="83971" name="コンテンツ プレースホルダー 2">
            <a:extLst>
              <a:ext uri="{FF2B5EF4-FFF2-40B4-BE49-F238E27FC236}">
                <a16:creationId xmlns:a16="http://schemas.microsoft.com/office/drawing/2014/main" id="{76CD1367-48DA-468E-ACBF-02B56CFBAD57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107950" y="828675"/>
            <a:ext cx="8929688" cy="5695950"/>
          </a:xfrm>
        </p:spPr>
        <p:txBody>
          <a:bodyPr/>
          <a:lstStyle/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活動拠点本部の要員確保</a:t>
            </a:r>
            <a:endParaRPr lang="en-US" altLang="ja-JP" sz="2700" dirty="0"/>
          </a:p>
          <a:p>
            <a:pPr lvl="1">
              <a:lnSpc>
                <a:spcPct val="80000"/>
              </a:lnSpc>
            </a:pPr>
            <a:r>
              <a:rPr lang="ja-JP" altLang="en-US" sz="2400" dirty="0"/>
              <a:t>最低</a:t>
            </a:r>
            <a:r>
              <a:rPr lang="en-US" altLang="ja-JP" sz="2400" dirty="0"/>
              <a:t>25</a:t>
            </a:r>
            <a:r>
              <a:rPr lang="ja-JP" altLang="en-US" sz="2400" dirty="0"/>
              <a:t>名</a:t>
            </a:r>
            <a:endParaRPr lang="en-US" altLang="ja-JP" sz="24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災害拠点病院の病院本部体制の確立</a:t>
            </a:r>
            <a:endParaRPr lang="en-US" altLang="ja-JP" sz="2700" dirty="0"/>
          </a:p>
          <a:p>
            <a:pPr lvl="1">
              <a:lnSpc>
                <a:spcPct val="80000"/>
              </a:lnSpc>
            </a:pPr>
            <a:r>
              <a:rPr lang="ja-JP" altLang="en-US" sz="2400" dirty="0"/>
              <a:t>各拠点病院</a:t>
            </a:r>
            <a:r>
              <a:rPr lang="en-US" altLang="ja-JP" sz="2400" dirty="0"/>
              <a:t>1</a:t>
            </a:r>
            <a:r>
              <a:rPr lang="ja-JP" altLang="en-US" sz="2400" dirty="0"/>
              <a:t>チームずつ（</a:t>
            </a:r>
            <a:r>
              <a:rPr lang="en-US" altLang="ja-JP" sz="2400" dirty="0"/>
              <a:t>DMAT</a:t>
            </a:r>
            <a:r>
              <a:rPr lang="ja-JP" altLang="en-US" sz="2400" dirty="0"/>
              <a:t>充足程度で増減あり）</a:t>
            </a:r>
            <a:endParaRPr lang="en-US" altLang="ja-JP" sz="24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一般病院の本部支援チームの確保</a:t>
            </a:r>
            <a:endParaRPr lang="en-US" altLang="ja-JP" sz="2700" dirty="0"/>
          </a:p>
          <a:p>
            <a:pPr lvl="1">
              <a:lnSpc>
                <a:spcPct val="80000"/>
              </a:lnSpc>
            </a:pPr>
            <a:r>
              <a:rPr lang="ja-JP" altLang="en-US" sz="2400" dirty="0"/>
              <a:t>被害のありそうな病院へ派遣する</a:t>
            </a:r>
            <a:r>
              <a:rPr lang="en-US" altLang="ja-JP" sz="2400" dirty="0"/>
              <a:t>DMAT</a:t>
            </a:r>
            <a:r>
              <a:rPr lang="ja-JP" altLang="en-US" sz="2400" dirty="0"/>
              <a:t>の確保</a:t>
            </a:r>
            <a:endParaRPr lang="en-US" altLang="ja-JP" sz="24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endParaRPr lang="en-US" altLang="ja-JP" sz="27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搬送チームの確保</a:t>
            </a:r>
            <a:endParaRPr lang="en-US" altLang="ja-JP" sz="2700" dirty="0"/>
          </a:p>
          <a:p>
            <a:pPr lvl="1">
              <a:lnSpc>
                <a:spcPct val="80000"/>
              </a:lnSpc>
            </a:pPr>
            <a:r>
              <a:rPr lang="ja-JP" altLang="en-US" sz="2400" dirty="0"/>
              <a:t>救急車で来ている</a:t>
            </a:r>
            <a:r>
              <a:rPr lang="en-US" altLang="ja-JP" sz="2400" dirty="0"/>
              <a:t>DMAT</a:t>
            </a:r>
            <a:r>
              <a:rPr lang="ja-JP" altLang="en-US" sz="2400" dirty="0"/>
              <a:t>は搬送班に配属</a:t>
            </a:r>
            <a:endParaRPr lang="en-US" altLang="ja-JP" sz="24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診療支援</a:t>
            </a:r>
            <a:endParaRPr lang="en-US" altLang="ja-JP" sz="2700" dirty="0"/>
          </a:p>
          <a:p>
            <a:pPr lvl="1">
              <a:lnSpc>
                <a:spcPct val="80000"/>
              </a:lnSpc>
            </a:pPr>
            <a:r>
              <a:rPr lang="ja-JP" altLang="en-US" sz="2400" dirty="0"/>
              <a:t>診療ニーズに応じて実施</a:t>
            </a:r>
            <a:endParaRPr lang="en-US" altLang="ja-JP" sz="24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ＳＣＵ、広域医療搬送</a:t>
            </a:r>
            <a:endParaRPr lang="en-US" altLang="ja-JP" sz="27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救助現場、介護保険施設、避難所、</a:t>
            </a:r>
            <a:endParaRPr lang="en-US" altLang="ja-JP" sz="2700" dirty="0"/>
          </a:p>
          <a:p>
            <a:pPr marL="514350" indent="-514350">
              <a:lnSpc>
                <a:spcPct val="80000"/>
              </a:lnSpc>
            </a:pPr>
            <a:endParaRPr lang="en-US" altLang="ja-JP" sz="27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endParaRPr lang="en-US" altLang="ja-JP" sz="27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endParaRPr lang="ja-JP" altLang="en-US" sz="2700" dirty="0"/>
          </a:p>
        </p:txBody>
      </p:sp>
      <p:sp>
        <p:nvSpPr>
          <p:cNvPr id="56324" name="テキスト ボックス 1">
            <a:extLst>
              <a:ext uri="{FF2B5EF4-FFF2-40B4-BE49-F238E27FC236}">
                <a16:creationId xmlns:a16="http://schemas.microsoft.com/office/drawing/2014/main" id="{A313B9D8-13DB-40F9-886A-EF99489BA95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932363" y="828675"/>
            <a:ext cx="4105275" cy="708025"/>
          </a:xfrm>
          <a:prstGeom prst="rect">
            <a:avLst/>
          </a:prstGeom>
          <a:solidFill>
            <a:srgbClr val="FFFF00"/>
          </a:solidFill>
          <a:ln w="9525">
            <a:solidFill>
              <a:srgbClr val="FF0000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" panose="02020603050405020304" pitchFamily="18" charset="0"/>
                <a:ea typeface="Osaka" pitchFamily="50" charset="-128"/>
                <a:cs typeface="+mn-cs"/>
              </a:rPr>
              <a:t>市町村・保健所・消防本部等へのリエゾン派遣も検討</a:t>
            </a:r>
            <a:endParaRPr kumimoji="1" lang="en-US" altLang="ja-JP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" panose="02020603050405020304" pitchFamily="18" charset="0"/>
              <a:ea typeface="Osaka" pitchFamily="50" charset="-128"/>
              <a:cs typeface="+mn-cs"/>
            </a:endParaRPr>
          </a:p>
        </p:txBody>
      </p:sp>
      <p:sp>
        <p:nvSpPr>
          <p:cNvPr id="7" name="四角形: 角を丸くする 6">
            <a:extLst>
              <a:ext uri="{FF2B5EF4-FFF2-40B4-BE49-F238E27FC236}">
                <a16:creationId xmlns:a16="http://schemas.microsoft.com/office/drawing/2014/main" id="{879B7FD3-81C2-4A13-B377-95BE629834A6}"/>
              </a:ext>
            </a:extLst>
          </p:cNvPr>
          <p:cNvSpPr/>
          <p:nvPr/>
        </p:nvSpPr>
        <p:spPr>
          <a:xfrm>
            <a:off x="0" y="675811"/>
            <a:ext cx="8993160" cy="2663825"/>
          </a:xfrm>
          <a:prstGeom prst="roundRect">
            <a:avLst/>
          </a:prstGeom>
          <a:solidFill>
            <a:srgbClr val="FF0000">
              <a:alpha val="27059"/>
            </a:srgbClr>
          </a:solidFill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3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altLang="ja-JP" sz="3600" dirty="0">
              <a:solidFill>
                <a:prstClr val="black"/>
              </a:solidFill>
              <a:latin typeface="Calibri"/>
              <a:ea typeface="ＭＳ Ｐゴシック" panose="020B0600070205080204" pitchFamily="50" charset="-128"/>
            </a:endParaRPr>
          </a:p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36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t>ＣＳＣＡ</a:t>
            </a:r>
          </a:p>
        </p:txBody>
      </p:sp>
      <p:sp>
        <p:nvSpPr>
          <p:cNvPr id="8" name="四角形: 角を丸くする 7">
            <a:extLst>
              <a:ext uri="{FF2B5EF4-FFF2-40B4-BE49-F238E27FC236}">
                <a16:creationId xmlns:a16="http://schemas.microsoft.com/office/drawing/2014/main" id="{74827C0D-7746-4817-B657-76FAAD88054C}"/>
              </a:ext>
            </a:extLst>
          </p:cNvPr>
          <p:cNvSpPr/>
          <p:nvPr/>
        </p:nvSpPr>
        <p:spPr>
          <a:xfrm>
            <a:off x="0" y="3479085"/>
            <a:ext cx="8958319" cy="2625882"/>
          </a:xfrm>
          <a:prstGeom prst="roundRect">
            <a:avLst/>
          </a:prstGeom>
          <a:solidFill>
            <a:srgbClr val="FFFF00">
              <a:alpha val="27059"/>
            </a:srgbClr>
          </a:solidFill>
          <a:ln w="381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36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t>ＴＴＴ</a:t>
            </a:r>
          </a:p>
        </p:txBody>
      </p:sp>
    </p:spTree>
    <p:extLst>
      <p:ext uri="{BB962C8B-B14F-4D97-AF65-F5344CB8AC3E}">
        <p14:creationId xmlns:p14="http://schemas.microsoft.com/office/powerpoint/2010/main" val="2399582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タイトル 1">
            <a:extLst>
              <a:ext uri="{FF2B5EF4-FFF2-40B4-BE49-F238E27FC236}">
                <a16:creationId xmlns:a16="http://schemas.microsoft.com/office/drawing/2014/main" id="{BCACB372-4151-4E6B-B236-B7B6723C642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461963" y="28575"/>
            <a:ext cx="8229600" cy="633413"/>
          </a:xfrm>
        </p:spPr>
        <p:txBody>
          <a:bodyPr/>
          <a:lstStyle/>
          <a:p>
            <a:r>
              <a:rPr lang="en-US" altLang="ja-JP" dirty="0"/>
              <a:t>DMAT</a:t>
            </a:r>
            <a:r>
              <a:rPr lang="ja-JP" altLang="en-US" dirty="0"/>
              <a:t>配分の方針</a:t>
            </a:r>
          </a:p>
        </p:txBody>
      </p:sp>
      <p:sp>
        <p:nvSpPr>
          <p:cNvPr id="83971" name="コンテンツ プレースホルダー 2">
            <a:extLst>
              <a:ext uri="{FF2B5EF4-FFF2-40B4-BE49-F238E27FC236}">
                <a16:creationId xmlns:a16="http://schemas.microsoft.com/office/drawing/2014/main" id="{76CD1367-48DA-468E-ACBF-02B56CFBAD57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107950" y="828675"/>
            <a:ext cx="8640763" cy="2600325"/>
          </a:xfrm>
        </p:spPr>
        <p:txBody>
          <a:bodyPr/>
          <a:lstStyle/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活動拠点本部の要員確保</a:t>
            </a:r>
            <a:endParaRPr lang="en-US" altLang="ja-JP" sz="2700" dirty="0"/>
          </a:p>
          <a:p>
            <a:pPr lvl="1">
              <a:lnSpc>
                <a:spcPct val="80000"/>
              </a:lnSpc>
            </a:pPr>
            <a:r>
              <a:rPr lang="ja-JP" altLang="en-US" sz="2400"/>
              <a:t>最低</a:t>
            </a:r>
            <a:r>
              <a:rPr lang="en-US" altLang="ja-JP" sz="2400" dirty="0"/>
              <a:t>25</a:t>
            </a:r>
            <a:r>
              <a:rPr lang="ja-JP" altLang="en-US" sz="2400" dirty="0"/>
              <a:t>名</a:t>
            </a:r>
            <a:endParaRPr lang="en-US" altLang="ja-JP" sz="24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災害拠点病院の病院本部体制の確立</a:t>
            </a:r>
            <a:endParaRPr lang="en-US" altLang="ja-JP" sz="2700" dirty="0"/>
          </a:p>
          <a:p>
            <a:pPr lvl="1">
              <a:lnSpc>
                <a:spcPct val="80000"/>
              </a:lnSpc>
            </a:pPr>
            <a:r>
              <a:rPr lang="ja-JP" altLang="en-US" sz="2400"/>
              <a:t>各拠点病院</a:t>
            </a:r>
            <a:r>
              <a:rPr lang="en-US" altLang="ja-JP" sz="2400" dirty="0"/>
              <a:t>1</a:t>
            </a:r>
            <a:r>
              <a:rPr lang="ja-JP" altLang="en-US" sz="2400"/>
              <a:t>チーム</a:t>
            </a:r>
            <a:r>
              <a:rPr lang="ja-JP" altLang="en-US" sz="2400" dirty="0"/>
              <a:t>ずつ</a:t>
            </a:r>
            <a:endParaRPr lang="en-US" altLang="ja-JP" sz="24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r>
              <a:rPr lang="ja-JP" altLang="en-US" sz="2700" dirty="0"/>
              <a:t>一般病院の本部支援チームの確保</a:t>
            </a:r>
            <a:endParaRPr lang="en-US" altLang="ja-JP" sz="2700" dirty="0"/>
          </a:p>
          <a:p>
            <a:pPr lvl="1">
              <a:lnSpc>
                <a:spcPct val="80000"/>
              </a:lnSpc>
            </a:pPr>
            <a:r>
              <a:rPr lang="ja-JP" altLang="en-US" sz="2400" dirty="0"/>
              <a:t>被害のありそうな病院へ派遣する</a:t>
            </a:r>
            <a:r>
              <a:rPr lang="en-US" altLang="ja-JP" sz="2400" dirty="0"/>
              <a:t>DMAT</a:t>
            </a:r>
            <a:r>
              <a:rPr lang="ja-JP" altLang="en-US" sz="2400" dirty="0"/>
              <a:t>の確保</a:t>
            </a:r>
            <a:endParaRPr lang="en-US" altLang="ja-JP" sz="2400" dirty="0"/>
          </a:p>
          <a:p>
            <a:pPr marL="0" indent="0">
              <a:lnSpc>
                <a:spcPct val="80000"/>
              </a:lnSpc>
              <a:buNone/>
            </a:pPr>
            <a:endParaRPr lang="en-US" altLang="ja-JP" sz="27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endParaRPr lang="en-US" altLang="ja-JP" sz="2700" dirty="0"/>
          </a:p>
          <a:p>
            <a:pPr marL="514350" indent="-514350">
              <a:lnSpc>
                <a:spcPct val="80000"/>
              </a:lnSpc>
              <a:buFontTx/>
              <a:buAutoNum type="arabicPeriod"/>
            </a:pPr>
            <a:endParaRPr lang="ja-JP" altLang="en-US" sz="2700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449285C-D8AF-4910-AAB4-1D03E7717247}"/>
              </a:ext>
            </a:extLst>
          </p:cNvPr>
          <p:cNvSpPr txBox="1"/>
          <p:nvPr/>
        </p:nvSpPr>
        <p:spPr>
          <a:xfrm>
            <a:off x="510632" y="3429000"/>
            <a:ext cx="812273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4400" b="0" i="0" u="none" strike="noStrike" kern="1200" cap="none" spc="0" normalizeH="0" baseline="0" noProof="0" dirty="0">
                <a:ln>
                  <a:noFill/>
                </a:ln>
                <a:solidFill>
                  <a:srgbClr val="202122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震度</a:t>
            </a:r>
            <a:r>
              <a:rPr kumimoji="1" lang="ja-JP" altLang="en-US" sz="3200" b="0" i="0" u="none" strike="noStrike" kern="1200" cap="none" spc="0" normalizeH="0" baseline="0" noProof="0" dirty="0">
                <a:ln>
                  <a:noFill/>
                </a:ln>
                <a:solidFill>
                  <a:srgbClr val="202122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が</a:t>
            </a:r>
            <a:r>
              <a:rPr kumimoji="1" lang="ja-JP" altLang="en-US" sz="44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大きい</a:t>
            </a:r>
            <a:r>
              <a:rPr kumimoji="1" lang="ja-JP" altLang="en-US" sz="3200" b="0" i="0" u="none" strike="noStrike" kern="1200" cap="none" spc="0" normalizeH="0" baseline="0" noProof="0" dirty="0">
                <a:ln>
                  <a:noFill/>
                </a:ln>
                <a:solidFill>
                  <a:srgbClr val="202122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ほど</a:t>
            </a:r>
            <a:r>
              <a:rPr kumimoji="1" lang="ja-JP" altLang="en-US" sz="4400" b="0" i="0" u="none" strike="noStrike" kern="1200" cap="none" spc="0" normalizeH="0" baseline="0" noProof="0" dirty="0">
                <a:ln>
                  <a:noFill/>
                </a:ln>
                <a:solidFill>
                  <a:srgbClr val="202122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被害リスク</a:t>
            </a:r>
            <a:r>
              <a:rPr kumimoji="1" lang="ja-JP" altLang="en-US" sz="3200" b="0" i="0" u="none" strike="noStrike" kern="1200" cap="none" spc="0" normalizeH="0" baseline="0" noProof="0" dirty="0">
                <a:ln>
                  <a:noFill/>
                </a:ln>
                <a:solidFill>
                  <a:srgbClr val="202122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は</a:t>
            </a:r>
            <a:r>
              <a:rPr kumimoji="1" lang="ja-JP" altLang="en-US" sz="44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上昇</a:t>
            </a:r>
            <a:endParaRPr kumimoji="1" lang="ja-JP" altLang="en-US" sz="3200" b="0" i="0" u="none" strike="noStrike" kern="120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E398EE3-7E8B-4E9E-93E7-A8725EE9A8D2}"/>
              </a:ext>
            </a:extLst>
          </p:cNvPr>
          <p:cNvSpPr txBox="1"/>
          <p:nvPr/>
        </p:nvSpPr>
        <p:spPr>
          <a:xfrm>
            <a:off x="745032" y="4365104"/>
            <a:ext cx="792088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1" lang="ja-JP" altLang="en-US" sz="3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市区町村ごとの震度情報を活用</a:t>
            </a:r>
            <a:endParaRPr kumimoji="1" lang="en-US" altLang="ja-JP" sz="3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endParaRPr>
          </a:p>
          <a:p>
            <a:pPr marL="914400" marR="0" lvl="1" indent="-4572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Char char="Ø"/>
              <a:tabLst/>
              <a:defRPr/>
            </a:pPr>
            <a:r>
              <a:rPr kumimoji="1" lang="ja-JP" altLang="en-US" sz="3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震度別の被災病院数を推計</a:t>
            </a:r>
          </a:p>
        </p:txBody>
      </p:sp>
    </p:spTree>
    <p:extLst>
      <p:ext uri="{BB962C8B-B14F-4D97-AF65-F5344CB8AC3E}">
        <p14:creationId xmlns:p14="http://schemas.microsoft.com/office/powerpoint/2010/main" val="15904677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タイトル 1">
            <a:extLst>
              <a:ext uri="{FF2B5EF4-FFF2-40B4-BE49-F238E27FC236}">
                <a16:creationId xmlns:a16="http://schemas.microsoft.com/office/drawing/2014/main" id="{C06498DF-ED75-4969-8C5E-569EA5601F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DMAT</a:t>
            </a:r>
            <a:r>
              <a:rPr lang="ja-JP" altLang="en-US" dirty="0"/>
              <a:t>分配の実務</a:t>
            </a:r>
          </a:p>
        </p:txBody>
      </p:sp>
      <p:sp>
        <p:nvSpPr>
          <p:cNvPr id="86019" name="コンテンツ プレースホルダー 2">
            <a:extLst>
              <a:ext uri="{FF2B5EF4-FFF2-40B4-BE49-F238E27FC236}">
                <a16:creationId xmlns:a16="http://schemas.microsoft.com/office/drawing/2014/main" id="{9C83D01E-E3B6-47CE-97EE-CFF2E9A88CC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64704" y="1340768"/>
            <a:ext cx="8579296" cy="4983162"/>
          </a:xfrm>
        </p:spPr>
        <p:txBody>
          <a:bodyPr/>
          <a:lstStyle/>
          <a:p>
            <a:r>
              <a:rPr lang="ja-JP" altLang="en-US" sz="2800" dirty="0"/>
              <a:t>実際の参集（特に陸路）は五月雨、動的過程</a:t>
            </a:r>
            <a:endParaRPr lang="en-US" altLang="ja-JP" sz="2800" dirty="0"/>
          </a:p>
          <a:p>
            <a:endParaRPr lang="en-US" altLang="ja-JP" sz="2800" dirty="0"/>
          </a:p>
          <a:p>
            <a:r>
              <a:rPr lang="ja-JP" altLang="en-US" sz="2800" dirty="0"/>
              <a:t>参集拠点から活動拠点へ段階に応じた分配を提示</a:t>
            </a:r>
            <a:endParaRPr lang="en-US" altLang="ja-JP" sz="2800" dirty="0"/>
          </a:p>
          <a:p>
            <a:pPr lvl="1"/>
            <a:r>
              <a:rPr lang="en-US" altLang="ja-JP" dirty="0"/>
              <a:t>CSCA</a:t>
            </a:r>
            <a:r>
              <a:rPr lang="ja-JP" altLang="en-US" dirty="0"/>
              <a:t>の確立まで（必要チーム数）</a:t>
            </a:r>
            <a:endParaRPr lang="en-US" altLang="ja-JP" dirty="0"/>
          </a:p>
          <a:p>
            <a:pPr marL="914400" lvl="2" indent="0">
              <a:buNone/>
            </a:pPr>
            <a:r>
              <a:rPr lang="ja-JP" altLang="en-US" dirty="0"/>
              <a:t>例：高知市・中央西</a:t>
            </a:r>
            <a:r>
              <a:rPr lang="en-US" altLang="ja-JP" dirty="0"/>
              <a:t>45</a:t>
            </a:r>
            <a:r>
              <a:rPr lang="ja-JP" altLang="en-US" dirty="0"/>
              <a:t>チーム、中央東・安芸</a:t>
            </a:r>
            <a:r>
              <a:rPr lang="en-US" altLang="ja-JP" dirty="0"/>
              <a:t>28</a:t>
            </a:r>
            <a:r>
              <a:rPr lang="ja-JP" altLang="en-US" dirty="0"/>
              <a:t>チーム</a:t>
            </a:r>
            <a:endParaRPr lang="en-US" altLang="ja-JP" dirty="0"/>
          </a:p>
          <a:p>
            <a:pPr lvl="1"/>
            <a:r>
              <a:rPr lang="en-US" altLang="ja-JP" dirty="0"/>
              <a:t>TTT</a:t>
            </a:r>
            <a:r>
              <a:rPr lang="ja-JP" altLang="en-US" dirty="0"/>
              <a:t>活動から（配分比）</a:t>
            </a:r>
            <a:endParaRPr lang="en-US" altLang="ja-JP" dirty="0"/>
          </a:p>
          <a:p>
            <a:pPr marL="914400" lvl="2" indent="0">
              <a:buNone/>
            </a:pPr>
            <a:r>
              <a:rPr lang="ja-JP" altLang="en-US" dirty="0"/>
              <a:t>例：高知市・中央西：中央東・安芸　２：１</a:t>
            </a:r>
            <a:endParaRPr lang="en-US" altLang="ja-JP" dirty="0"/>
          </a:p>
          <a:p>
            <a:endParaRPr lang="en-US" altLang="ja-JP" sz="2800" dirty="0"/>
          </a:p>
          <a:p>
            <a:r>
              <a:rPr lang="ja-JP" altLang="en-US" sz="2800" dirty="0"/>
              <a:t>参集拠点間の参集チーム数は違うことも留意</a:t>
            </a:r>
            <a:endParaRPr lang="en-US" altLang="ja-JP" sz="2800" dirty="0"/>
          </a:p>
          <a:p>
            <a:r>
              <a:rPr lang="ja-JP" altLang="en-US" sz="2800" dirty="0"/>
              <a:t>全体として適正配分になっているか確認を継続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766</TotalTime>
  <Words>478</Words>
  <Application>Microsoft Macintosh PowerPoint</Application>
  <PresentationFormat>画面に合わせる (4:3)</PresentationFormat>
  <Paragraphs>69</Paragraphs>
  <Slides>5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ＭＳ Ｐゴシック</vt:lpstr>
      <vt:lpstr>Times</vt:lpstr>
      <vt:lpstr>Arial</vt:lpstr>
      <vt:lpstr>Calibri</vt:lpstr>
      <vt:lpstr>Wingdings</vt:lpstr>
      <vt:lpstr>1_Office テーマ</vt:lpstr>
      <vt:lpstr>活動拠点本部・参集拠点設置の考え方</vt:lpstr>
      <vt:lpstr>資源投入の留意点</vt:lpstr>
      <vt:lpstr>DMAT配分の方針・優先順位</vt:lpstr>
      <vt:lpstr>DMAT配分の方針</vt:lpstr>
      <vt:lpstr>DMAT分配の実務</vt:lpstr>
    </vt:vector>
  </TitlesOfParts>
  <Company>_x0008_ᖨ]쌰Ѵ쌼뿿_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2004年2月 集団災害医療</dc:title>
  <dc:creator>大友 康裕</dc:creator>
  <cp:lastModifiedBy>kayako chishima</cp:lastModifiedBy>
  <cp:revision>975</cp:revision>
  <cp:lastPrinted>2022-11-08T14:30:57Z</cp:lastPrinted>
  <dcterms:created xsi:type="dcterms:W3CDTF">2004-02-01T08:53:06Z</dcterms:created>
  <dcterms:modified xsi:type="dcterms:W3CDTF">2024-09-19T12:43:00Z</dcterms:modified>
</cp:coreProperties>
</file>

<file path=docProps/thumbnail.jpeg>
</file>