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11" r:id="rId2"/>
  </p:sldMasterIdLst>
  <p:notesMasterIdLst>
    <p:notesMasterId r:id="rId9"/>
  </p:notesMasterIdLst>
  <p:sldIdLst>
    <p:sldId id="856" r:id="rId3"/>
    <p:sldId id="3529" r:id="rId4"/>
    <p:sldId id="987" r:id="rId5"/>
    <p:sldId id="2141415646" r:id="rId6"/>
    <p:sldId id="2141415647" r:id="rId7"/>
    <p:sldId id="2141415728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2017 DMAT" initials="OD" lastIdx="5" clrIdx="0">
    <p:extLst>
      <p:ext uri="{19B8F6BF-5375-455C-9EA6-DF929625EA0E}">
        <p15:presenceInfo xmlns:p15="http://schemas.microsoft.com/office/powerpoint/2012/main" userId="ea44ae172a15826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6" autoAdjust="0"/>
    <p:restoredTop sz="96218"/>
  </p:normalViewPr>
  <p:slideViewPr>
    <p:cSldViewPr snapToGrid="0">
      <p:cViewPr varScale="1">
        <p:scale>
          <a:sx n="128" d="100"/>
          <a:sy n="128" d="100"/>
        </p:scale>
        <p:origin x="1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19" d="100"/>
        <a:sy n="11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4A877-7C27-4A68-BCE1-53B690A8CA40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CFEB3-F780-4708-9D72-BE341EF0A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2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FEB3-F780-4708-9D72-BE341EF0AAD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185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19C9E-E8F4-4DF9-AC53-361FB2E32D7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74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07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39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48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C402-27B3-4557-90DF-C7C20ED54A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977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r>
              <a:rPr lang="ja-JP" altLang="en-US"/>
              <a:t>統括ＤＭＡＴ養成研修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4728-D20A-4B65-859F-654F8193C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2311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930D-D9E3-462F-B8B3-336A459205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9066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9A3D-419C-4D3D-8812-603B2BC9D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5625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8CA7-FA70-4E65-BCD8-FD3985954D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86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F407-93AA-492F-B1CB-4510E4A43F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738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6796-B4D3-4E3A-9848-616B01FE3C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4703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90969-03B0-424F-B818-E4DACDC921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176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395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7EF6-0F9F-471E-AF0C-C102C6C064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176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A762-D017-4296-AE9B-CFEC27AB5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8394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53AC-5828-41E5-B4C1-CCD7BE82AF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0286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914401" y="304800"/>
            <a:ext cx="7044267" cy="6096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08001" y="1447800"/>
            <a:ext cx="3996267" cy="24003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39733" y="1447800"/>
            <a:ext cx="3996267" cy="24003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8001" y="4000500"/>
            <a:ext cx="3996267" cy="24003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39733" y="4000500"/>
            <a:ext cx="3996267" cy="24003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15275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0980-CCB9-4EB2-9BA6-C6894BC96B69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2023/9/16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78D28-E771-4B02-9A88-3567A3659CCE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7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8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78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44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29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8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26D7-B7CD-437C-B891-C2FBFF5F3DA6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0742-64FB-4A44-91A4-713E46CDF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9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24149E3-6B87-4C08-94FB-41EA503D0C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55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Line 14"/>
          <p:cNvSpPr>
            <a:spLocks noChangeShapeType="1"/>
          </p:cNvSpPr>
          <p:nvPr/>
        </p:nvSpPr>
        <p:spPr bwMode="auto">
          <a:xfrm flipH="1">
            <a:off x="827088" y="5875338"/>
            <a:ext cx="0" cy="4286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390525" y="3998913"/>
            <a:ext cx="1214438" cy="2082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DMAT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SCU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指揮所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 flipH="1">
            <a:off x="2916238" y="5876925"/>
            <a:ext cx="0" cy="43021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2" name="Line 14"/>
          <p:cNvSpPr>
            <a:spLocks noChangeShapeType="1"/>
          </p:cNvSpPr>
          <p:nvPr/>
        </p:nvSpPr>
        <p:spPr bwMode="auto">
          <a:xfrm flipH="1">
            <a:off x="6797675" y="4637088"/>
            <a:ext cx="1588" cy="3000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3" name="Line 14"/>
          <p:cNvSpPr>
            <a:spLocks noChangeShapeType="1"/>
          </p:cNvSpPr>
          <p:nvPr/>
        </p:nvSpPr>
        <p:spPr bwMode="auto">
          <a:xfrm>
            <a:off x="6448425" y="4916488"/>
            <a:ext cx="0" cy="4191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4" name="Line 9"/>
          <p:cNvSpPr>
            <a:spLocks noChangeShapeType="1"/>
          </p:cNvSpPr>
          <p:nvPr/>
        </p:nvSpPr>
        <p:spPr bwMode="auto">
          <a:xfrm>
            <a:off x="6448425" y="4957763"/>
            <a:ext cx="13350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Line 14"/>
          <p:cNvSpPr>
            <a:spLocks noChangeShapeType="1"/>
          </p:cNvSpPr>
          <p:nvPr/>
        </p:nvSpPr>
        <p:spPr bwMode="auto">
          <a:xfrm>
            <a:off x="7818438" y="4921250"/>
            <a:ext cx="4762" cy="4143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6" name="Line 14"/>
          <p:cNvSpPr>
            <a:spLocks noChangeShapeType="1"/>
          </p:cNvSpPr>
          <p:nvPr/>
        </p:nvSpPr>
        <p:spPr bwMode="auto">
          <a:xfrm>
            <a:off x="4643438" y="4649788"/>
            <a:ext cx="3175" cy="2762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7" name="Line 15"/>
          <p:cNvSpPr>
            <a:spLocks noChangeShapeType="1"/>
          </p:cNvSpPr>
          <p:nvPr/>
        </p:nvSpPr>
        <p:spPr bwMode="auto">
          <a:xfrm>
            <a:off x="5319713" y="2787650"/>
            <a:ext cx="4762" cy="7762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706" name="Rectangle 2"/>
          <p:cNvSpPr>
            <a:spLocks noGrp="1" noRot="1"/>
          </p:cNvSpPr>
          <p:nvPr>
            <p:ph type="title"/>
          </p:nvPr>
        </p:nvSpPr>
        <p:spPr>
          <a:xfrm>
            <a:off x="485775" y="214313"/>
            <a:ext cx="8658225" cy="722312"/>
          </a:xfrm>
        </p:spPr>
        <p:txBody>
          <a:bodyPr/>
          <a:lstStyle/>
          <a:p>
            <a:r>
              <a:rPr lang="ja-JP" altLang="en-US" sz="4000"/>
              <a:t>広域災害時ＤＭＡＴの指揮系統例</a:t>
            </a:r>
          </a:p>
        </p:txBody>
      </p:sp>
      <p:sp>
        <p:nvSpPr>
          <p:cNvPr id="29707" name="Rectangle 3"/>
          <p:cNvSpPr>
            <a:spLocks noChangeArrowheads="1"/>
          </p:cNvSpPr>
          <p:nvPr/>
        </p:nvSpPr>
        <p:spPr bwMode="auto">
          <a:xfrm>
            <a:off x="871538" y="1017588"/>
            <a:ext cx="2305050" cy="503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厚生労働省本部</a:t>
            </a:r>
          </a:p>
        </p:txBody>
      </p:sp>
      <p:sp>
        <p:nvSpPr>
          <p:cNvPr id="29708" name="Rectangle 5"/>
          <p:cNvSpPr>
            <a:spLocks noChangeArrowheads="1"/>
          </p:cNvSpPr>
          <p:nvPr/>
        </p:nvSpPr>
        <p:spPr bwMode="auto">
          <a:xfrm>
            <a:off x="2339975" y="3998913"/>
            <a:ext cx="1214438" cy="2082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DMAT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SCU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指揮所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</p:txBody>
      </p:sp>
      <p:sp>
        <p:nvSpPr>
          <p:cNvPr id="29709" name="Rectangle 6"/>
          <p:cNvSpPr>
            <a:spLocks noChangeArrowheads="1"/>
          </p:cNvSpPr>
          <p:nvPr/>
        </p:nvSpPr>
        <p:spPr bwMode="auto">
          <a:xfrm>
            <a:off x="4259263" y="2155825"/>
            <a:ext cx="2286000" cy="622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都道府県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DMAT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調整本部</a:t>
            </a:r>
          </a:p>
        </p:txBody>
      </p:sp>
      <p:sp>
        <p:nvSpPr>
          <p:cNvPr id="29710" name="Rectangle 6"/>
          <p:cNvSpPr>
            <a:spLocks noChangeArrowheads="1"/>
          </p:cNvSpPr>
          <p:nvPr/>
        </p:nvSpPr>
        <p:spPr bwMode="auto">
          <a:xfrm>
            <a:off x="5640388" y="3970338"/>
            <a:ext cx="1571625" cy="663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DMAT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活動拠点本部</a:t>
            </a: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H="1" flipV="1">
            <a:off x="3149600" y="1812925"/>
            <a:ext cx="955675" cy="654050"/>
          </a:xfrm>
          <a:prstGeom prst="line">
            <a:avLst/>
          </a:prstGeom>
          <a:noFill/>
          <a:ln w="63500">
            <a:solidFill>
              <a:srgbClr val="00B0F0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713" name="Rectangle 6"/>
          <p:cNvSpPr>
            <a:spLocks noChangeArrowheads="1"/>
          </p:cNvSpPr>
          <p:nvPr/>
        </p:nvSpPr>
        <p:spPr bwMode="auto">
          <a:xfrm>
            <a:off x="3857625" y="4000500"/>
            <a:ext cx="1571625" cy="663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DMAT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活動拠点本部</a:t>
            </a:r>
          </a:p>
        </p:txBody>
      </p:sp>
      <p:sp>
        <p:nvSpPr>
          <p:cNvPr id="29714" name="Rectangle 6"/>
          <p:cNvSpPr>
            <a:spLocks noChangeArrowheads="1"/>
          </p:cNvSpPr>
          <p:nvPr/>
        </p:nvSpPr>
        <p:spPr bwMode="auto">
          <a:xfrm>
            <a:off x="7421563" y="5357813"/>
            <a:ext cx="1071562" cy="6715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現場活動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指揮所</a:t>
            </a:r>
          </a:p>
        </p:txBody>
      </p:sp>
      <p:sp>
        <p:nvSpPr>
          <p:cNvPr id="29715" name="Rectangle 6"/>
          <p:cNvSpPr>
            <a:spLocks noChangeArrowheads="1"/>
          </p:cNvSpPr>
          <p:nvPr/>
        </p:nvSpPr>
        <p:spPr bwMode="auto">
          <a:xfrm>
            <a:off x="6091238" y="5354638"/>
            <a:ext cx="1068387" cy="6715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病院支援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指揮所</a:t>
            </a:r>
          </a:p>
        </p:txBody>
      </p:sp>
      <p:sp>
        <p:nvSpPr>
          <p:cNvPr id="29716" name="Rectangle 3"/>
          <p:cNvSpPr>
            <a:spLocks noChangeArrowheads="1"/>
          </p:cNvSpPr>
          <p:nvPr/>
        </p:nvSpPr>
        <p:spPr bwMode="auto">
          <a:xfrm>
            <a:off x="869950" y="1562100"/>
            <a:ext cx="2305050" cy="503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DMAT</a:t>
            </a: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事務局</a:t>
            </a:r>
          </a:p>
        </p:txBody>
      </p:sp>
      <p:sp>
        <p:nvSpPr>
          <p:cNvPr id="20503" name="Line 9"/>
          <p:cNvSpPr>
            <a:spLocks noChangeShapeType="1"/>
          </p:cNvSpPr>
          <p:nvPr/>
        </p:nvSpPr>
        <p:spPr bwMode="auto">
          <a:xfrm flipV="1">
            <a:off x="3143250" y="3554413"/>
            <a:ext cx="3330575" cy="17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04" name="Line 14"/>
          <p:cNvSpPr>
            <a:spLocks noChangeShapeType="1"/>
          </p:cNvSpPr>
          <p:nvPr/>
        </p:nvSpPr>
        <p:spPr bwMode="auto">
          <a:xfrm>
            <a:off x="3168650" y="3571875"/>
            <a:ext cx="0" cy="4191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721" name="テキスト ボックス 51"/>
          <p:cNvSpPr txBox="1">
            <a:spLocks noChangeArrowheads="1"/>
          </p:cNvSpPr>
          <p:nvPr/>
        </p:nvSpPr>
        <p:spPr bwMode="auto">
          <a:xfrm>
            <a:off x="2254250" y="218281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総合調整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支援</a:t>
            </a:r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900113" y="3765550"/>
            <a:ext cx="0" cy="2222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09" name="Line 14"/>
          <p:cNvSpPr>
            <a:spLocks noChangeShapeType="1"/>
          </p:cNvSpPr>
          <p:nvPr/>
        </p:nvSpPr>
        <p:spPr bwMode="auto">
          <a:xfrm>
            <a:off x="4149725" y="4945063"/>
            <a:ext cx="0" cy="4191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10" name="Line 9"/>
          <p:cNvSpPr>
            <a:spLocks noChangeShapeType="1"/>
          </p:cNvSpPr>
          <p:nvPr/>
        </p:nvSpPr>
        <p:spPr bwMode="auto">
          <a:xfrm>
            <a:off x="4130675" y="4957763"/>
            <a:ext cx="114141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11" name="Line 14"/>
          <p:cNvSpPr>
            <a:spLocks noChangeShapeType="1"/>
          </p:cNvSpPr>
          <p:nvPr/>
        </p:nvSpPr>
        <p:spPr bwMode="auto">
          <a:xfrm flipH="1">
            <a:off x="5268913" y="4972050"/>
            <a:ext cx="0" cy="5270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727" name="Rectangle 6"/>
          <p:cNvSpPr>
            <a:spLocks noChangeArrowheads="1"/>
          </p:cNvSpPr>
          <p:nvPr/>
        </p:nvSpPr>
        <p:spPr bwMode="auto">
          <a:xfrm>
            <a:off x="4859338" y="5357813"/>
            <a:ext cx="1008062" cy="7080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ＳＣＵ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指揮所</a:t>
            </a:r>
          </a:p>
        </p:txBody>
      </p:sp>
      <p:sp>
        <p:nvSpPr>
          <p:cNvPr id="29728" name="Rectangle 6"/>
          <p:cNvSpPr>
            <a:spLocks noChangeArrowheads="1"/>
          </p:cNvSpPr>
          <p:nvPr/>
        </p:nvSpPr>
        <p:spPr bwMode="auto">
          <a:xfrm>
            <a:off x="3695700" y="5373688"/>
            <a:ext cx="1006475" cy="708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病院支援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指揮所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 flipV="1">
            <a:off x="1785938" y="4429125"/>
            <a:ext cx="642937" cy="9525"/>
          </a:xfrm>
          <a:prstGeom prst="line">
            <a:avLst/>
          </a:prstGeom>
          <a:noFill/>
          <a:ln w="63500">
            <a:solidFill>
              <a:srgbClr val="00B0F0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15" name="Line 16"/>
          <p:cNvSpPr>
            <a:spLocks noChangeShapeType="1"/>
          </p:cNvSpPr>
          <p:nvPr/>
        </p:nvSpPr>
        <p:spPr bwMode="auto">
          <a:xfrm flipV="1">
            <a:off x="1749425" y="2106613"/>
            <a:ext cx="487363" cy="631825"/>
          </a:xfrm>
          <a:prstGeom prst="line">
            <a:avLst/>
          </a:prstGeom>
          <a:noFill/>
          <a:ln w="63500">
            <a:solidFill>
              <a:srgbClr val="00B0F0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16" name="Line 14"/>
          <p:cNvSpPr>
            <a:spLocks noChangeShapeType="1"/>
          </p:cNvSpPr>
          <p:nvPr/>
        </p:nvSpPr>
        <p:spPr bwMode="auto">
          <a:xfrm>
            <a:off x="4597400" y="3575050"/>
            <a:ext cx="4763" cy="4079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17" name="Line 14"/>
          <p:cNvSpPr>
            <a:spLocks noChangeShapeType="1"/>
          </p:cNvSpPr>
          <p:nvPr/>
        </p:nvSpPr>
        <p:spPr bwMode="auto">
          <a:xfrm>
            <a:off x="6448425" y="3586163"/>
            <a:ext cx="4763" cy="4095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733" name="Rectangle 6"/>
          <p:cNvSpPr>
            <a:spLocks noChangeArrowheads="1"/>
          </p:cNvSpPr>
          <p:nvPr/>
        </p:nvSpPr>
        <p:spPr bwMode="auto">
          <a:xfrm>
            <a:off x="123825" y="3068638"/>
            <a:ext cx="1803400" cy="622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</a:rPr>
              <a:t>都道府県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</a:rPr>
              <a:t>DMAT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</a:rPr>
              <a:t>調整本部</a:t>
            </a:r>
          </a:p>
        </p:txBody>
      </p:sp>
      <p:sp>
        <p:nvSpPr>
          <p:cNvPr id="29734" name="正方形/長方形 1"/>
          <p:cNvSpPr>
            <a:spLocks noChangeArrowheads="1"/>
          </p:cNvSpPr>
          <p:nvPr/>
        </p:nvSpPr>
        <p:spPr bwMode="auto">
          <a:xfrm>
            <a:off x="3775075" y="1443038"/>
            <a:ext cx="3295650" cy="1473200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</p:txBody>
      </p:sp>
      <p:sp>
        <p:nvSpPr>
          <p:cNvPr id="29735" name="Rectangle 6"/>
          <p:cNvSpPr>
            <a:spLocks noChangeArrowheads="1"/>
          </p:cNvSpPr>
          <p:nvPr/>
        </p:nvSpPr>
        <p:spPr bwMode="auto">
          <a:xfrm>
            <a:off x="3906838" y="1122363"/>
            <a:ext cx="3087687" cy="6429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被災都道府県災害対策本部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保健医療福祉調整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本部</a:t>
            </a:r>
          </a:p>
        </p:txBody>
      </p:sp>
      <p:sp>
        <p:nvSpPr>
          <p:cNvPr id="29736" name="正方形/長方形 62"/>
          <p:cNvSpPr>
            <a:spLocks noChangeArrowheads="1"/>
          </p:cNvSpPr>
          <p:nvPr/>
        </p:nvSpPr>
        <p:spPr bwMode="auto">
          <a:xfrm>
            <a:off x="69850" y="2598738"/>
            <a:ext cx="2043113" cy="1181100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/>
            </a:endParaRPr>
          </a:p>
        </p:txBody>
      </p:sp>
      <p:sp>
        <p:nvSpPr>
          <p:cNvPr id="29737" name="Rectangle 6"/>
          <p:cNvSpPr>
            <a:spLocks noChangeArrowheads="1"/>
          </p:cNvSpPr>
          <p:nvPr/>
        </p:nvSpPr>
        <p:spPr bwMode="auto">
          <a:xfrm>
            <a:off x="233363" y="2276475"/>
            <a:ext cx="1357312" cy="6429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</a:rPr>
              <a:t>被災地外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</a:rPr>
              <a:t>都道府県</a:t>
            </a:r>
          </a:p>
        </p:txBody>
      </p:sp>
      <p:sp>
        <p:nvSpPr>
          <p:cNvPr id="29738" name="Rectangle 6"/>
          <p:cNvSpPr>
            <a:spLocks noChangeArrowheads="1"/>
          </p:cNvSpPr>
          <p:nvPr/>
        </p:nvSpPr>
        <p:spPr bwMode="auto">
          <a:xfrm>
            <a:off x="3635375" y="6308725"/>
            <a:ext cx="1111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診療部門</a:t>
            </a:r>
          </a:p>
        </p:txBody>
      </p:sp>
      <p:sp>
        <p:nvSpPr>
          <p:cNvPr id="29739" name="Rectangle 6"/>
          <p:cNvSpPr>
            <a:spLocks noChangeArrowheads="1"/>
          </p:cNvSpPr>
          <p:nvPr/>
        </p:nvSpPr>
        <p:spPr bwMode="auto">
          <a:xfrm>
            <a:off x="2411413" y="6307138"/>
            <a:ext cx="1111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診療部門</a:t>
            </a:r>
          </a:p>
        </p:txBody>
      </p:sp>
      <p:sp>
        <p:nvSpPr>
          <p:cNvPr id="29740" name="Rectangle 6"/>
          <p:cNvSpPr>
            <a:spLocks noChangeArrowheads="1"/>
          </p:cNvSpPr>
          <p:nvPr/>
        </p:nvSpPr>
        <p:spPr bwMode="auto">
          <a:xfrm>
            <a:off x="4859338" y="6308725"/>
            <a:ext cx="1111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診療部門</a:t>
            </a:r>
          </a:p>
        </p:txBody>
      </p:sp>
      <p:sp>
        <p:nvSpPr>
          <p:cNvPr id="29741" name="Rectangle 6"/>
          <p:cNvSpPr>
            <a:spLocks noChangeArrowheads="1"/>
          </p:cNvSpPr>
          <p:nvPr/>
        </p:nvSpPr>
        <p:spPr bwMode="auto">
          <a:xfrm>
            <a:off x="6084888" y="6273800"/>
            <a:ext cx="1111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診療部門</a:t>
            </a:r>
          </a:p>
        </p:txBody>
      </p:sp>
      <p:sp>
        <p:nvSpPr>
          <p:cNvPr id="29742" name="Rectangle 6"/>
          <p:cNvSpPr>
            <a:spLocks noChangeArrowheads="1"/>
          </p:cNvSpPr>
          <p:nvPr/>
        </p:nvSpPr>
        <p:spPr bwMode="auto">
          <a:xfrm>
            <a:off x="7381875" y="6273800"/>
            <a:ext cx="1111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診療部門</a:t>
            </a:r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 flipH="1">
            <a:off x="4149725" y="6105525"/>
            <a:ext cx="0" cy="20161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7" name="Line 14"/>
          <p:cNvSpPr>
            <a:spLocks noChangeShapeType="1"/>
          </p:cNvSpPr>
          <p:nvPr/>
        </p:nvSpPr>
        <p:spPr bwMode="auto">
          <a:xfrm flipH="1">
            <a:off x="5329238" y="6064250"/>
            <a:ext cx="0" cy="2428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 flipH="1">
            <a:off x="6545263" y="6030913"/>
            <a:ext cx="0" cy="2428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>
            <a:off x="7896225" y="6037263"/>
            <a:ext cx="0" cy="2809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747" name="Rectangle 6"/>
          <p:cNvSpPr>
            <a:spLocks noChangeArrowheads="1"/>
          </p:cNvSpPr>
          <p:nvPr/>
        </p:nvSpPr>
        <p:spPr bwMode="auto">
          <a:xfrm>
            <a:off x="449263" y="6318250"/>
            <a:ext cx="1111250" cy="4333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</a:rPr>
              <a:t>診療部門</a:t>
            </a:r>
          </a:p>
        </p:txBody>
      </p:sp>
      <p:sp>
        <p:nvSpPr>
          <p:cNvPr id="53" name="Rectangle 6">
            <a:extLst>
              <a:ext uri="{FF2B5EF4-FFF2-40B4-BE49-F238E27FC236}">
                <a16:creationId xmlns:a16="http://schemas.microsoft.com/office/drawing/2014/main" id="{29D54A91-DE2F-49D6-986A-8ACD1C551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496" y="3920830"/>
            <a:ext cx="1181100" cy="3780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  <a:cs typeface="Osaka"/>
              </a:rPr>
              <a:t>保健所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  <a:cs typeface="Osaka"/>
            </a:endParaRPr>
          </a:p>
        </p:txBody>
      </p:sp>
      <p:sp>
        <p:nvSpPr>
          <p:cNvPr id="54" name="Line 16">
            <a:extLst>
              <a:ext uri="{FF2B5EF4-FFF2-40B4-BE49-F238E27FC236}">
                <a16:creationId xmlns:a16="http://schemas.microsoft.com/office/drawing/2014/main" id="{42520166-BE46-44D2-B3D4-2BB6449BE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1512" y="4109865"/>
            <a:ext cx="593481" cy="0"/>
          </a:xfrm>
          <a:prstGeom prst="line">
            <a:avLst/>
          </a:prstGeom>
          <a:noFill/>
          <a:ln w="63500">
            <a:solidFill>
              <a:srgbClr val="00B0F0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0F9A3F70-CEB7-47DD-A519-C17EDA6E7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438" y="4422724"/>
            <a:ext cx="1181100" cy="29747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Osaka"/>
                <a:cs typeface="Osaka"/>
              </a:rPr>
              <a:t>市町村本部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Osaka"/>
              <a:cs typeface="Osaka"/>
            </a:endParaRPr>
          </a:p>
        </p:txBody>
      </p:sp>
      <p:sp>
        <p:nvSpPr>
          <p:cNvPr id="61" name="Line 16">
            <a:extLst>
              <a:ext uri="{FF2B5EF4-FFF2-40B4-BE49-F238E27FC236}">
                <a16:creationId xmlns:a16="http://schemas.microsoft.com/office/drawing/2014/main" id="{774841A2-D1D4-46AE-B015-8E96F627D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2461" y="4422724"/>
            <a:ext cx="665284" cy="148725"/>
          </a:xfrm>
          <a:prstGeom prst="line">
            <a:avLst/>
          </a:prstGeom>
          <a:noFill/>
          <a:ln w="63500">
            <a:solidFill>
              <a:srgbClr val="00B0F0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20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>
            <a:extLst>
              <a:ext uri="{FF2B5EF4-FFF2-40B4-BE49-F238E27FC236}">
                <a16:creationId xmlns:a16="http://schemas.microsoft.com/office/drawing/2014/main" id="{888AD7B5-2FFB-42F6-8796-FBCFF7803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45123"/>
            <a:ext cx="7772400" cy="690197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本部、指揮所とは</a:t>
            </a:r>
          </a:p>
        </p:txBody>
      </p:sp>
      <p:sp>
        <p:nvSpPr>
          <p:cNvPr id="19459" name="コンテンツ プレースホルダー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D19CBF8-75BE-4D50-B81A-A631CAC628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3223" y="1633904"/>
            <a:ext cx="7772400" cy="3798277"/>
          </a:xfrm>
        </p:spPr>
        <p:txBody>
          <a:bodyPr/>
          <a:lstStyle/>
          <a:p>
            <a:r>
              <a:rPr lang="ja-JP" altLang="en-US"/>
              <a:t>本部</a:t>
            </a:r>
            <a:endParaRPr lang="en-US" altLang="ja-JP" dirty="0"/>
          </a:p>
          <a:p>
            <a:pPr lvl="1"/>
            <a:r>
              <a:rPr lang="ja-JP" altLang="en-US"/>
              <a:t>地域を統括</a:t>
            </a:r>
            <a:endParaRPr lang="en-US" altLang="ja-JP" dirty="0"/>
          </a:p>
          <a:p>
            <a:pPr lvl="1"/>
            <a:r>
              <a:rPr lang="ja-JP" altLang="en-US"/>
              <a:t>管下活動現場が直視できない範囲を指揮</a:t>
            </a:r>
            <a:endParaRPr lang="en-US" altLang="ja-JP" dirty="0"/>
          </a:p>
          <a:p>
            <a:pPr lvl="1"/>
            <a:r>
              <a:rPr lang="ja-JP" altLang="en-US"/>
              <a:t>指揮者は本部長</a:t>
            </a:r>
            <a:endParaRPr lang="en-US" altLang="ja-JP" dirty="0"/>
          </a:p>
          <a:p>
            <a:r>
              <a:rPr lang="ja-JP" altLang="en-US">
                <a:solidFill>
                  <a:srgbClr val="FF0000"/>
                </a:solidFill>
              </a:rPr>
              <a:t>指揮所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en-US"/>
              <a:t>医療現場を統括</a:t>
            </a:r>
            <a:endParaRPr lang="en-US" altLang="ja-JP" dirty="0"/>
          </a:p>
          <a:p>
            <a:pPr lvl="1"/>
            <a:r>
              <a:rPr lang="ja-JP" altLang="en-US"/>
              <a:t>管下活動現場が直視できる</a:t>
            </a:r>
            <a:endParaRPr lang="en-US" altLang="ja-JP" dirty="0"/>
          </a:p>
          <a:p>
            <a:pPr lvl="1"/>
            <a:r>
              <a:rPr lang="ja-JP" altLang="en-US"/>
              <a:t>指揮者はリーダー</a:t>
            </a:r>
          </a:p>
        </p:txBody>
      </p:sp>
    </p:spTree>
    <p:extLst>
      <p:ext uri="{BB962C8B-B14F-4D97-AF65-F5344CB8AC3E}">
        <p14:creationId xmlns:p14="http://schemas.microsoft.com/office/powerpoint/2010/main" val="292533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193C790-BFE6-44C2-85AA-68DCD3A0B076}"/>
              </a:ext>
            </a:extLst>
          </p:cNvPr>
          <p:cNvSpPr txBox="1"/>
          <p:nvPr/>
        </p:nvSpPr>
        <p:spPr>
          <a:xfrm>
            <a:off x="237253" y="204470"/>
            <a:ext cx="4684296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n w="3175">
                  <a:solidFill>
                    <a:schemeClr val="tx1"/>
                  </a:solidFill>
                </a:ln>
              </a:rPr>
              <a:t>6</a:t>
            </a:r>
            <a:r>
              <a:rPr kumimoji="1" lang="ja-JP" altLang="en-US" sz="2000">
                <a:ln w="3175">
                  <a:solidFill>
                    <a:schemeClr val="tx1"/>
                  </a:solidFill>
                </a:ln>
              </a:rPr>
              <a:t>床展開　</a:t>
            </a:r>
            <a:r>
              <a:rPr lang="en-US" altLang="ja-JP" sz="2000" dirty="0">
                <a:ln w="3175">
                  <a:solidFill>
                    <a:schemeClr val="tx1"/>
                  </a:solidFill>
                </a:ln>
              </a:rPr>
              <a:t>3</a:t>
            </a:r>
            <a:r>
              <a:rPr kumimoji="1" lang="ja-JP" altLang="en-US" sz="2000">
                <a:ln w="3175">
                  <a:solidFill>
                    <a:schemeClr val="tx1"/>
                  </a:solidFill>
                </a:ln>
              </a:rPr>
              <a:t>チーム</a:t>
            </a:r>
            <a:r>
              <a:rPr kumimoji="1" lang="ja-JP" altLang="en-US" sz="2000" dirty="0">
                <a:ln w="3175">
                  <a:solidFill>
                    <a:schemeClr val="tx1"/>
                  </a:solidFill>
                </a:ln>
              </a:rPr>
              <a:t>想定　ＳＣＵ組織図（例）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AFC7441-02A0-4484-8BCD-E3AE0ACE6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148" y="988848"/>
            <a:ext cx="6647713" cy="54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3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>
            <a:extLst>
              <a:ext uri="{FF2B5EF4-FFF2-40B4-BE49-F238E27FC236}">
                <a16:creationId xmlns:a16="http://schemas.microsoft.com/office/drawing/2014/main" id="{3393BD4B-A092-4E3B-94AE-A3F2DAB7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76" y="440078"/>
            <a:ext cx="8229600" cy="485728"/>
          </a:xfrm>
        </p:spPr>
        <p:txBody>
          <a:bodyPr>
            <a:normAutofit/>
          </a:bodyPr>
          <a:lstStyle/>
          <a:p>
            <a:r>
              <a:rPr lang="ja-JP" altLang="en-US" sz="2800">
                <a:latin typeface="+mj-ea"/>
              </a:rPr>
              <a:t>広域災害時の搬送調整</a:t>
            </a:r>
          </a:p>
        </p:txBody>
      </p:sp>
      <p:sp>
        <p:nvSpPr>
          <p:cNvPr id="34935" name="テキスト ボックス 14">
            <a:extLst>
              <a:ext uri="{FF2B5EF4-FFF2-40B4-BE49-F238E27FC236}">
                <a16:creationId xmlns:a16="http://schemas.microsoft.com/office/drawing/2014/main" id="{0DC4CF3F-D397-410F-BA7A-C3ABCA555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2427" y="4927922"/>
            <a:ext cx="1545616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dirty="0"/>
              <a:t>被災地内の</a:t>
            </a:r>
            <a:endParaRPr kumimoji="0"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dirty="0"/>
              <a:t>集中させる拠点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CD84DA1C-853C-76C1-9C5B-812C4D2FF22C}"/>
              </a:ext>
            </a:extLst>
          </p:cNvPr>
          <p:cNvSpPr/>
          <p:nvPr/>
        </p:nvSpPr>
        <p:spPr>
          <a:xfrm>
            <a:off x="2772462" y="3213529"/>
            <a:ext cx="1052739" cy="13907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22" name="左矢印 21">
            <a:extLst>
              <a:ext uri="{FF2B5EF4-FFF2-40B4-BE49-F238E27FC236}">
                <a16:creationId xmlns:a16="http://schemas.microsoft.com/office/drawing/2014/main" id="{8E80D18D-06B5-1C51-EBBB-BBF36F4B5ECD}"/>
              </a:ext>
            </a:extLst>
          </p:cNvPr>
          <p:cNvSpPr/>
          <p:nvPr/>
        </p:nvSpPr>
        <p:spPr>
          <a:xfrm>
            <a:off x="3860481" y="3725767"/>
            <a:ext cx="1568835" cy="379184"/>
          </a:xfrm>
          <a:prstGeom prst="leftArrow">
            <a:avLst/>
          </a:prstGeom>
          <a:solidFill>
            <a:srgbClr val="7CF72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B6D2B997-66A2-58D0-E341-572A2D90E4A6}"/>
              </a:ext>
            </a:extLst>
          </p:cNvPr>
          <p:cNvSpPr/>
          <p:nvPr/>
        </p:nvSpPr>
        <p:spPr>
          <a:xfrm>
            <a:off x="5474141" y="3262615"/>
            <a:ext cx="1128212" cy="13907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9DB480EE-494D-1766-C74E-E33215A3DABA}"/>
              </a:ext>
            </a:extLst>
          </p:cNvPr>
          <p:cNvCxnSpPr>
            <a:cxnSpLocks/>
          </p:cNvCxnSpPr>
          <p:nvPr/>
        </p:nvCxnSpPr>
        <p:spPr>
          <a:xfrm flipH="1" flipV="1">
            <a:off x="6413278" y="4151356"/>
            <a:ext cx="1529510" cy="68278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067C4943-BE52-57D8-E085-2BC269D43309}"/>
              </a:ext>
            </a:extLst>
          </p:cNvPr>
          <p:cNvCxnSpPr>
            <a:cxnSpLocks/>
            <a:endCxn id="8" idx="6"/>
          </p:cNvCxnSpPr>
          <p:nvPr/>
        </p:nvCxnSpPr>
        <p:spPr>
          <a:xfrm flipH="1">
            <a:off x="6602353" y="3594963"/>
            <a:ext cx="560613" cy="36301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>
            <a:extLst>
              <a:ext uri="{FF2B5EF4-FFF2-40B4-BE49-F238E27FC236}">
                <a16:creationId xmlns:a16="http://schemas.microsoft.com/office/drawing/2014/main" id="{A0975398-E744-E2B2-6355-1C2E6642640F}"/>
              </a:ext>
            </a:extLst>
          </p:cNvPr>
          <p:cNvCxnSpPr>
            <a:cxnSpLocks/>
          </p:cNvCxnSpPr>
          <p:nvPr/>
        </p:nvCxnSpPr>
        <p:spPr>
          <a:xfrm flipH="1">
            <a:off x="7823986" y="3095211"/>
            <a:ext cx="736955" cy="36301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19EAEBDE-DC6A-0FE3-B41B-DE847EC4206D}"/>
              </a:ext>
            </a:extLst>
          </p:cNvPr>
          <p:cNvCxnSpPr>
            <a:cxnSpLocks/>
          </p:cNvCxnSpPr>
          <p:nvPr/>
        </p:nvCxnSpPr>
        <p:spPr>
          <a:xfrm flipH="1" flipV="1">
            <a:off x="7863755" y="3700470"/>
            <a:ext cx="716318" cy="21003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15C601AB-F951-DA6B-AE58-A1BB214A674B}"/>
              </a:ext>
            </a:extLst>
          </p:cNvPr>
          <p:cNvCxnSpPr>
            <a:cxnSpLocks/>
          </p:cNvCxnSpPr>
          <p:nvPr/>
        </p:nvCxnSpPr>
        <p:spPr>
          <a:xfrm flipH="1" flipV="1">
            <a:off x="7637888" y="3790892"/>
            <a:ext cx="923053" cy="62842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>
            <a:extLst>
              <a:ext uri="{FF2B5EF4-FFF2-40B4-BE49-F238E27FC236}">
                <a16:creationId xmlns:a16="http://schemas.microsoft.com/office/drawing/2014/main" id="{F88715C9-5C85-180D-B005-8397469A82E9}"/>
              </a:ext>
            </a:extLst>
          </p:cNvPr>
          <p:cNvCxnSpPr>
            <a:cxnSpLocks/>
          </p:cNvCxnSpPr>
          <p:nvPr/>
        </p:nvCxnSpPr>
        <p:spPr>
          <a:xfrm flipH="1">
            <a:off x="6426011" y="2738613"/>
            <a:ext cx="840246" cy="89688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>
            <a:extLst>
              <a:ext uri="{FF2B5EF4-FFF2-40B4-BE49-F238E27FC236}">
                <a16:creationId xmlns:a16="http://schemas.microsoft.com/office/drawing/2014/main" id="{2A1E1100-C5C4-EB12-762B-F0EEBEF417C1}"/>
              </a:ext>
            </a:extLst>
          </p:cNvPr>
          <p:cNvCxnSpPr>
            <a:cxnSpLocks/>
          </p:cNvCxnSpPr>
          <p:nvPr/>
        </p:nvCxnSpPr>
        <p:spPr>
          <a:xfrm flipH="1" flipV="1">
            <a:off x="6399096" y="4366960"/>
            <a:ext cx="1086749" cy="104537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>
            <a:extLst>
              <a:ext uri="{FF2B5EF4-FFF2-40B4-BE49-F238E27FC236}">
                <a16:creationId xmlns:a16="http://schemas.microsoft.com/office/drawing/2014/main" id="{8C2B07AC-35C1-002E-DB36-371740945F02}"/>
              </a:ext>
            </a:extLst>
          </p:cNvPr>
          <p:cNvCxnSpPr>
            <a:cxnSpLocks/>
          </p:cNvCxnSpPr>
          <p:nvPr/>
        </p:nvCxnSpPr>
        <p:spPr>
          <a:xfrm flipH="1">
            <a:off x="6087120" y="2773587"/>
            <a:ext cx="94408" cy="50224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>
            <a:extLst>
              <a:ext uri="{FF2B5EF4-FFF2-40B4-BE49-F238E27FC236}">
                <a16:creationId xmlns:a16="http://schemas.microsoft.com/office/drawing/2014/main" id="{1C78E47B-734D-B2FD-D610-528F7588F559}"/>
              </a:ext>
            </a:extLst>
          </p:cNvPr>
          <p:cNvCxnSpPr>
            <a:cxnSpLocks/>
          </p:cNvCxnSpPr>
          <p:nvPr/>
        </p:nvCxnSpPr>
        <p:spPr>
          <a:xfrm flipH="1">
            <a:off x="6236459" y="1657138"/>
            <a:ext cx="1218" cy="51091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>
            <a:extLst>
              <a:ext uri="{FF2B5EF4-FFF2-40B4-BE49-F238E27FC236}">
                <a16:creationId xmlns:a16="http://schemas.microsoft.com/office/drawing/2014/main" id="{09FB3213-1D13-B658-B28A-AB2481C14F8E}"/>
              </a:ext>
            </a:extLst>
          </p:cNvPr>
          <p:cNvCxnSpPr>
            <a:cxnSpLocks/>
          </p:cNvCxnSpPr>
          <p:nvPr/>
        </p:nvCxnSpPr>
        <p:spPr>
          <a:xfrm flipH="1">
            <a:off x="6557929" y="1817580"/>
            <a:ext cx="429391" cy="40308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矢印コネクタ 147">
            <a:extLst>
              <a:ext uri="{FF2B5EF4-FFF2-40B4-BE49-F238E27FC236}">
                <a16:creationId xmlns:a16="http://schemas.microsoft.com/office/drawing/2014/main" id="{8E615BD0-BEB6-6E89-AE63-361C43B5818F}"/>
              </a:ext>
            </a:extLst>
          </p:cNvPr>
          <p:cNvCxnSpPr>
            <a:cxnSpLocks/>
            <a:endCxn id="167" idx="5"/>
          </p:cNvCxnSpPr>
          <p:nvPr/>
        </p:nvCxnSpPr>
        <p:spPr>
          <a:xfrm flipH="1" flipV="1">
            <a:off x="1036736" y="2381764"/>
            <a:ext cx="1854684" cy="1186626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>
            <a:extLst>
              <a:ext uri="{FF2B5EF4-FFF2-40B4-BE49-F238E27FC236}">
                <a16:creationId xmlns:a16="http://schemas.microsoft.com/office/drawing/2014/main" id="{C1C70037-9BA1-BB4B-63AB-56D89584C90E}"/>
              </a:ext>
            </a:extLst>
          </p:cNvPr>
          <p:cNvCxnSpPr>
            <a:cxnSpLocks/>
          </p:cNvCxnSpPr>
          <p:nvPr/>
        </p:nvCxnSpPr>
        <p:spPr>
          <a:xfrm flipH="1" flipV="1">
            <a:off x="1518639" y="3672214"/>
            <a:ext cx="1250276" cy="151392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矢印コネクタ 152">
            <a:extLst>
              <a:ext uri="{FF2B5EF4-FFF2-40B4-BE49-F238E27FC236}">
                <a16:creationId xmlns:a16="http://schemas.microsoft.com/office/drawing/2014/main" id="{8472CDB5-4619-1543-3E9A-10CACE5B2D00}"/>
              </a:ext>
            </a:extLst>
          </p:cNvPr>
          <p:cNvCxnSpPr>
            <a:cxnSpLocks/>
          </p:cNvCxnSpPr>
          <p:nvPr/>
        </p:nvCxnSpPr>
        <p:spPr>
          <a:xfrm flipH="1">
            <a:off x="1727311" y="4056453"/>
            <a:ext cx="1073936" cy="346893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円/楕円 154">
            <a:extLst>
              <a:ext uri="{FF2B5EF4-FFF2-40B4-BE49-F238E27FC236}">
                <a16:creationId xmlns:a16="http://schemas.microsoft.com/office/drawing/2014/main" id="{2C9EE05B-356F-D94A-0EAC-78EF4543C3B8}"/>
              </a:ext>
            </a:extLst>
          </p:cNvPr>
          <p:cNvSpPr/>
          <p:nvPr/>
        </p:nvSpPr>
        <p:spPr>
          <a:xfrm>
            <a:off x="7259364" y="3225113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56" name="円/楕円 155">
            <a:extLst>
              <a:ext uri="{FF2B5EF4-FFF2-40B4-BE49-F238E27FC236}">
                <a16:creationId xmlns:a16="http://schemas.microsoft.com/office/drawing/2014/main" id="{32828D75-E279-4469-412B-C87C7B9C2EF7}"/>
              </a:ext>
            </a:extLst>
          </p:cNvPr>
          <p:cNvSpPr/>
          <p:nvPr/>
        </p:nvSpPr>
        <p:spPr>
          <a:xfrm>
            <a:off x="5975452" y="2176987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57" name="円/楕円 156">
            <a:extLst>
              <a:ext uri="{FF2B5EF4-FFF2-40B4-BE49-F238E27FC236}">
                <a16:creationId xmlns:a16="http://schemas.microsoft.com/office/drawing/2014/main" id="{E170186B-E443-4523-9776-3396C3F6D958}"/>
              </a:ext>
            </a:extLst>
          </p:cNvPr>
          <p:cNvSpPr/>
          <p:nvPr/>
        </p:nvSpPr>
        <p:spPr>
          <a:xfrm>
            <a:off x="6049928" y="1300784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58" name="円/楕円 157">
            <a:extLst>
              <a:ext uri="{FF2B5EF4-FFF2-40B4-BE49-F238E27FC236}">
                <a16:creationId xmlns:a16="http://schemas.microsoft.com/office/drawing/2014/main" id="{13DA31B8-4BDE-3053-C856-CAE954F6CF0C}"/>
              </a:ext>
            </a:extLst>
          </p:cNvPr>
          <p:cNvSpPr/>
          <p:nvPr/>
        </p:nvSpPr>
        <p:spPr>
          <a:xfrm>
            <a:off x="6930085" y="1509324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59" name="円/楕円 158">
            <a:extLst>
              <a:ext uri="{FF2B5EF4-FFF2-40B4-BE49-F238E27FC236}">
                <a16:creationId xmlns:a16="http://schemas.microsoft.com/office/drawing/2014/main" id="{7ACBBDDC-2185-00FE-4508-344177CF9E90}"/>
              </a:ext>
            </a:extLst>
          </p:cNvPr>
          <p:cNvSpPr/>
          <p:nvPr/>
        </p:nvSpPr>
        <p:spPr>
          <a:xfrm>
            <a:off x="7954778" y="4628875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0" name="円/楕円 159">
            <a:extLst>
              <a:ext uri="{FF2B5EF4-FFF2-40B4-BE49-F238E27FC236}">
                <a16:creationId xmlns:a16="http://schemas.microsoft.com/office/drawing/2014/main" id="{6AFBB479-8C71-FAF4-7EE8-4A7826C4E6D6}"/>
              </a:ext>
            </a:extLst>
          </p:cNvPr>
          <p:cNvSpPr/>
          <p:nvPr/>
        </p:nvSpPr>
        <p:spPr>
          <a:xfrm>
            <a:off x="7425390" y="5288229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1" name="円/楕円 160">
            <a:extLst>
              <a:ext uri="{FF2B5EF4-FFF2-40B4-BE49-F238E27FC236}">
                <a16:creationId xmlns:a16="http://schemas.microsoft.com/office/drawing/2014/main" id="{4AD4BE91-36DF-154E-54DD-7C409E8135CE}"/>
              </a:ext>
            </a:extLst>
          </p:cNvPr>
          <p:cNvSpPr/>
          <p:nvPr/>
        </p:nvSpPr>
        <p:spPr>
          <a:xfrm>
            <a:off x="8500427" y="2870609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3" name="円/楕円 162">
            <a:extLst>
              <a:ext uri="{FF2B5EF4-FFF2-40B4-BE49-F238E27FC236}">
                <a16:creationId xmlns:a16="http://schemas.microsoft.com/office/drawing/2014/main" id="{8C9354DA-3BA4-05C6-C31B-696E4F56CE2C}"/>
              </a:ext>
            </a:extLst>
          </p:cNvPr>
          <p:cNvSpPr/>
          <p:nvPr/>
        </p:nvSpPr>
        <p:spPr>
          <a:xfrm>
            <a:off x="8530597" y="3761921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4" name="円/楕円 163">
            <a:extLst>
              <a:ext uri="{FF2B5EF4-FFF2-40B4-BE49-F238E27FC236}">
                <a16:creationId xmlns:a16="http://schemas.microsoft.com/office/drawing/2014/main" id="{B263E0BA-E152-718C-FBAE-C7EC27BB875F}"/>
              </a:ext>
            </a:extLst>
          </p:cNvPr>
          <p:cNvSpPr/>
          <p:nvPr/>
        </p:nvSpPr>
        <p:spPr>
          <a:xfrm>
            <a:off x="8457792" y="4269709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5" name="円/楕円 164">
            <a:extLst>
              <a:ext uri="{FF2B5EF4-FFF2-40B4-BE49-F238E27FC236}">
                <a16:creationId xmlns:a16="http://schemas.microsoft.com/office/drawing/2014/main" id="{A7B07C35-FF81-7CDC-2769-EA31CFAFCCE3}"/>
              </a:ext>
            </a:extLst>
          </p:cNvPr>
          <p:cNvSpPr/>
          <p:nvPr/>
        </p:nvSpPr>
        <p:spPr>
          <a:xfrm>
            <a:off x="7206062" y="2220664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6" name="円/楕円 165">
            <a:extLst>
              <a:ext uri="{FF2B5EF4-FFF2-40B4-BE49-F238E27FC236}">
                <a16:creationId xmlns:a16="http://schemas.microsoft.com/office/drawing/2014/main" id="{EED8FC7D-FA7C-FD47-EF36-8FFDBE781B68}"/>
              </a:ext>
            </a:extLst>
          </p:cNvPr>
          <p:cNvSpPr/>
          <p:nvPr/>
        </p:nvSpPr>
        <p:spPr>
          <a:xfrm>
            <a:off x="535076" y="5371837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7" name="円/楕円 166">
            <a:extLst>
              <a:ext uri="{FF2B5EF4-FFF2-40B4-BE49-F238E27FC236}">
                <a16:creationId xmlns:a16="http://schemas.microsoft.com/office/drawing/2014/main" id="{EDD484B1-7EE8-66DD-F0CF-ECE8A4E51924}"/>
              </a:ext>
            </a:extLst>
          </p:cNvPr>
          <p:cNvSpPr/>
          <p:nvPr/>
        </p:nvSpPr>
        <p:spPr>
          <a:xfrm>
            <a:off x="559117" y="1898841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69" name="円/楕円 168">
            <a:extLst>
              <a:ext uri="{FF2B5EF4-FFF2-40B4-BE49-F238E27FC236}">
                <a16:creationId xmlns:a16="http://schemas.microsoft.com/office/drawing/2014/main" id="{54343568-A023-D989-4919-F8171BE23F35}"/>
              </a:ext>
            </a:extLst>
          </p:cNvPr>
          <p:cNvSpPr/>
          <p:nvPr/>
        </p:nvSpPr>
        <p:spPr>
          <a:xfrm>
            <a:off x="982617" y="3310817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70" name="円/楕円 169">
            <a:extLst>
              <a:ext uri="{FF2B5EF4-FFF2-40B4-BE49-F238E27FC236}">
                <a16:creationId xmlns:a16="http://schemas.microsoft.com/office/drawing/2014/main" id="{B8840C51-098C-EDB4-5366-9D0E3670EA64}"/>
              </a:ext>
            </a:extLst>
          </p:cNvPr>
          <p:cNvSpPr/>
          <p:nvPr/>
        </p:nvSpPr>
        <p:spPr>
          <a:xfrm>
            <a:off x="1150956" y="4219780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cxnSp>
        <p:nvCxnSpPr>
          <p:cNvPr id="171" name="直線矢印コネクタ 170">
            <a:extLst>
              <a:ext uri="{FF2B5EF4-FFF2-40B4-BE49-F238E27FC236}">
                <a16:creationId xmlns:a16="http://schemas.microsoft.com/office/drawing/2014/main" id="{F9F1745B-CBAB-3984-786C-A23A8F4448FB}"/>
              </a:ext>
            </a:extLst>
          </p:cNvPr>
          <p:cNvCxnSpPr>
            <a:cxnSpLocks/>
          </p:cNvCxnSpPr>
          <p:nvPr/>
        </p:nvCxnSpPr>
        <p:spPr>
          <a:xfrm flipH="1">
            <a:off x="792737" y="4810899"/>
            <a:ext cx="536968" cy="620898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矢印コネクタ 172">
            <a:extLst>
              <a:ext uri="{FF2B5EF4-FFF2-40B4-BE49-F238E27FC236}">
                <a16:creationId xmlns:a16="http://schemas.microsoft.com/office/drawing/2014/main" id="{C8496016-A2B1-39B8-FFD3-6A3A8B98941B}"/>
              </a:ext>
            </a:extLst>
          </p:cNvPr>
          <p:cNvCxnSpPr>
            <a:cxnSpLocks/>
          </p:cNvCxnSpPr>
          <p:nvPr/>
        </p:nvCxnSpPr>
        <p:spPr>
          <a:xfrm flipH="1">
            <a:off x="624970" y="4641101"/>
            <a:ext cx="498276" cy="139818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0D587079-85F4-E20D-0C7D-F8B22B41260D}"/>
              </a:ext>
            </a:extLst>
          </p:cNvPr>
          <p:cNvCxnSpPr>
            <a:cxnSpLocks/>
          </p:cNvCxnSpPr>
          <p:nvPr/>
        </p:nvCxnSpPr>
        <p:spPr>
          <a:xfrm flipH="1" flipV="1">
            <a:off x="633951" y="4257522"/>
            <a:ext cx="516239" cy="129460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円/楕円 176">
            <a:extLst>
              <a:ext uri="{FF2B5EF4-FFF2-40B4-BE49-F238E27FC236}">
                <a16:creationId xmlns:a16="http://schemas.microsoft.com/office/drawing/2014/main" id="{214FBE21-471A-4C61-BA47-9F9E661BD7F7}"/>
              </a:ext>
            </a:extLst>
          </p:cNvPr>
          <p:cNvSpPr/>
          <p:nvPr/>
        </p:nvSpPr>
        <p:spPr>
          <a:xfrm>
            <a:off x="242515" y="4658813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78" name="円/楕円 177">
            <a:extLst>
              <a:ext uri="{FF2B5EF4-FFF2-40B4-BE49-F238E27FC236}">
                <a16:creationId xmlns:a16="http://schemas.microsoft.com/office/drawing/2014/main" id="{16021434-7485-6560-EDA0-6B4CA016AB48}"/>
              </a:ext>
            </a:extLst>
          </p:cNvPr>
          <p:cNvSpPr/>
          <p:nvPr/>
        </p:nvSpPr>
        <p:spPr>
          <a:xfrm>
            <a:off x="232984" y="4061449"/>
            <a:ext cx="362034" cy="3255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cxnSp>
        <p:nvCxnSpPr>
          <p:cNvPr id="179" name="直線矢印コネクタ 178">
            <a:extLst>
              <a:ext uri="{FF2B5EF4-FFF2-40B4-BE49-F238E27FC236}">
                <a16:creationId xmlns:a16="http://schemas.microsoft.com/office/drawing/2014/main" id="{9A6095C3-4AF4-5B27-4718-AD666C8B2919}"/>
              </a:ext>
            </a:extLst>
          </p:cNvPr>
          <p:cNvCxnSpPr>
            <a:cxnSpLocks/>
          </p:cNvCxnSpPr>
          <p:nvPr/>
        </p:nvCxnSpPr>
        <p:spPr>
          <a:xfrm flipH="1" flipV="1">
            <a:off x="2565530" y="2456248"/>
            <a:ext cx="491351" cy="879295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円/楕円 180">
            <a:extLst>
              <a:ext uri="{FF2B5EF4-FFF2-40B4-BE49-F238E27FC236}">
                <a16:creationId xmlns:a16="http://schemas.microsoft.com/office/drawing/2014/main" id="{2CD2A318-C267-586B-E23A-06037D5C814B}"/>
              </a:ext>
            </a:extLst>
          </p:cNvPr>
          <p:cNvSpPr/>
          <p:nvPr/>
        </p:nvSpPr>
        <p:spPr>
          <a:xfrm>
            <a:off x="2125621" y="1899875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82" name="テキスト ボックス 14">
            <a:extLst>
              <a:ext uri="{FF2B5EF4-FFF2-40B4-BE49-F238E27FC236}">
                <a16:creationId xmlns:a16="http://schemas.microsoft.com/office/drawing/2014/main" id="{5E123A28-DE5C-D91E-0EF6-4D9366809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588" y="4799925"/>
            <a:ext cx="155523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+mj-ea"/>
                <a:ea typeface="+mj-ea"/>
              </a:rPr>
              <a:t>病院受入前の</a:t>
            </a:r>
            <a:endParaRPr lang="en-US" altLang="ja-JP" sz="1600" b="1" dirty="0">
              <a:latin typeface="+mj-ea"/>
              <a:ea typeface="+mj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+mj-ea"/>
                <a:ea typeface="+mj-ea"/>
              </a:rPr>
              <a:t>分散させる拠点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183" name="テキスト ボックス 14">
            <a:extLst>
              <a:ext uri="{FF2B5EF4-FFF2-40B4-BE49-F238E27FC236}">
                <a16:creationId xmlns:a16="http://schemas.microsoft.com/office/drawing/2014/main" id="{03227CD2-5649-C089-90ED-650A2CF3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302" y="2906710"/>
            <a:ext cx="127144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dirty="0"/>
              <a:t>拠点間の</a:t>
            </a:r>
            <a:endParaRPr kumimoji="0"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dirty="0"/>
              <a:t>幹線運航も</a:t>
            </a:r>
            <a:endParaRPr kumimoji="0"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+mj-ea"/>
                <a:ea typeface="+mj-ea"/>
              </a:rPr>
              <a:t>必要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2" name="テキスト ボックス 14">
            <a:extLst>
              <a:ext uri="{FF2B5EF4-FFF2-40B4-BE49-F238E27FC236}">
                <a16:creationId xmlns:a16="http://schemas.microsoft.com/office/drawing/2014/main" id="{06CB6C7E-908F-8AA3-30FA-E48D02B81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752" y="1334189"/>
            <a:ext cx="1731564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+mj-ea"/>
                <a:ea typeface="+mj-ea"/>
              </a:rPr>
              <a:t>搬送調整は</a:t>
            </a:r>
            <a:endParaRPr lang="en-US" altLang="ja-JP" sz="2400" b="1" dirty="0"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+mj-ea"/>
                <a:ea typeface="+mj-ea"/>
              </a:rPr>
              <a:t>多：多</a:t>
            </a:r>
            <a:endParaRPr lang="en-US" altLang="ja-JP" sz="2400" b="1" dirty="0">
              <a:latin typeface="+mj-ea"/>
              <a:ea typeface="+mj-ea"/>
            </a:endParaRPr>
          </a:p>
        </p:txBody>
      </p:sp>
      <p:sp>
        <p:nvSpPr>
          <p:cNvPr id="5" name="テキスト ボックス 14">
            <a:extLst>
              <a:ext uri="{FF2B5EF4-FFF2-40B4-BE49-F238E27FC236}">
                <a16:creationId xmlns:a16="http://schemas.microsoft.com/office/drawing/2014/main" id="{AD0CFF8D-5636-3D58-2D4B-B3756012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643" y="6158312"/>
            <a:ext cx="15989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dirty="0"/>
              <a:t>中継拠点</a:t>
            </a:r>
            <a:endParaRPr kumimoji="0" lang="en-US" altLang="ja-JP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SCU</a:t>
            </a:r>
            <a:endParaRPr lang="en-US" altLang="ja-JP" sz="1800" b="1" dirty="0">
              <a:latin typeface="+mj-ea"/>
              <a:ea typeface="+mj-ea"/>
            </a:endParaRPr>
          </a:p>
        </p:txBody>
      </p:sp>
      <p:sp>
        <p:nvSpPr>
          <p:cNvPr id="9" name="円/楕円 180">
            <a:extLst>
              <a:ext uri="{FF2B5EF4-FFF2-40B4-BE49-F238E27FC236}">
                <a16:creationId xmlns:a16="http://schemas.microsoft.com/office/drawing/2014/main" id="{A24BBFDB-FAC4-EB7B-3C95-13D6D9BDFC2E}"/>
              </a:ext>
            </a:extLst>
          </p:cNvPr>
          <p:cNvSpPr/>
          <p:nvPr/>
        </p:nvSpPr>
        <p:spPr>
          <a:xfrm>
            <a:off x="5363483" y="6244273"/>
            <a:ext cx="559566" cy="56577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11" name="テキスト ボックス 87">
            <a:extLst>
              <a:ext uri="{FF2B5EF4-FFF2-40B4-BE49-F238E27FC236}">
                <a16:creationId xmlns:a16="http://schemas.microsoft.com/office/drawing/2014/main" id="{934E76AF-9D1A-DBBD-157F-0F2958097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302" y="2983093"/>
            <a:ext cx="1169107" cy="33855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+mj-ea"/>
                <a:ea typeface="+mj-ea"/>
              </a:rPr>
              <a:t>分散</a:t>
            </a:r>
            <a:endParaRPr lang="en-US" altLang="ja-JP" sz="1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87">
            <a:extLst>
              <a:ext uri="{FF2B5EF4-FFF2-40B4-BE49-F238E27FC236}">
                <a16:creationId xmlns:a16="http://schemas.microsoft.com/office/drawing/2014/main" id="{321DBD52-A59C-8144-BAA2-D84D5B93D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305" y="2966637"/>
            <a:ext cx="80888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+mj-ea"/>
                <a:ea typeface="+mj-ea"/>
              </a:rPr>
              <a:t>集中</a:t>
            </a:r>
            <a:endParaRPr lang="en-US" altLang="ja-JP" sz="1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1610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7C6C71D-B706-174F-4B4A-167FB784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42107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搬送拠点（</a:t>
            </a:r>
            <a:r>
              <a:rPr lang="en-US" altLang="ja-JP" dirty="0"/>
              <a:t>SCU</a:t>
            </a:r>
            <a:r>
              <a:rPr lang="ja-JP" altLang="en-US" dirty="0"/>
              <a:t>・中継地点等）の</a:t>
            </a:r>
            <a:br>
              <a:rPr lang="en-US" altLang="ja-JP" dirty="0"/>
            </a:br>
            <a:r>
              <a:rPr lang="ja-JP" altLang="en-US" dirty="0"/>
              <a:t>種別と運用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003A721-5EB7-660E-F22A-5868CD270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種別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集中させる拠点：応急救護所型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分散させる拠点：花巻型</a:t>
            </a:r>
            <a:endParaRPr lang="en-US" altLang="ja-JP" dirty="0"/>
          </a:p>
          <a:p>
            <a:pPr lvl="1"/>
            <a:r>
              <a:rPr lang="ja-JP" altLang="en-US" dirty="0"/>
              <a:t>被災地内病院付属ヘリポート：病院併設型</a:t>
            </a:r>
            <a:endParaRPr lang="en-US" altLang="ja-JP" dirty="0"/>
          </a:p>
          <a:p>
            <a:pPr lvl="2"/>
            <a:r>
              <a:rPr lang="ja-JP" altLang="en-US" dirty="0"/>
              <a:t>大病院直近の場合は従来の大病院併設型</a:t>
            </a:r>
            <a:endParaRPr lang="en-US" altLang="ja-JP" dirty="0"/>
          </a:p>
          <a:p>
            <a:pPr lvl="2"/>
            <a:r>
              <a:rPr lang="ja-JP" altLang="en-US" dirty="0"/>
              <a:t>被災地内飛行場・公園（飛行場併設型）は直近災害拠点病院のヘリポート</a:t>
            </a:r>
            <a:endParaRPr lang="en-US" altLang="ja-JP" dirty="0"/>
          </a:p>
          <a:p>
            <a:r>
              <a:rPr lang="ja-JP" altLang="en-US" dirty="0"/>
              <a:t>運用</a:t>
            </a:r>
            <a:endParaRPr lang="en-US" altLang="ja-JP" dirty="0"/>
          </a:p>
          <a:p>
            <a:pPr lvl="1"/>
            <a:r>
              <a:rPr lang="ja-JP" altLang="en-US" dirty="0"/>
              <a:t>搬送調整を簡便化し、患者を動かすためには全応需が基本</a:t>
            </a:r>
            <a:endParaRPr lang="en-US" altLang="ja-JP" dirty="0"/>
          </a:p>
          <a:p>
            <a:pPr lvl="1"/>
            <a:r>
              <a:rPr lang="ja-JP" altLang="en-US" dirty="0"/>
              <a:t>全応需しない方がよい状態の場合、搬送前のトリアージを実施</a:t>
            </a:r>
            <a:endParaRPr lang="en-US" altLang="ja-JP" dirty="0"/>
          </a:p>
          <a:p>
            <a:pPr lvl="2"/>
            <a:r>
              <a:rPr lang="ja-JP" altLang="en-US" dirty="0"/>
              <a:t>医療の管理下に置くことを意識</a:t>
            </a:r>
            <a:endParaRPr lang="en-US" altLang="ja-JP" dirty="0"/>
          </a:p>
          <a:p>
            <a:pPr marL="914400" lvl="2" indent="0">
              <a:buNone/>
            </a:pPr>
            <a:r>
              <a:rPr lang="ja-JP" altLang="en-US" dirty="0"/>
              <a:t>（医療の管理下にない患者は応需、その後トリアージ）</a:t>
            </a:r>
            <a:endParaRPr lang="en-US" altLang="ja-JP" dirty="0"/>
          </a:p>
          <a:p>
            <a:pPr lvl="2"/>
            <a:r>
              <a:rPr lang="ja-JP" altLang="en-US" dirty="0"/>
              <a:t>患者の搬送元と搬送拠点の医療提供環境の比較</a:t>
            </a:r>
            <a:endParaRPr lang="en-US" altLang="ja-JP" dirty="0"/>
          </a:p>
          <a:p>
            <a:pPr lvl="2"/>
            <a:r>
              <a:rPr lang="ja-JP" altLang="en-US" dirty="0"/>
              <a:t>搬送元の医療環境がある程度保たれている場合トリアージ可</a:t>
            </a:r>
            <a:endParaRPr lang="en-US" altLang="ja-JP" dirty="0"/>
          </a:p>
          <a:p>
            <a:pPr marL="914400" lvl="2" indent="0">
              <a:buNone/>
            </a:pPr>
            <a:r>
              <a:rPr lang="ja-JP" altLang="en-US" dirty="0"/>
              <a:t>（搬送元が病院で、医療がある程度提供されている等）</a:t>
            </a:r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E192790-A11D-E6FD-A96D-DBA0C6D8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DMAT</a:t>
            </a:r>
            <a:r>
              <a:rPr lang="ja-JP" altLang="en-US"/>
              <a:t>標準コース</a:t>
            </a:r>
            <a:endParaRPr kumimoji="0" lang="ja-JP" altLang="en-US"/>
          </a:p>
        </p:txBody>
      </p:sp>
    </p:spTree>
    <p:extLst>
      <p:ext uri="{BB962C8B-B14F-4D97-AF65-F5344CB8AC3E}">
        <p14:creationId xmlns:p14="http://schemas.microsoft.com/office/powerpoint/2010/main" val="164448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角を丸くする 4">
            <a:extLst>
              <a:ext uri="{FF2B5EF4-FFF2-40B4-BE49-F238E27FC236}">
                <a16:creationId xmlns:a16="http://schemas.microsoft.com/office/drawing/2014/main" id="{46F1938B-20E1-38E6-9853-72B23E3630F4}"/>
              </a:ext>
            </a:extLst>
          </p:cNvPr>
          <p:cNvSpPr/>
          <p:nvPr/>
        </p:nvSpPr>
        <p:spPr>
          <a:xfrm>
            <a:off x="486092" y="3285016"/>
            <a:ext cx="1195754" cy="1396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>
                <a:solidFill>
                  <a:schemeClr val="tx1"/>
                </a:solidFill>
              </a:rPr>
              <a:t>受入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91138" name="タイトル 1">
            <a:extLst>
              <a:ext uri="{FF2B5EF4-FFF2-40B4-BE49-F238E27FC236}">
                <a16:creationId xmlns:a16="http://schemas.microsoft.com/office/drawing/2014/main" id="{54C967E1-4AF8-4A1E-8641-3E056FAAB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ＴＴＴ活動の基本構図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9B8C56A-E227-4572-B57E-59F3DE0C93E5}"/>
              </a:ext>
            </a:extLst>
          </p:cNvPr>
          <p:cNvSpPr/>
          <p:nvPr/>
        </p:nvSpPr>
        <p:spPr>
          <a:xfrm>
            <a:off x="2312377" y="3302977"/>
            <a:ext cx="1195754" cy="1396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トリアージ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1F9BF2D-8D01-4262-B663-57AA42B23B93}"/>
              </a:ext>
            </a:extLst>
          </p:cNvPr>
          <p:cNvSpPr/>
          <p:nvPr/>
        </p:nvSpPr>
        <p:spPr>
          <a:xfrm>
            <a:off x="2312377" y="1973874"/>
            <a:ext cx="1195754" cy="5978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受付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52711F6-5E94-4447-9237-35281A6226DB}"/>
              </a:ext>
            </a:extLst>
          </p:cNvPr>
          <p:cNvSpPr/>
          <p:nvPr/>
        </p:nvSpPr>
        <p:spPr>
          <a:xfrm>
            <a:off x="4330212" y="3302977"/>
            <a:ext cx="1371600" cy="1396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安定化治療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F03AF96-35B8-4E2F-80E5-9AB4C8725B3D}"/>
              </a:ext>
            </a:extLst>
          </p:cNvPr>
          <p:cNvSpPr/>
          <p:nvPr/>
        </p:nvSpPr>
        <p:spPr>
          <a:xfrm>
            <a:off x="4306766" y="1973874"/>
            <a:ext cx="2990850" cy="5978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一覧表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30CE083-8432-469A-A451-74229254955C}"/>
              </a:ext>
            </a:extLst>
          </p:cNvPr>
          <p:cNvSpPr/>
          <p:nvPr/>
        </p:nvSpPr>
        <p:spPr>
          <a:xfrm>
            <a:off x="6632331" y="3302977"/>
            <a:ext cx="1373066" cy="13950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搬送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7D5071E7-1287-4A40-9193-5A1FE6DABB4C}"/>
              </a:ext>
            </a:extLst>
          </p:cNvPr>
          <p:cNvSpPr/>
          <p:nvPr/>
        </p:nvSpPr>
        <p:spPr>
          <a:xfrm rot="10800000">
            <a:off x="2677259" y="2762250"/>
            <a:ext cx="465992" cy="39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79D933E-900B-4649-84A6-49E48F19A79F}"/>
              </a:ext>
            </a:extLst>
          </p:cNvPr>
          <p:cNvSpPr/>
          <p:nvPr/>
        </p:nvSpPr>
        <p:spPr>
          <a:xfrm>
            <a:off x="1764324" y="3434862"/>
            <a:ext cx="531935" cy="1131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637A942F-B897-45B7-B53C-BCCDE98CC692}"/>
              </a:ext>
            </a:extLst>
          </p:cNvPr>
          <p:cNvSpPr/>
          <p:nvPr/>
        </p:nvSpPr>
        <p:spPr>
          <a:xfrm>
            <a:off x="3653204" y="3502270"/>
            <a:ext cx="531934" cy="1129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9836C363-572F-4305-BFD5-8DC85E7F8424}"/>
              </a:ext>
            </a:extLst>
          </p:cNvPr>
          <p:cNvSpPr/>
          <p:nvPr/>
        </p:nvSpPr>
        <p:spPr>
          <a:xfrm>
            <a:off x="5901105" y="3411416"/>
            <a:ext cx="530469" cy="1129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1CDF82C1-E3C0-48E3-84D2-A4A90E8804B3}"/>
              </a:ext>
            </a:extLst>
          </p:cNvPr>
          <p:cNvSpPr/>
          <p:nvPr/>
        </p:nvSpPr>
        <p:spPr>
          <a:xfrm rot="10800000">
            <a:off x="4783016" y="2762250"/>
            <a:ext cx="465992" cy="39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0E68FFE9-B0CB-4D8B-9D0E-D9CA49EAA2C1}"/>
              </a:ext>
            </a:extLst>
          </p:cNvPr>
          <p:cNvSpPr/>
          <p:nvPr/>
        </p:nvSpPr>
        <p:spPr>
          <a:xfrm rot="16200000">
            <a:off x="3659066" y="2073520"/>
            <a:ext cx="465992" cy="39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59549AC9-FD57-482F-89EC-6FDCF334AB3C}"/>
              </a:ext>
            </a:extLst>
          </p:cNvPr>
          <p:cNvSpPr/>
          <p:nvPr/>
        </p:nvSpPr>
        <p:spPr>
          <a:xfrm rot="10800000">
            <a:off x="6731977" y="2724151"/>
            <a:ext cx="464527" cy="40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846DEA-702F-4036-A3B8-1CA3CDC9E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220" y="5024804"/>
            <a:ext cx="2077813" cy="77405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資源量（人、物）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診療環境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E72B7A5-640C-4E11-A267-166B54B9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39" y="5164016"/>
            <a:ext cx="1035861" cy="433196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215" dirty="0">
                <a:solidFill>
                  <a:schemeClr val="tx1"/>
                </a:solidFill>
                <a:ea typeface="ＭＳ Ｐゴシック" panose="020B0600070205080204" pitchFamily="50" charset="-128"/>
              </a:rPr>
              <a:t>患者数</a:t>
            </a:r>
            <a:endParaRPr lang="en-US" altLang="ja-JP" sz="2215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ACCD35C-A4B8-46EA-AB31-2442F3F6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6389" y="5024804"/>
            <a:ext cx="2361544" cy="77405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後方の環境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（入院、後方搬送）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5D7BDE4-C0B3-9D6B-279C-517ABDE53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1" y="1493258"/>
            <a:ext cx="1826141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dirty="0">
                <a:solidFill>
                  <a:schemeClr val="tx1"/>
                </a:solidFill>
                <a:ea typeface="ＭＳ Ｐゴシック" panose="020B0600070205080204" pitchFamily="50" charset="-128"/>
              </a:rPr>
              <a:t>活動方針</a:t>
            </a:r>
            <a:endParaRPr lang="en-US" altLang="ja-JP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0CC940-FB29-9154-8358-829D9F735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48" y="3160836"/>
            <a:ext cx="1037463" cy="34810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受入方針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96C241B-6C99-8CB1-E0BA-A99C6FCB9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29" y="3154161"/>
            <a:ext cx="1494320" cy="34810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トリアージ方針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AD53171-57F9-D6A3-01BE-525BA677D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39" y="1603459"/>
            <a:ext cx="1463862" cy="34810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情報処理方針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4F98DCD-4083-ADC8-56BC-9BE682FC5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280" y="3110962"/>
            <a:ext cx="1037463" cy="34810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診療方針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0416E6E-67E1-EC97-C2AA-8918EF332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3911" y="3163097"/>
            <a:ext cx="1037463" cy="34810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搬出方針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D1892CB-5A7B-89B4-2207-29ABB59E6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05" y="4084680"/>
            <a:ext cx="2262158" cy="111543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全応需を基本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医療管理下にある場合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62" dirty="0">
                <a:solidFill>
                  <a:schemeClr val="tx1"/>
                </a:solidFill>
                <a:ea typeface="ＭＳ Ｐゴシック" panose="020B0600070205080204" pitchFamily="50" charset="-128"/>
              </a:rPr>
              <a:t>医療環境を考慮</a:t>
            </a:r>
            <a:endParaRPr lang="en-US" altLang="ja-JP" sz="1662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328485A-378E-982E-4608-1B5B6AB91DCB}"/>
              </a:ext>
            </a:extLst>
          </p:cNvPr>
          <p:cNvSpPr txBox="1"/>
          <p:nvPr/>
        </p:nvSpPr>
        <p:spPr>
          <a:xfrm>
            <a:off x="1681846" y="6053954"/>
            <a:ext cx="6202339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171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運用基本方針の策定、徹底が重要</a:t>
            </a:r>
          </a:p>
        </p:txBody>
      </p:sp>
    </p:spTree>
    <p:extLst>
      <p:ext uri="{BB962C8B-B14F-4D97-AF65-F5344CB8AC3E}">
        <p14:creationId xmlns:p14="http://schemas.microsoft.com/office/powerpoint/2010/main" val="210467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7163</TotalTime>
  <Words>374</Words>
  <Application>Microsoft Macintosh PowerPoint</Application>
  <PresentationFormat>画面に合わせる (4:3)</PresentationFormat>
  <Paragraphs>104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Times</vt:lpstr>
      <vt:lpstr>Office テーマ</vt:lpstr>
      <vt:lpstr>1_Office テーマ</vt:lpstr>
      <vt:lpstr>広域災害時ＤＭＡＴの指揮系統例</vt:lpstr>
      <vt:lpstr>本部、指揮所とは</vt:lpstr>
      <vt:lpstr>PowerPoint プレゼンテーション</vt:lpstr>
      <vt:lpstr>広域災害時の搬送調整</vt:lpstr>
      <vt:lpstr>搬送拠点（SCU・中継地点等）の 種別と運用</vt:lpstr>
      <vt:lpstr>ＴＴＴ活動の基本構図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シミュレーション Ｓｔａｇｉｎｇ　Ｃａｒｅ　Ｕｎｉｔ</dc:title>
  <dc:creator>伊藤宏保</dc:creator>
  <cp:lastModifiedBy>三村 誠二</cp:lastModifiedBy>
  <cp:revision>192</cp:revision>
  <cp:lastPrinted>2018-01-25T02:16:01Z</cp:lastPrinted>
  <dcterms:created xsi:type="dcterms:W3CDTF">2018-01-15T15:37:29Z</dcterms:created>
  <dcterms:modified xsi:type="dcterms:W3CDTF">2023-09-16T10:02:34Z</dcterms:modified>
</cp:coreProperties>
</file>