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711" r:id="rId2"/>
  </p:sldMasterIdLst>
  <p:notesMasterIdLst>
    <p:notesMasterId r:id="rId9"/>
  </p:notesMasterIdLst>
  <p:sldIdLst>
    <p:sldId id="856" r:id="rId3"/>
    <p:sldId id="3529" r:id="rId4"/>
    <p:sldId id="987" r:id="rId5"/>
    <p:sldId id="2141415646" r:id="rId6"/>
    <p:sldId id="2141415647" r:id="rId7"/>
    <p:sldId id="2141415728" r:id="rId8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FFICE2017 DMAT" initials="OD" lastIdx="5" clrIdx="0">
    <p:extLst>
      <p:ext uri="{19B8F6BF-5375-455C-9EA6-DF929625EA0E}">
        <p15:presenceInfo xmlns:p15="http://schemas.microsoft.com/office/powerpoint/2012/main" userId="ea44ae172a15826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26" autoAdjust="0"/>
    <p:restoredTop sz="96218"/>
  </p:normalViewPr>
  <p:slideViewPr>
    <p:cSldViewPr snapToGrid="0">
      <p:cViewPr varScale="1">
        <p:scale>
          <a:sx n="128" d="100"/>
          <a:sy n="128" d="100"/>
        </p:scale>
        <p:origin x="12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19" d="100"/>
        <a:sy n="11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24A877-7C27-4A68-BCE1-53B690A8CA40}" type="datetimeFigureOut">
              <a:rPr kumimoji="1" lang="ja-JP" altLang="en-US" smtClean="0"/>
              <a:t>2023/9/16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CFEB3-F780-4708-9D72-BE341EF0AA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6221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CFEB3-F780-4708-9D72-BE341EF0AAD5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7185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E19C9E-E8F4-4DF9-AC53-361FB2E32D76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0749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26D7-B7CD-437C-B891-C2FBFF5F3DA6}" type="datetimeFigureOut">
              <a:rPr kumimoji="1" lang="ja-JP" altLang="en-US" smtClean="0"/>
              <a:t>2023/9/16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90742-64FB-4A44-91A4-713E46CDFA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079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26D7-B7CD-437C-B891-C2FBFF5F3DA6}" type="datetimeFigureOut">
              <a:rPr kumimoji="1" lang="ja-JP" altLang="en-US" smtClean="0"/>
              <a:t>2023/9/16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90742-64FB-4A44-91A4-713E46CDFA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0397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26D7-B7CD-437C-B891-C2FBFF5F3DA6}" type="datetimeFigureOut">
              <a:rPr kumimoji="1" lang="ja-JP" altLang="en-US" smtClean="0"/>
              <a:t>2023/9/16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90742-64FB-4A44-91A4-713E46CDFA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64870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CC402-27B3-4557-90DF-C7C20ED54A2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99771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0"/>
            </a:lvl1pPr>
          </a:lstStyle>
          <a:p>
            <a:pPr>
              <a:defRPr/>
            </a:pPr>
            <a:r>
              <a:rPr lang="ja-JP" altLang="en-US"/>
              <a:t>統括ＤＭＡＴ養成研修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14728-D20A-4B65-859F-654F8193C9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42311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DMAT</a:t>
            </a:r>
            <a:r>
              <a:rPr lang="ja-JP" altLang="en-US"/>
              <a:t>標準コース</a:t>
            </a:r>
            <a:endParaRPr kumimoji="0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B930D-D9E3-462F-B8B3-336A459205F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390660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DMAT</a:t>
            </a:r>
            <a:r>
              <a:rPr lang="ja-JP" altLang="en-US"/>
              <a:t>標準コース</a:t>
            </a:r>
            <a:endParaRPr kumimoji="0"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D9A3D-419C-4D3D-8812-603B2BC9D6D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65625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DMAT</a:t>
            </a:r>
            <a:r>
              <a:rPr lang="ja-JP" altLang="en-US"/>
              <a:t>標準コース</a:t>
            </a:r>
            <a:endParaRPr kumimoji="0"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78CA7-FA70-4E65-BCD8-FD3985954DD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48681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DMAT</a:t>
            </a:r>
            <a:r>
              <a:rPr lang="ja-JP" altLang="en-US"/>
              <a:t>標準コース</a:t>
            </a:r>
            <a:endParaRPr kumimoji="0"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6F407-93AA-492F-B1CB-4510E4A43F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373881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DMAT</a:t>
            </a:r>
            <a:r>
              <a:rPr lang="ja-JP" altLang="en-US"/>
              <a:t>標準コース</a:t>
            </a:r>
            <a:endParaRPr kumimoji="0"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D6796-B4D3-4E3A-9848-616B01FE3C9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747031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DMAT</a:t>
            </a:r>
            <a:r>
              <a:rPr lang="ja-JP" altLang="en-US"/>
              <a:t>標準コース</a:t>
            </a:r>
            <a:endParaRPr kumimoji="0"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90969-03B0-424F-B818-E4DACDC9219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1767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26D7-B7CD-437C-B891-C2FBFF5F3DA6}" type="datetimeFigureOut">
              <a:rPr kumimoji="1" lang="ja-JP" altLang="en-US" smtClean="0"/>
              <a:t>2023/9/16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90742-64FB-4A44-91A4-713E46CDFA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33959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DMAT</a:t>
            </a:r>
            <a:r>
              <a:rPr lang="ja-JP" altLang="en-US"/>
              <a:t>標準コース</a:t>
            </a:r>
            <a:endParaRPr kumimoji="0"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D7EF6-0F9F-471E-AF0C-C102C6C064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381765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DMAT</a:t>
            </a:r>
            <a:r>
              <a:rPr lang="ja-JP" altLang="en-US"/>
              <a:t>標準コース</a:t>
            </a:r>
            <a:endParaRPr kumimoji="0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DEA762-D017-4296-AE9B-CFEC27AB5E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583941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DMAT</a:t>
            </a:r>
            <a:r>
              <a:rPr lang="ja-JP" altLang="en-US"/>
              <a:t>標準コース</a:t>
            </a:r>
            <a:endParaRPr kumimoji="0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253AC-5828-41E5-B4C1-CCD7BE82AF5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102868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sz="quarter"/>
          </p:nvPr>
        </p:nvSpPr>
        <p:spPr>
          <a:xfrm>
            <a:off x="914401" y="304800"/>
            <a:ext cx="7044267" cy="6096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508001" y="1447800"/>
            <a:ext cx="3996267" cy="24003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639733" y="1447800"/>
            <a:ext cx="3996267" cy="24003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508001" y="4000500"/>
            <a:ext cx="3996267" cy="24003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39733" y="4000500"/>
            <a:ext cx="3996267" cy="24003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5152753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57200" y="274640"/>
            <a:ext cx="8229600" cy="585152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10980-CCB9-4EB2-9BA6-C6894BC96B69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2023/9/16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078D28-E771-4B02-9A88-3567A3659CCE}" type="slidenum">
              <a:rPr lang="ja-JP" altLang="en-US">
                <a:solidFill>
                  <a:srgbClr val="000000"/>
                </a:solidFill>
              </a:rPr>
              <a:pPr/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172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26D7-B7CD-437C-B891-C2FBFF5F3DA6}" type="datetimeFigureOut">
              <a:rPr kumimoji="1" lang="ja-JP" altLang="en-US" smtClean="0"/>
              <a:t>2023/9/16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90742-64FB-4A44-91A4-713E46CDFA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4882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26D7-B7CD-437C-B891-C2FBFF5F3DA6}" type="datetimeFigureOut">
              <a:rPr kumimoji="1" lang="ja-JP" altLang="en-US" smtClean="0"/>
              <a:t>2023/9/16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90742-64FB-4A44-91A4-713E46CDFA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3789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26D7-B7CD-437C-B891-C2FBFF5F3DA6}" type="datetimeFigureOut">
              <a:rPr kumimoji="1" lang="ja-JP" altLang="en-US" smtClean="0"/>
              <a:t>2023/9/16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90742-64FB-4A44-91A4-713E46CDFA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3446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26D7-B7CD-437C-B891-C2FBFF5F3DA6}" type="datetimeFigureOut">
              <a:rPr kumimoji="1" lang="ja-JP" altLang="en-US" smtClean="0"/>
              <a:t>2023/9/16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90742-64FB-4A44-91A4-713E46CDFA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6023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26D7-B7CD-437C-B891-C2FBFF5F3DA6}" type="datetimeFigureOut">
              <a:rPr kumimoji="1" lang="ja-JP" altLang="en-US" smtClean="0"/>
              <a:t>2023/9/16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90742-64FB-4A44-91A4-713E46CDFA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7294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26D7-B7CD-437C-B891-C2FBFF5F3DA6}" type="datetimeFigureOut">
              <a:rPr kumimoji="1" lang="ja-JP" altLang="en-US" smtClean="0"/>
              <a:t>2023/9/16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90742-64FB-4A44-91A4-713E46CDFA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4585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A26D7-B7CD-437C-B891-C2FBFF5F3DA6}" type="datetimeFigureOut">
              <a:rPr kumimoji="1" lang="ja-JP" altLang="en-US" smtClean="0"/>
              <a:t>2023/9/16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90742-64FB-4A44-91A4-713E46CDFA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319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A26D7-B7CD-437C-B891-C2FBFF5F3DA6}" type="datetimeFigureOut">
              <a:rPr kumimoji="1" lang="ja-JP" altLang="en-US" smtClean="0"/>
              <a:t>2023/9/16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90742-64FB-4A44-91A4-713E46CDFA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596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DMAT</a:t>
            </a:r>
            <a:r>
              <a:rPr lang="ja-JP" altLang="en-US"/>
              <a:t>標準コース</a:t>
            </a:r>
            <a:endParaRPr kumimoji="0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24149E3-6B87-4C08-94FB-41EA503D0C5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2555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Line 14"/>
          <p:cNvSpPr>
            <a:spLocks noChangeShapeType="1"/>
          </p:cNvSpPr>
          <p:nvPr/>
        </p:nvSpPr>
        <p:spPr bwMode="auto">
          <a:xfrm flipH="1">
            <a:off x="827088" y="5875338"/>
            <a:ext cx="0" cy="428625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9698" name="Rectangle 5"/>
          <p:cNvSpPr>
            <a:spLocks noChangeArrowheads="1"/>
          </p:cNvSpPr>
          <p:nvPr/>
        </p:nvSpPr>
        <p:spPr bwMode="auto">
          <a:xfrm>
            <a:off x="390525" y="3998913"/>
            <a:ext cx="1214438" cy="20828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Osaka"/>
              </a:rPr>
              <a:t>DMAT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Osaka"/>
              </a:rPr>
              <a:t>SCU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Osaka"/>
              </a:rPr>
              <a:t>指揮所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 panose="020B0600070205080204" pitchFamily="50" charset="-128"/>
              <a:ea typeface="Osaka"/>
            </a:endParaRPr>
          </a:p>
        </p:txBody>
      </p:sp>
      <p:sp>
        <p:nvSpPr>
          <p:cNvPr id="55" name="Line 14"/>
          <p:cNvSpPr>
            <a:spLocks noChangeShapeType="1"/>
          </p:cNvSpPr>
          <p:nvPr/>
        </p:nvSpPr>
        <p:spPr bwMode="auto">
          <a:xfrm flipH="1">
            <a:off x="2916238" y="5876925"/>
            <a:ext cx="0" cy="430213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482" name="Line 14"/>
          <p:cNvSpPr>
            <a:spLocks noChangeShapeType="1"/>
          </p:cNvSpPr>
          <p:nvPr/>
        </p:nvSpPr>
        <p:spPr bwMode="auto">
          <a:xfrm flipH="1">
            <a:off x="6797675" y="4637088"/>
            <a:ext cx="1588" cy="300037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483" name="Line 14"/>
          <p:cNvSpPr>
            <a:spLocks noChangeShapeType="1"/>
          </p:cNvSpPr>
          <p:nvPr/>
        </p:nvSpPr>
        <p:spPr bwMode="auto">
          <a:xfrm>
            <a:off x="6448425" y="4916488"/>
            <a:ext cx="0" cy="4191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484" name="Line 9"/>
          <p:cNvSpPr>
            <a:spLocks noChangeShapeType="1"/>
          </p:cNvSpPr>
          <p:nvPr/>
        </p:nvSpPr>
        <p:spPr bwMode="auto">
          <a:xfrm>
            <a:off x="6448425" y="4957763"/>
            <a:ext cx="133508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485" name="Line 14"/>
          <p:cNvSpPr>
            <a:spLocks noChangeShapeType="1"/>
          </p:cNvSpPr>
          <p:nvPr/>
        </p:nvSpPr>
        <p:spPr bwMode="auto">
          <a:xfrm>
            <a:off x="7818438" y="4921250"/>
            <a:ext cx="4762" cy="414338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486" name="Line 14"/>
          <p:cNvSpPr>
            <a:spLocks noChangeShapeType="1"/>
          </p:cNvSpPr>
          <p:nvPr/>
        </p:nvSpPr>
        <p:spPr bwMode="auto">
          <a:xfrm>
            <a:off x="4643438" y="4649788"/>
            <a:ext cx="3175" cy="276225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487" name="Line 15"/>
          <p:cNvSpPr>
            <a:spLocks noChangeShapeType="1"/>
          </p:cNvSpPr>
          <p:nvPr/>
        </p:nvSpPr>
        <p:spPr bwMode="auto">
          <a:xfrm>
            <a:off x="5319713" y="2787650"/>
            <a:ext cx="4762" cy="776288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9706" name="Rectangle 2"/>
          <p:cNvSpPr>
            <a:spLocks noGrp="1" noRot="1"/>
          </p:cNvSpPr>
          <p:nvPr>
            <p:ph type="title"/>
          </p:nvPr>
        </p:nvSpPr>
        <p:spPr>
          <a:xfrm>
            <a:off x="485775" y="214313"/>
            <a:ext cx="8658225" cy="722312"/>
          </a:xfrm>
        </p:spPr>
        <p:txBody>
          <a:bodyPr/>
          <a:lstStyle/>
          <a:p>
            <a:r>
              <a:rPr lang="ja-JP" altLang="en-US" sz="4000"/>
              <a:t>広域災害時ＤＭＡＴの指揮系統例</a:t>
            </a:r>
          </a:p>
        </p:txBody>
      </p:sp>
      <p:sp>
        <p:nvSpPr>
          <p:cNvPr id="29707" name="Rectangle 3"/>
          <p:cNvSpPr>
            <a:spLocks noChangeArrowheads="1"/>
          </p:cNvSpPr>
          <p:nvPr/>
        </p:nvSpPr>
        <p:spPr bwMode="auto">
          <a:xfrm>
            <a:off x="871538" y="1017588"/>
            <a:ext cx="2305050" cy="5032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Osaka"/>
              </a:rPr>
              <a:t>厚生労働省本部</a:t>
            </a:r>
          </a:p>
        </p:txBody>
      </p:sp>
      <p:sp>
        <p:nvSpPr>
          <p:cNvPr id="29708" name="Rectangle 5"/>
          <p:cNvSpPr>
            <a:spLocks noChangeArrowheads="1"/>
          </p:cNvSpPr>
          <p:nvPr/>
        </p:nvSpPr>
        <p:spPr bwMode="auto">
          <a:xfrm>
            <a:off x="2339975" y="3998913"/>
            <a:ext cx="1214438" cy="208280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Osaka"/>
              </a:rPr>
              <a:t>DMAT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Osaka"/>
              </a:rPr>
              <a:t>SCU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Osaka"/>
              </a:rPr>
              <a:t>指揮所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 panose="020B0600070205080204" pitchFamily="50" charset="-128"/>
              <a:ea typeface="Osaka"/>
            </a:endParaRPr>
          </a:p>
        </p:txBody>
      </p:sp>
      <p:sp>
        <p:nvSpPr>
          <p:cNvPr id="29709" name="Rectangle 6"/>
          <p:cNvSpPr>
            <a:spLocks noChangeArrowheads="1"/>
          </p:cNvSpPr>
          <p:nvPr/>
        </p:nvSpPr>
        <p:spPr bwMode="auto">
          <a:xfrm>
            <a:off x="4259263" y="2155825"/>
            <a:ext cx="2286000" cy="6223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Osaka"/>
              </a:rPr>
              <a:t>都道府県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Osaka"/>
              </a:rPr>
              <a:t>DMAT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Osaka"/>
              </a:rPr>
              <a:t>調整本部</a:t>
            </a:r>
          </a:p>
        </p:txBody>
      </p:sp>
      <p:sp>
        <p:nvSpPr>
          <p:cNvPr id="29710" name="Rectangle 6"/>
          <p:cNvSpPr>
            <a:spLocks noChangeArrowheads="1"/>
          </p:cNvSpPr>
          <p:nvPr/>
        </p:nvSpPr>
        <p:spPr bwMode="auto">
          <a:xfrm>
            <a:off x="5640388" y="3970338"/>
            <a:ext cx="1571625" cy="6635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Osaka"/>
              </a:rPr>
              <a:t>DMAT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Osaka"/>
              </a:rPr>
              <a:t>活動拠点本部</a:t>
            </a:r>
          </a:p>
        </p:txBody>
      </p:sp>
      <p:sp>
        <p:nvSpPr>
          <p:cNvPr id="20495" name="Line 16"/>
          <p:cNvSpPr>
            <a:spLocks noChangeShapeType="1"/>
          </p:cNvSpPr>
          <p:nvPr/>
        </p:nvSpPr>
        <p:spPr bwMode="auto">
          <a:xfrm flipH="1" flipV="1">
            <a:off x="3149600" y="1812925"/>
            <a:ext cx="955675" cy="654050"/>
          </a:xfrm>
          <a:prstGeom prst="line">
            <a:avLst/>
          </a:prstGeom>
          <a:noFill/>
          <a:ln w="63500">
            <a:solidFill>
              <a:srgbClr val="00B0F0"/>
            </a:solidFill>
            <a:prstDash val="sysDash"/>
            <a:round/>
            <a:headEnd type="triangle" w="med" len="med"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9713" name="Rectangle 6"/>
          <p:cNvSpPr>
            <a:spLocks noChangeArrowheads="1"/>
          </p:cNvSpPr>
          <p:nvPr/>
        </p:nvSpPr>
        <p:spPr bwMode="auto">
          <a:xfrm>
            <a:off x="3857625" y="4000500"/>
            <a:ext cx="1571625" cy="6635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Osaka"/>
              </a:rPr>
              <a:t>DMAT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Osaka"/>
              </a:rPr>
              <a:t>活動拠点本部</a:t>
            </a:r>
          </a:p>
        </p:txBody>
      </p:sp>
      <p:sp>
        <p:nvSpPr>
          <p:cNvPr id="29714" name="Rectangle 6"/>
          <p:cNvSpPr>
            <a:spLocks noChangeArrowheads="1"/>
          </p:cNvSpPr>
          <p:nvPr/>
        </p:nvSpPr>
        <p:spPr bwMode="auto">
          <a:xfrm>
            <a:off x="7421563" y="5357813"/>
            <a:ext cx="1071562" cy="67151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Osaka"/>
              </a:rPr>
              <a:t>現場活動</a:t>
            </a:r>
            <a:endParaRPr kumimoji="1" lang="en-US" altLang="ja-JP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 panose="020B0600070205080204" pitchFamily="50" charset="-128"/>
              <a:ea typeface="Osaka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Osaka"/>
              </a:rPr>
              <a:t>指揮所</a:t>
            </a:r>
          </a:p>
        </p:txBody>
      </p:sp>
      <p:sp>
        <p:nvSpPr>
          <p:cNvPr id="29715" name="Rectangle 6"/>
          <p:cNvSpPr>
            <a:spLocks noChangeArrowheads="1"/>
          </p:cNvSpPr>
          <p:nvPr/>
        </p:nvSpPr>
        <p:spPr bwMode="auto">
          <a:xfrm>
            <a:off x="6091238" y="5354638"/>
            <a:ext cx="1068387" cy="67151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Osaka"/>
              </a:rPr>
              <a:t>病院支援</a:t>
            </a:r>
            <a:endParaRPr kumimoji="1" lang="en-US" altLang="ja-JP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 panose="020B0600070205080204" pitchFamily="50" charset="-128"/>
              <a:ea typeface="Osaka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Osaka"/>
              </a:rPr>
              <a:t>指揮所</a:t>
            </a:r>
          </a:p>
        </p:txBody>
      </p:sp>
      <p:sp>
        <p:nvSpPr>
          <p:cNvPr id="29716" name="Rectangle 3"/>
          <p:cNvSpPr>
            <a:spLocks noChangeArrowheads="1"/>
          </p:cNvSpPr>
          <p:nvPr/>
        </p:nvSpPr>
        <p:spPr bwMode="auto">
          <a:xfrm>
            <a:off x="869950" y="1562100"/>
            <a:ext cx="2305050" cy="50323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Osaka"/>
              </a:rPr>
              <a:t>DMAT</a:t>
            </a:r>
            <a:r>
              <a:rPr kumimoji="1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Osaka"/>
              </a:rPr>
              <a:t>事務局</a:t>
            </a:r>
          </a:p>
        </p:txBody>
      </p:sp>
      <p:sp>
        <p:nvSpPr>
          <p:cNvPr id="20503" name="Line 9"/>
          <p:cNvSpPr>
            <a:spLocks noChangeShapeType="1"/>
          </p:cNvSpPr>
          <p:nvPr/>
        </p:nvSpPr>
        <p:spPr bwMode="auto">
          <a:xfrm flipV="1">
            <a:off x="3143250" y="3554413"/>
            <a:ext cx="3330575" cy="17462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504" name="Line 14"/>
          <p:cNvSpPr>
            <a:spLocks noChangeShapeType="1"/>
          </p:cNvSpPr>
          <p:nvPr/>
        </p:nvSpPr>
        <p:spPr bwMode="auto">
          <a:xfrm>
            <a:off x="3168650" y="3571875"/>
            <a:ext cx="0" cy="4191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9721" name="テキスト ボックス 51"/>
          <p:cNvSpPr txBox="1">
            <a:spLocks noChangeArrowheads="1"/>
          </p:cNvSpPr>
          <p:nvPr/>
        </p:nvSpPr>
        <p:spPr bwMode="auto">
          <a:xfrm>
            <a:off x="2254250" y="2182813"/>
            <a:ext cx="14160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Osaka"/>
              </a:rPr>
              <a:t>総合調整</a:t>
            </a:r>
            <a:endParaRPr kumimoji="1" lang="en-US" altLang="ja-JP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 panose="020B0600070205080204" pitchFamily="50" charset="-128"/>
              <a:ea typeface="Osaka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Osaka"/>
              </a:rPr>
              <a:t>支援</a:t>
            </a:r>
          </a:p>
        </p:txBody>
      </p:sp>
      <p:sp>
        <p:nvSpPr>
          <p:cNvPr id="20508" name="Line 15"/>
          <p:cNvSpPr>
            <a:spLocks noChangeShapeType="1"/>
          </p:cNvSpPr>
          <p:nvPr/>
        </p:nvSpPr>
        <p:spPr bwMode="auto">
          <a:xfrm>
            <a:off x="900113" y="3765550"/>
            <a:ext cx="0" cy="22225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509" name="Line 14"/>
          <p:cNvSpPr>
            <a:spLocks noChangeShapeType="1"/>
          </p:cNvSpPr>
          <p:nvPr/>
        </p:nvSpPr>
        <p:spPr bwMode="auto">
          <a:xfrm>
            <a:off x="4149725" y="4945063"/>
            <a:ext cx="0" cy="4191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510" name="Line 9"/>
          <p:cNvSpPr>
            <a:spLocks noChangeShapeType="1"/>
          </p:cNvSpPr>
          <p:nvPr/>
        </p:nvSpPr>
        <p:spPr bwMode="auto">
          <a:xfrm>
            <a:off x="4130675" y="4957763"/>
            <a:ext cx="1141413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511" name="Line 14"/>
          <p:cNvSpPr>
            <a:spLocks noChangeShapeType="1"/>
          </p:cNvSpPr>
          <p:nvPr/>
        </p:nvSpPr>
        <p:spPr bwMode="auto">
          <a:xfrm flipH="1">
            <a:off x="5268913" y="4972050"/>
            <a:ext cx="0" cy="52705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9727" name="Rectangle 6"/>
          <p:cNvSpPr>
            <a:spLocks noChangeArrowheads="1"/>
          </p:cNvSpPr>
          <p:nvPr/>
        </p:nvSpPr>
        <p:spPr bwMode="auto">
          <a:xfrm>
            <a:off x="4859338" y="5357813"/>
            <a:ext cx="1008062" cy="708025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Osaka"/>
              </a:rPr>
              <a:t>ＳＣＵ</a:t>
            </a:r>
            <a:endParaRPr kumimoji="1" lang="en-US" altLang="ja-JP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 panose="020B0600070205080204" pitchFamily="50" charset="-128"/>
              <a:ea typeface="Osaka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Osaka"/>
              </a:rPr>
              <a:t>指揮所</a:t>
            </a:r>
          </a:p>
        </p:txBody>
      </p:sp>
      <p:sp>
        <p:nvSpPr>
          <p:cNvPr id="29728" name="Rectangle 6"/>
          <p:cNvSpPr>
            <a:spLocks noChangeArrowheads="1"/>
          </p:cNvSpPr>
          <p:nvPr/>
        </p:nvSpPr>
        <p:spPr bwMode="auto">
          <a:xfrm>
            <a:off x="3695700" y="5373688"/>
            <a:ext cx="1006475" cy="7080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Osaka"/>
              </a:rPr>
              <a:t>病院支援</a:t>
            </a:r>
            <a:endParaRPr kumimoji="1" lang="en-US" altLang="ja-JP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 panose="020B0600070205080204" pitchFamily="50" charset="-128"/>
              <a:ea typeface="Osaka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Osaka"/>
              </a:rPr>
              <a:t>指揮所</a:t>
            </a:r>
          </a:p>
        </p:txBody>
      </p:sp>
      <p:sp>
        <p:nvSpPr>
          <p:cNvPr id="20514" name="Line 16"/>
          <p:cNvSpPr>
            <a:spLocks noChangeShapeType="1"/>
          </p:cNvSpPr>
          <p:nvPr/>
        </p:nvSpPr>
        <p:spPr bwMode="auto">
          <a:xfrm flipV="1">
            <a:off x="1785938" y="4429125"/>
            <a:ext cx="642937" cy="9525"/>
          </a:xfrm>
          <a:prstGeom prst="line">
            <a:avLst/>
          </a:prstGeom>
          <a:noFill/>
          <a:ln w="63500">
            <a:solidFill>
              <a:srgbClr val="00B0F0"/>
            </a:solidFill>
            <a:prstDash val="sysDash"/>
            <a:round/>
            <a:headEnd type="triangle" w="med" len="med"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515" name="Line 16"/>
          <p:cNvSpPr>
            <a:spLocks noChangeShapeType="1"/>
          </p:cNvSpPr>
          <p:nvPr/>
        </p:nvSpPr>
        <p:spPr bwMode="auto">
          <a:xfrm flipV="1">
            <a:off x="1749425" y="2106613"/>
            <a:ext cx="487363" cy="631825"/>
          </a:xfrm>
          <a:prstGeom prst="line">
            <a:avLst/>
          </a:prstGeom>
          <a:noFill/>
          <a:ln w="63500">
            <a:solidFill>
              <a:srgbClr val="00B0F0"/>
            </a:solidFill>
            <a:prstDash val="sysDash"/>
            <a:round/>
            <a:headEnd type="triangle" w="med" len="med"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516" name="Line 14"/>
          <p:cNvSpPr>
            <a:spLocks noChangeShapeType="1"/>
          </p:cNvSpPr>
          <p:nvPr/>
        </p:nvSpPr>
        <p:spPr bwMode="auto">
          <a:xfrm>
            <a:off x="4597400" y="3575050"/>
            <a:ext cx="4763" cy="407988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517" name="Line 14"/>
          <p:cNvSpPr>
            <a:spLocks noChangeShapeType="1"/>
          </p:cNvSpPr>
          <p:nvPr/>
        </p:nvSpPr>
        <p:spPr bwMode="auto">
          <a:xfrm>
            <a:off x="6448425" y="3586163"/>
            <a:ext cx="4763" cy="409575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9733" name="Rectangle 6"/>
          <p:cNvSpPr>
            <a:spLocks noChangeArrowheads="1"/>
          </p:cNvSpPr>
          <p:nvPr/>
        </p:nvSpPr>
        <p:spPr bwMode="auto">
          <a:xfrm>
            <a:off x="123825" y="3068638"/>
            <a:ext cx="1803400" cy="6223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Osaka"/>
              </a:rPr>
              <a:t>都道府県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Osaka"/>
              </a:rPr>
              <a:t>DMAT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Osaka"/>
              </a:rPr>
              <a:t>調整本部</a:t>
            </a:r>
          </a:p>
        </p:txBody>
      </p:sp>
      <p:sp>
        <p:nvSpPr>
          <p:cNvPr id="29734" name="正方形/長方形 1"/>
          <p:cNvSpPr>
            <a:spLocks noChangeArrowheads="1"/>
          </p:cNvSpPr>
          <p:nvPr/>
        </p:nvSpPr>
        <p:spPr bwMode="auto">
          <a:xfrm>
            <a:off x="3775075" y="1443038"/>
            <a:ext cx="3295650" cy="1473200"/>
          </a:xfrm>
          <a:prstGeom prst="rect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 panose="020B0600070205080204" pitchFamily="50" charset="-128"/>
              <a:ea typeface="Osaka"/>
            </a:endParaRPr>
          </a:p>
        </p:txBody>
      </p:sp>
      <p:sp>
        <p:nvSpPr>
          <p:cNvPr id="29735" name="Rectangle 6"/>
          <p:cNvSpPr>
            <a:spLocks noChangeArrowheads="1"/>
          </p:cNvSpPr>
          <p:nvPr/>
        </p:nvSpPr>
        <p:spPr bwMode="auto">
          <a:xfrm>
            <a:off x="3906838" y="1122363"/>
            <a:ext cx="3087687" cy="64293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Osaka"/>
              </a:rPr>
              <a:t>被災都道府県災害対策本部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 panose="020B0600070205080204" pitchFamily="50" charset="-128"/>
              <a:ea typeface="Osaka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Osaka"/>
              </a:rPr>
              <a:t>保健医療福祉調整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Osaka"/>
              </a:rPr>
              <a:t>本部</a:t>
            </a:r>
          </a:p>
        </p:txBody>
      </p:sp>
      <p:sp>
        <p:nvSpPr>
          <p:cNvPr id="29736" name="正方形/長方形 62"/>
          <p:cNvSpPr>
            <a:spLocks noChangeArrowheads="1"/>
          </p:cNvSpPr>
          <p:nvPr/>
        </p:nvSpPr>
        <p:spPr bwMode="auto">
          <a:xfrm>
            <a:off x="69850" y="2598738"/>
            <a:ext cx="2043113" cy="1181100"/>
          </a:xfrm>
          <a:prstGeom prst="rect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Osaka"/>
            </a:endParaRPr>
          </a:p>
        </p:txBody>
      </p:sp>
      <p:sp>
        <p:nvSpPr>
          <p:cNvPr id="29737" name="Rectangle 6"/>
          <p:cNvSpPr>
            <a:spLocks noChangeArrowheads="1"/>
          </p:cNvSpPr>
          <p:nvPr/>
        </p:nvSpPr>
        <p:spPr bwMode="auto">
          <a:xfrm>
            <a:off x="233363" y="2276475"/>
            <a:ext cx="1357312" cy="64293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Osaka"/>
              </a:rPr>
              <a:t>被災地外</a:t>
            </a:r>
            <a:endParaRPr kumimoji="1" lang="en-US" altLang="ja-JP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Osaka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Osaka"/>
              </a:rPr>
              <a:t>都道府県</a:t>
            </a:r>
          </a:p>
        </p:txBody>
      </p:sp>
      <p:sp>
        <p:nvSpPr>
          <p:cNvPr id="29738" name="Rectangle 6"/>
          <p:cNvSpPr>
            <a:spLocks noChangeArrowheads="1"/>
          </p:cNvSpPr>
          <p:nvPr/>
        </p:nvSpPr>
        <p:spPr bwMode="auto">
          <a:xfrm>
            <a:off x="3635375" y="6308725"/>
            <a:ext cx="1111250" cy="4349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Osaka"/>
              </a:rPr>
              <a:t>診療部門</a:t>
            </a:r>
          </a:p>
        </p:txBody>
      </p:sp>
      <p:sp>
        <p:nvSpPr>
          <p:cNvPr id="29739" name="Rectangle 6"/>
          <p:cNvSpPr>
            <a:spLocks noChangeArrowheads="1"/>
          </p:cNvSpPr>
          <p:nvPr/>
        </p:nvSpPr>
        <p:spPr bwMode="auto">
          <a:xfrm>
            <a:off x="2411413" y="6307138"/>
            <a:ext cx="1111250" cy="4349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Osaka"/>
              </a:rPr>
              <a:t>診療部門</a:t>
            </a:r>
          </a:p>
        </p:txBody>
      </p:sp>
      <p:sp>
        <p:nvSpPr>
          <p:cNvPr id="29740" name="Rectangle 6"/>
          <p:cNvSpPr>
            <a:spLocks noChangeArrowheads="1"/>
          </p:cNvSpPr>
          <p:nvPr/>
        </p:nvSpPr>
        <p:spPr bwMode="auto">
          <a:xfrm>
            <a:off x="4859338" y="6308725"/>
            <a:ext cx="1111250" cy="4349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Osaka"/>
              </a:rPr>
              <a:t>診療部門</a:t>
            </a:r>
          </a:p>
        </p:txBody>
      </p:sp>
      <p:sp>
        <p:nvSpPr>
          <p:cNvPr id="29741" name="Rectangle 6"/>
          <p:cNvSpPr>
            <a:spLocks noChangeArrowheads="1"/>
          </p:cNvSpPr>
          <p:nvPr/>
        </p:nvSpPr>
        <p:spPr bwMode="auto">
          <a:xfrm>
            <a:off x="6084888" y="6273800"/>
            <a:ext cx="1111250" cy="4349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Osaka"/>
              </a:rPr>
              <a:t>診療部門</a:t>
            </a:r>
          </a:p>
        </p:txBody>
      </p:sp>
      <p:sp>
        <p:nvSpPr>
          <p:cNvPr id="29742" name="Rectangle 6"/>
          <p:cNvSpPr>
            <a:spLocks noChangeArrowheads="1"/>
          </p:cNvSpPr>
          <p:nvPr/>
        </p:nvSpPr>
        <p:spPr bwMode="auto">
          <a:xfrm>
            <a:off x="7381875" y="6273800"/>
            <a:ext cx="1111250" cy="4349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Osaka"/>
              </a:rPr>
              <a:t>診療部門</a:t>
            </a:r>
          </a:p>
        </p:txBody>
      </p:sp>
      <p:sp>
        <p:nvSpPr>
          <p:cNvPr id="56" name="Line 14"/>
          <p:cNvSpPr>
            <a:spLocks noChangeShapeType="1"/>
          </p:cNvSpPr>
          <p:nvPr/>
        </p:nvSpPr>
        <p:spPr bwMode="auto">
          <a:xfrm flipH="1">
            <a:off x="4149725" y="6105525"/>
            <a:ext cx="0" cy="201613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7" name="Line 14"/>
          <p:cNvSpPr>
            <a:spLocks noChangeShapeType="1"/>
          </p:cNvSpPr>
          <p:nvPr/>
        </p:nvSpPr>
        <p:spPr bwMode="auto">
          <a:xfrm flipH="1">
            <a:off x="5329238" y="6064250"/>
            <a:ext cx="0" cy="242888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8" name="Line 14"/>
          <p:cNvSpPr>
            <a:spLocks noChangeShapeType="1"/>
          </p:cNvSpPr>
          <p:nvPr/>
        </p:nvSpPr>
        <p:spPr bwMode="auto">
          <a:xfrm flipH="1">
            <a:off x="6545263" y="6030913"/>
            <a:ext cx="0" cy="242887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9" name="Line 14"/>
          <p:cNvSpPr>
            <a:spLocks noChangeShapeType="1"/>
          </p:cNvSpPr>
          <p:nvPr/>
        </p:nvSpPr>
        <p:spPr bwMode="auto">
          <a:xfrm>
            <a:off x="7896225" y="6037263"/>
            <a:ext cx="0" cy="280987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9747" name="Rectangle 6"/>
          <p:cNvSpPr>
            <a:spLocks noChangeArrowheads="1"/>
          </p:cNvSpPr>
          <p:nvPr/>
        </p:nvSpPr>
        <p:spPr bwMode="auto">
          <a:xfrm>
            <a:off x="449263" y="6318250"/>
            <a:ext cx="1111250" cy="43338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/>
                <a:cs typeface="Osaka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Osaka"/>
              </a:rPr>
              <a:t>診療部門</a:t>
            </a:r>
          </a:p>
        </p:txBody>
      </p:sp>
      <p:sp>
        <p:nvSpPr>
          <p:cNvPr id="53" name="Rectangle 6">
            <a:extLst>
              <a:ext uri="{FF2B5EF4-FFF2-40B4-BE49-F238E27FC236}">
                <a16:creationId xmlns:a16="http://schemas.microsoft.com/office/drawing/2014/main" id="{29D54A91-DE2F-49D6-986A-8ACD1C5518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2496" y="3920830"/>
            <a:ext cx="1181100" cy="37807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/>
              </a:buBlip>
              <a:defRPr kumimoji="1" sz="32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kumimoji="1" sz="28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kumimoji="1" sz="24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Osaka"/>
                <a:cs typeface="Osaka"/>
              </a:rPr>
              <a:t>保健所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 panose="020B0600070205080204" pitchFamily="50" charset="-128"/>
              <a:ea typeface="Osaka"/>
              <a:cs typeface="Osaka"/>
            </a:endParaRPr>
          </a:p>
        </p:txBody>
      </p:sp>
      <p:sp>
        <p:nvSpPr>
          <p:cNvPr id="54" name="Line 16">
            <a:extLst>
              <a:ext uri="{FF2B5EF4-FFF2-40B4-BE49-F238E27FC236}">
                <a16:creationId xmlns:a16="http://schemas.microsoft.com/office/drawing/2014/main" id="{42520166-BE46-44D2-B3D4-2BB6449BECC2}"/>
              </a:ext>
            </a:extLst>
          </p:cNvPr>
          <p:cNvSpPr>
            <a:spLocks noChangeShapeType="1"/>
          </p:cNvSpPr>
          <p:nvPr/>
        </p:nvSpPr>
        <p:spPr bwMode="auto">
          <a:xfrm>
            <a:off x="7201512" y="4109865"/>
            <a:ext cx="593481" cy="0"/>
          </a:xfrm>
          <a:prstGeom prst="line">
            <a:avLst/>
          </a:prstGeom>
          <a:noFill/>
          <a:ln w="63500">
            <a:solidFill>
              <a:srgbClr val="00B0F0"/>
            </a:solidFill>
            <a:prstDash val="sysDash"/>
            <a:round/>
            <a:headEnd type="triangle" w="med" len="med"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0" name="Rectangle 6">
            <a:extLst>
              <a:ext uri="{FF2B5EF4-FFF2-40B4-BE49-F238E27FC236}">
                <a16:creationId xmlns:a16="http://schemas.microsoft.com/office/drawing/2014/main" id="{0F9A3F70-CEB7-47DD-A519-C17EDA6E75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8438" y="4422724"/>
            <a:ext cx="1181100" cy="29747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/>
              </a:buBlip>
              <a:defRPr kumimoji="1" sz="32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kumimoji="1" sz="28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kumimoji="1" sz="24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Osaka"/>
                <a:cs typeface="Osaka"/>
              </a:rPr>
              <a:t>市町村本部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Ｐゴシック" panose="020B0600070205080204" pitchFamily="50" charset="-128"/>
              <a:ea typeface="Osaka"/>
              <a:cs typeface="Osaka"/>
            </a:endParaRPr>
          </a:p>
        </p:txBody>
      </p:sp>
      <p:sp>
        <p:nvSpPr>
          <p:cNvPr id="61" name="Line 16">
            <a:extLst>
              <a:ext uri="{FF2B5EF4-FFF2-40B4-BE49-F238E27FC236}">
                <a16:creationId xmlns:a16="http://schemas.microsoft.com/office/drawing/2014/main" id="{774841A2-D1D4-46AE-B015-8E96F627DD0B}"/>
              </a:ext>
            </a:extLst>
          </p:cNvPr>
          <p:cNvSpPr>
            <a:spLocks noChangeShapeType="1"/>
          </p:cNvSpPr>
          <p:nvPr/>
        </p:nvSpPr>
        <p:spPr bwMode="auto">
          <a:xfrm>
            <a:off x="7182461" y="4422724"/>
            <a:ext cx="665284" cy="148725"/>
          </a:xfrm>
          <a:prstGeom prst="line">
            <a:avLst/>
          </a:prstGeom>
          <a:noFill/>
          <a:ln w="63500">
            <a:solidFill>
              <a:srgbClr val="00B0F0"/>
            </a:solidFill>
            <a:prstDash val="sysDash"/>
            <a:round/>
            <a:headEnd type="triangle" w="med" len="med"/>
            <a:tailEnd type="triangle" w="med" len="med"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1206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タイトル 1">
            <a:extLst>
              <a:ext uri="{FF2B5EF4-FFF2-40B4-BE49-F238E27FC236}">
                <a16:creationId xmlns:a16="http://schemas.microsoft.com/office/drawing/2014/main" id="{888AD7B5-2FFB-42F6-8796-FBCFF78038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545123"/>
            <a:ext cx="7772400" cy="690197"/>
          </a:xfrm>
        </p:spPr>
        <p:txBody>
          <a:bodyPr>
            <a:normAutofit fontScale="90000"/>
          </a:bodyPr>
          <a:lstStyle/>
          <a:p>
            <a:r>
              <a:rPr lang="ja-JP" altLang="en-US"/>
              <a:t>本部、指揮所とは</a:t>
            </a:r>
          </a:p>
        </p:txBody>
      </p:sp>
      <p:sp>
        <p:nvSpPr>
          <p:cNvPr id="19459" name="コンテンツ プレースホルダー 2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0D19CBF8-75BE-4D50-B81A-A631CAC6281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83223" y="1633904"/>
            <a:ext cx="7772400" cy="3798277"/>
          </a:xfrm>
        </p:spPr>
        <p:txBody>
          <a:bodyPr/>
          <a:lstStyle/>
          <a:p>
            <a:r>
              <a:rPr lang="ja-JP" altLang="en-US"/>
              <a:t>本部</a:t>
            </a:r>
            <a:endParaRPr lang="en-US" altLang="ja-JP" dirty="0"/>
          </a:p>
          <a:p>
            <a:pPr lvl="1"/>
            <a:r>
              <a:rPr lang="ja-JP" altLang="en-US"/>
              <a:t>地域を統括</a:t>
            </a:r>
            <a:endParaRPr lang="en-US" altLang="ja-JP" dirty="0"/>
          </a:p>
          <a:p>
            <a:pPr lvl="1"/>
            <a:r>
              <a:rPr lang="ja-JP" altLang="en-US"/>
              <a:t>管下活動現場が直視できない範囲を指揮</a:t>
            </a:r>
            <a:endParaRPr lang="en-US" altLang="ja-JP" dirty="0"/>
          </a:p>
          <a:p>
            <a:pPr lvl="1"/>
            <a:r>
              <a:rPr lang="ja-JP" altLang="en-US"/>
              <a:t>指揮者は本部長</a:t>
            </a:r>
            <a:endParaRPr lang="en-US" altLang="ja-JP" dirty="0"/>
          </a:p>
          <a:p>
            <a:r>
              <a:rPr lang="ja-JP" altLang="en-US">
                <a:solidFill>
                  <a:srgbClr val="FF0000"/>
                </a:solidFill>
              </a:rPr>
              <a:t>指揮所</a:t>
            </a:r>
            <a:endParaRPr lang="en-US" altLang="ja-JP" dirty="0">
              <a:solidFill>
                <a:srgbClr val="FF0000"/>
              </a:solidFill>
            </a:endParaRPr>
          </a:p>
          <a:p>
            <a:pPr lvl="1"/>
            <a:r>
              <a:rPr lang="ja-JP" altLang="en-US"/>
              <a:t>医療現場を統括</a:t>
            </a:r>
            <a:endParaRPr lang="en-US" altLang="ja-JP" dirty="0"/>
          </a:p>
          <a:p>
            <a:pPr lvl="1"/>
            <a:r>
              <a:rPr lang="ja-JP" altLang="en-US"/>
              <a:t>管下活動現場が直視できる</a:t>
            </a:r>
            <a:endParaRPr lang="en-US" altLang="ja-JP" dirty="0"/>
          </a:p>
          <a:p>
            <a:pPr lvl="1"/>
            <a:r>
              <a:rPr lang="ja-JP" altLang="en-US"/>
              <a:t>指揮者はリーダー</a:t>
            </a:r>
          </a:p>
        </p:txBody>
      </p:sp>
    </p:spTree>
    <p:extLst>
      <p:ext uri="{BB962C8B-B14F-4D97-AF65-F5344CB8AC3E}">
        <p14:creationId xmlns:p14="http://schemas.microsoft.com/office/powerpoint/2010/main" val="2925332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193C790-BFE6-44C2-85AA-68DCD3A0B076}"/>
              </a:ext>
            </a:extLst>
          </p:cNvPr>
          <p:cNvSpPr txBox="1"/>
          <p:nvPr/>
        </p:nvSpPr>
        <p:spPr>
          <a:xfrm>
            <a:off x="237253" y="204470"/>
            <a:ext cx="4684296" cy="40011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000" dirty="0">
                <a:ln w="3175">
                  <a:solidFill>
                    <a:schemeClr val="tx1"/>
                  </a:solidFill>
                </a:ln>
              </a:rPr>
              <a:t>6</a:t>
            </a:r>
            <a:r>
              <a:rPr kumimoji="1" lang="ja-JP" altLang="en-US" sz="2000">
                <a:ln w="3175">
                  <a:solidFill>
                    <a:schemeClr val="tx1"/>
                  </a:solidFill>
                </a:ln>
              </a:rPr>
              <a:t>床展開　</a:t>
            </a:r>
            <a:r>
              <a:rPr lang="en-US" altLang="ja-JP" sz="2000" dirty="0">
                <a:ln w="3175">
                  <a:solidFill>
                    <a:schemeClr val="tx1"/>
                  </a:solidFill>
                </a:ln>
              </a:rPr>
              <a:t>3</a:t>
            </a:r>
            <a:r>
              <a:rPr kumimoji="1" lang="ja-JP" altLang="en-US" sz="2000">
                <a:ln w="3175">
                  <a:solidFill>
                    <a:schemeClr val="tx1"/>
                  </a:solidFill>
                </a:ln>
              </a:rPr>
              <a:t>チーム</a:t>
            </a:r>
            <a:r>
              <a:rPr kumimoji="1" lang="ja-JP" altLang="en-US" sz="2000" dirty="0">
                <a:ln w="3175">
                  <a:solidFill>
                    <a:schemeClr val="tx1"/>
                  </a:solidFill>
                </a:ln>
              </a:rPr>
              <a:t>想定　ＳＣＵ組織図（例）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0AFC7441-02A0-4484-8BCD-E3AE0ACE6F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0148" y="988848"/>
            <a:ext cx="6647713" cy="546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535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タイトル 1">
            <a:extLst>
              <a:ext uri="{FF2B5EF4-FFF2-40B4-BE49-F238E27FC236}">
                <a16:creationId xmlns:a16="http://schemas.microsoft.com/office/drawing/2014/main" id="{3393BD4B-A092-4E3B-94AE-A3F2DAB7E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76" y="440078"/>
            <a:ext cx="8229600" cy="485728"/>
          </a:xfrm>
        </p:spPr>
        <p:txBody>
          <a:bodyPr>
            <a:normAutofit/>
          </a:bodyPr>
          <a:lstStyle/>
          <a:p>
            <a:r>
              <a:rPr lang="ja-JP" altLang="en-US" sz="2800">
                <a:latin typeface="+mj-ea"/>
              </a:rPr>
              <a:t>広域災害時の搬送調整</a:t>
            </a:r>
          </a:p>
        </p:txBody>
      </p:sp>
      <p:sp>
        <p:nvSpPr>
          <p:cNvPr id="34935" name="テキスト ボックス 14">
            <a:extLst>
              <a:ext uri="{FF2B5EF4-FFF2-40B4-BE49-F238E27FC236}">
                <a16:creationId xmlns:a16="http://schemas.microsoft.com/office/drawing/2014/main" id="{0DC4CF3F-D397-410F-BA7A-C3ABCA5551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2427" y="4927922"/>
            <a:ext cx="1545616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600" dirty="0"/>
              <a:t>被災地内の</a:t>
            </a:r>
            <a:endParaRPr kumimoji="0" lang="en-US" altLang="ja-JP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600" dirty="0"/>
              <a:t>集中させる拠点</a:t>
            </a:r>
            <a:endParaRPr lang="en-US" altLang="ja-JP" sz="1600" b="1" dirty="0">
              <a:latin typeface="+mj-ea"/>
              <a:ea typeface="+mj-ea"/>
            </a:endParaRPr>
          </a:p>
        </p:txBody>
      </p:sp>
      <p:sp>
        <p:nvSpPr>
          <p:cNvPr id="13" name="円/楕円 12">
            <a:extLst>
              <a:ext uri="{FF2B5EF4-FFF2-40B4-BE49-F238E27FC236}">
                <a16:creationId xmlns:a16="http://schemas.microsoft.com/office/drawing/2014/main" id="{CD84DA1C-853C-76C1-9C5B-812C4D2FF22C}"/>
              </a:ext>
            </a:extLst>
          </p:cNvPr>
          <p:cNvSpPr/>
          <p:nvPr/>
        </p:nvSpPr>
        <p:spPr>
          <a:xfrm>
            <a:off x="2772462" y="3213529"/>
            <a:ext cx="1052739" cy="1390721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+mj-ea"/>
              <a:ea typeface="+mj-ea"/>
            </a:endParaRPr>
          </a:p>
        </p:txBody>
      </p:sp>
      <p:sp>
        <p:nvSpPr>
          <p:cNvPr id="22" name="左矢印 21">
            <a:extLst>
              <a:ext uri="{FF2B5EF4-FFF2-40B4-BE49-F238E27FC236}">
                <a16:creationId xmlns:a16="http://schemas.microsoft.com/office/drawing/2014/main" id="{8E80D18D-06B5-1C51-EBBB-BBF36F4B5ECD}"/>
              </a:ext>
            </a:extLst>
          </p:cNvPr>
          <p:cNvSpPr/>
          <p:nvPr/>
        </p:nvSpPr>
        <p:spPr>
          <a:xfrm>
            <a:off x="3860481" y="3725767"/>
            <a:ext cx="1568835" cy="379184"/>
          </a:xfrm>
          <a:prstGeom prst="leftArrow">
            <a:avLst/>
          </a:prstGeom>
          <a:solidFill>
            <a:srgbClr val="7CF72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+mj-ea"/>
              <a:ea typeface="+mj-ea"/>
            </a:endParaRPr>
          </a:p>
        </p:txBody>
      </p:sp>
      <p:sp>
        <p:nvSpPr>
          <p:cNvPr id="8" name="円/楕円 7">
            <a:extLst>
              <a:ext uri="{FF2B5EF4-FFF2-40B4-BE49-F238E27FC236}">
                <a16:creationId xmlns:a16="http://schemas.microsoft.com/office/drawing/2014/main" id="{B6D2B997-66A2-58D0-E341-572A2D90E4A6}"/>
              </a:ext>
            </a:extLst>
          </p:cNvPr>
          <p:cNvSpPr/>
          <p:nvPr/>
        </p:nvSpPr>
        <p:spPr>
          <a:xfrm>
            <a:off x="5474141" y="3262615"/>
            <a:ext cx="1128212" cy="1390721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+mj-ea"/>
              <a:ea typeface="+mj-ea"/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9DB480EE-494D-1766-C74E-E33215A3DABA}"/>
              </a:ext>
            </a:extLst>
          </p:cNvPr>
          <p:cNvCxnSpPr>
            <a:cxnSpLocks/>
          </p:cNvCxnSpPr>
          <p:nvPr/>
        </p:nvCxnSpPr>
        <p:spPr>
          <a:xfrm flipH="1" flipV="1">
            <a:off x="6413278" y="4151356"/>
            <a:ext cx="1529510" cy="682785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067C4943-BE52-57D8-E085-2BC269D43309}"/>
              </a:ext>
            </a:extLst>
          </p:cNvPr>
          <p:cNvCxnSpPr>
            <a:cxnSpLocks/>
            <a:endCxn id="8" idx="6"/>
          </p:cNvCxnSpPr>
          <p:nvPr/>
        </p:nvCxnSpPr>
        <p:spPr>
          <a:xfrm flipH="1">
            <a:off x="6602353" y="3594963"/>
            <a:ext cx="560613" cy="363013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直線矢印コネクタ 124">
            <a:extLst>
              <a:ext uri="{FF2B5EF4-FFF2-40B4-BE49-F238E27FC236}">
                <a16:creationId xmlns:a16="http://schemas.microsoft.com/office/drawing/2014/main" id="{A0975398-E744-E2B2-6355-1C2E6642640F}"/>
              </a:ext>
            </a:extLst>
          </p:cNvPr>
          <p:cNvCxnSpPr>
            <a:cxnSpLocks/>
          </p:cNvCxnSpPr>
          <p:nvPr/>
        </p:nvCxnSpPr>
        <p:spPr>
          <a:xfrm flipH="1">
            <a:off x="7823986" y="3095211"/>
            <a:ext cx="736955" cy="363013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線矢印コネクタ 125">
            <a:extLst>
              <a:ext uri="{FF2B5EF4-FFF2-40B4-BE49-F238E27FC236}">
                <a16:creationId xmlns:a16="http://schemas.microsoft.com/office/drawing/2014/main" id="{19EAEBDE-DC6A-0FE3-B41B-DE847EC4206D}"/>
              </a:ext>
            </a:extLst>
          </p:cNvPr>
          <p:cNvCxnSpPr>
            <a:cxnSpLocks/>
          </p:cNvCxnSpPr>
          <p:nvPr/>
        </p:nvCxnSpPr>
        <p:spPr>
          <a:xfrm flipH="1" flipV="1">
            <a:off x="7863755" y="3700470"/>
            <a:ext cx="716318" cy="210039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矢印コネクタ 128">
            <a:extLst>
              <a:ext uri="{FF2B5EF4-FFF2-40B4-BE49-F238E27FC236}">
                <a16:creationId xmlns:a16="http://schemas.microsoft.com/office/drawing/2014/main" id="{15C601AB-F951-DA6B-AE58-A1BB214A674B}"/>
              </a:ext>
            </a:extLst>
          </p:cNvPr>
          <p:cNvCxnSpPr>
            <a:cxnSpLocks/>
          </p:cNvCxnSpPr>
          <p:nvPr/>
        </p:nvCxnSpPr>
        <p:spPr>
          <a:xfrm flipH="1" flipV="1">
            <a:off x="7637888" y="3790892"/>
            <a:ext cx="923053" cy="628426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直線矢印コネクタ 132">
            <a:extLst>
              <a:ext uri="{FF2B5EF4-FFF2-40B4-BE49-F238E27FC236}">
                <a16:creationId xmlns:a16="http://schemas.microsoft.com/office/drawing/2014/main" id="{F88715C9-5C85-180D-B005-8397469A82E9}"/>
              </a:ext>
            </a:extLst>
          </p:cNvPr>
          <p:cNvCxnSpPr>
            <a:cxnSpLocks/>
          </p:cNvCxnSpPr>
          <p:nvPr/>
        </p:nvCxnSpPr>
        <p:spPr>
          <a:xfrm flipH="1">
            <a:off x="6426011" y="2738613"/>
            <a:ext cx="840246" cy="896887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線矢印コネクタ 136">
            <a:extLst>
              <a:ext uri="{FF2B5EF4-FFF2-40B4-BE49-F238E27FC236}">
                <a16:creationId xmlns:a16="http://schemas.microsoft.com/office/drawing/2014/main" id="{2A1E1100-C5C4-EB12-762B-F0EEBEF417C1}"/>
              </a:ext>
            </a:extLst>
          </p:cNvPr>
          <p:cNvCxnSpPr>
            <a:cxnSpLocks/>
          </p:cNvCxnSpPr>
          <p:nvPr/>
        </p:nvCxnSpPr>
        <p:spPr>
          <a:xfrm flipH="1" flipV="1">
            <a:off x="6399096" y="4366960"/>
            <a:ext cx="1086749" cy="1045379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直線矢印コネクタ 139">
            <a:extLst>
              <a:ext uri="{FF2B5EF4-FFF2-40B4-BE49-F238E27FC236}">
                <a16:creationId xmlns:a16="http://schemas.microsoft.com/office/drawing/2014/main" id="{8C2B07AC-35C1-002E-DB36-371740945F02}"/>
              </a:ext>
            </a:extLst>
          </p:cNvPr>
          <p:cNvCxnSpPr>
            <a:cxnSpLocks/>
          </p:cNvCxnSpPr>
          <p:nvPr/>
        </p:nvCxnSpPr>
        <p:spPr>
          <a:xfrm flipH="1">
            <a:off x="6087120" y="2773587"/>
            <a:ext cx="94408" cy="502247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直線矢印コネクタ 143">
            <a:extLst>
              <a:ext uri="{FF2B5EF4-FFF2-40B4-BE49-F238E27FC236}">
                <a16:creationId xmlns:a16="http://schemas.microsoft.com/office/drawing/2014/main" id="{1C78E47B-734D-B2FD-D610-528F7588F559}"/>
              </a:ext>
            </a:extLst>
          </p:cNvPr>
          <p:cNvCxnSpPr>
            <a:cxnSpLocks/>
          </p:cNvCxnSpPr>
          <p:nvPr/>
        </p:nvCxnSpPr>
        <p:spPr>
          <a:xfrm flipH="1">
            <a:off x="6236459" y="1657138"/>
            <a:ext cx="1218" cy="510917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線矢印コネクタ 145">
            <a:extLst>
              <a:ext uri="{FF2B5EF4-FFF2-40B4-BE49-F238E27FC236}">
                <a16:creationId xmlns:a16="http://schemas.microsoft.com/office/drawing/2014/main" id="{09FB3213-1D13-B658-B28A-AB2481C14F8E}"/>
              </a:ext>
            </a:extLst>
          </p:cNvPr>
          <p:cNvCxnSpPr>
            <a:cxnSpLocks/>
          </p:cNvCxnSpPr>
          <p:nvPr/>
        </p:nvCxnSpPr>
        <p:spPr>
          <a:xfrm flipH="1">
            <a:off x="6557929" y="1817580"/>
            <a:ext cx="429391" cy="403084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直線矢印コネクタ 147">
            <a:extLst>
              <a:ext uri="{FF2B5EF4-FFF2-40B4-BE49-F238E27FC236}">
                <a16:creationId xmlns:a16="http://schemas.microsoft.com/office/drawing/2014/main" id="{8E615BD0-BEB6-6E89-AE63-361C43B5818F}"/>
              </a:ext>
            </a:extLst>
          </p:cNvPr>
          <p:cNvCxnSpPr>
            <a:cxnSpLocks/>
            <a:endCxn id="167" idx="5"/>
          </p:cNvCxnSpPr>
          <p:nvPr/>
        </p:nvCxnSpPr>
        <p:spPr>
          <a:xfrm flipH="1" flipV="1">
            <a:off x="1036736" y="2381764"/>
            <a:ext cx="1854684" cy="1186626"/>
          </a:xfrm>
          <a:prstGeom prst="straightConnector1">
            <a:avLst/>
          </a:prstGeom>
          <a:ln w="63500">
            <a:solidFill>
              <a:srgbClr val="0070C0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直線矢印コネクタ 150">
            <a:extLst>
              <a:ext uri="{FF2B5EF4-FFF2-40B4-BE49-F238E27FC236}">
                <a16:creationId xmlns:a16="http://schemas.microsoft.com/office/drawing/2014/main" id="{C1C70037-9BA1-BB4B-63AB-56D89584C90E}"/>
              </a:ext>
            </a:extLst>
          </p:cNvPr>
          <p:cNvCxnSpPr>
            <a:cxnSpLocks/>
          </p:cNvCxnSpPr>
          <p:nvPr/>
        </p:nvCxnSpPr>
        <p:spPr>
          <a:xfrm flipH="1" flipV="1">
            <a:off x="1518639" y="3672214"/>
            <a:ext cx="1250276" cy="151392"/>
          </a:xfrm>
          <a:prstGeom prst="straightConnector1">
            <a:avLst/>
          </a:prstGeom>
          <a:ln w="63500">
            <a:solidFill>
              <a:srgbClr val="0070C0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直線矢印コネクタ 152">
            <a:extLst>
              <a:ext uri="{FF2B5EF4-FFF2-40B4-BE49-F238E27FC236}">
                <a16:creationId xmlns:a16="http://schemas.microsoft.com/office/drawing/2014/main" id="{8472CDB5-4619-1543-3E9A-10CACE5B2D00}"/>
              </a:ext>
            </a:extLst>
          </p:cNvPr>
          <p:cNvCxnSpPr>
            <a:cxnSpLocks/>
          </p:cNvCxnSpPr>
          <p:nvPr/>
        </p:nvCxnSpPr>
        <p:spPr>
          <a:xfrm flipH="1">
            <a:off x="1727311" y="4056453"/>
            <a:ext cx="1073936" cy="346893"/>
          </a:xfrm>
          <a:prstGeom prst="straightConnector1">
            <a:avLst/>
          </a:prstGeom>
          <a:ln w="63500">
            <a:solidFill>
              <a:srgbClr val="0070C0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円/楕円 154">
            <a:extLst>
              <a:ext uri="{FF2B5EF4-FFF2-40B4-BE49-F238E27FC236}">
                <a16:creationId xmlns:a16="http://schemas.microsoft.com/office/drawing/2014/main" id="{2C9EE05B-356F-D94A-0EAC-78EF4543C3B8}"/>
              </a:ext>
            </a:extLst>
          </p:cNvPr>
          <p:cNvSpPr/>
          <p:nvPr/>
        </p:nvSpPr>
        <p:spPr>
          <a:xfrm>
            <a:off x="7259364" y="3225113"/>
            <a:ext cx="559566" cy="565779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+mj-ea"/>
              <a:ea typeface="+mj-ea"/>
            </a:endParaRPr>
          </a:p>
        </p:txBody>
      </p:sp>
      <p:sp>
        <p:nvSpPr>
          <p:cNvPr id="156" name="円/楕円 155">
            <a:extLst>
              <a:ext uri="{FF2B5EF4-FFF2-40B4-BE49-F238E27FC236}">
                <a16:creationId xmlns:a16="http://schemas.microsoft.com/office/drawing/2014/main" id="{32828D75-E279-4469-412B-C87C7B9C2EF7}"/>
              </a:ext>
            </a:extLst>
          </p:cNvPr>
          <p:cNvSpPr/>
          <p:nvPr/>
        </p:nvSpPr>
        <p:spPr>
          <a:xfrm>
            <a:off x="5975452" y="2176987"/>
            <a:ext cx="559566" cy="565779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+mj-ea"/>
              <a:ea typeface="+mj-ea"/>
            </a:endParaRPr>
          </a:p>
        </p:txBody>
      </p:sp>
      <p:sp>
        <p:nvSpPr>
          <p:cNvPr id="157" name="円/楕円 156">
            <a:extLst>
              <a:ext uri="{FF2B5EF4-FFF2-40B4-BE49-F238E27FC236}">
                <a16:creationId xmlns:a16="http://schemas.microsoft.com/office/drawing/2014/main" id="{E170186B-E443-4523-9776-3396C3F6D958}"/>
              </a:ext>
            </a:extLst>
          </p:cNvPr>
          <p:cNvSpPr/>
          <p:nvPr/>
        </p:nvSpPr>
        <p:spPr>
          <a:xfrm>
            <a:off x="6049928" y="1300784"/>
            <a:ext cx="362034" cy="325533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+mj-ea"/>
              <a:ea typeface="+mj-ea"/>
            </a:endParaRPr>
          </a:p>
        </p:txBody>
      </p:sp>
      <p:sp>
        <p:nvSpPr>
          <p:cNvPr id="158" name="円/楕円 157">
            <a:extLst>
              <a:ext uri="{FF2B5EF4-FFF2-40B4-BE49-F238E27FC236}">
                <a16:creationId xmlns:a16="http://schemas.microsoft.com/office/drawing/2014/main" id="{13DA31B8-4BDE-3053-C856-CAE954F6CF0C}"/>
              </a:ext>
            </a:extLst>
          </p:cNvPr>
          <p:cNvSpPr/>
          <p:nvPr/>
        </p:nvSpPr>
        <p:spPr>
          <a:xfrm>
            <a:off x="6930085" y="1509324"/>
            <a:ext cx="362034" cy="325533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+mj-ea"/>
              <a:ea typeface="+mj-ea"/>
            </a:endParaRPr>
          </a:p>
        </p:txBody>
      </p:sp>
      <p:sp>
        <p:nvSpPr>
          <p:cNvPr id="159" name="円/楕円 158">
            <a:extLst>
              <a:ext uri="{FF2B5EF4-FFF2-40B4-BE49-F238E27FC236}">
                <a16:creationId xmlns:a16="http://schemas.microsoft.com/office/drawing/2014/main" id="{7ACBBDDC-2185-00FE-4508-344177CF9E90}"/>
              </a:ext>
            </a:extLst>
          </p:cNvPr>
          <p:cNvSpPr/>
          <p:nvPr/>
        </p:nvSpPr>
        <p:spPr>
          <a:xfrm>
            <a:off x="7954778" y="4628875"/>
            <a:ext cx="559566" cy="565779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+mj-ea"/>
              <a:ea typeface="+mj-ea"/>
            </a:endParaRPr>
          </a:p>
        </p:txBody>
      </p:sp>
      <p:sp>
        <p:nvSpPr>
          <p:cNvPr id="160" name="円/楕円 159">
            <a:extLst>
              <a:ext uri="{FF2B5EF4-FFF2-40B4-BE49-F238E27FC236}">
                <a16:creationId xmlns:a16="http://schemas.microsoft.com/office/drawing/2014/main" id="{6AFBB479-8C71-FAF4-7EE8-4A7826C4E6D6}"/>
              </a:ext>
            </a:extLst>
          </p:cNvPr>
          <p:cNvSpPr/>
          <p:nvPr/>
        </p:nvSpPr>
        <p:spPr>
          <a:xfrm>
            <a:off x="7425390" y="5288229"/>
            <a:ext cx="559566" cy="565779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+mj-ea"/>
              <a:ea typeface="+mj-ea"/>
            </a:endParaRPr>
          </a:p>
        </p:txBody>
      </p:sp>
      <p:sp>
        <p:nvSpPr>
          <p:cNvPr id="161" name="円/楕円 160">
            <a:extLst>
              <a:ext uri="{FF2B5EF4-FFF2-40B4-BE49-F238E27FC236}">
                <a16:creationId xmlns:a16="http://schemas.microsoft.com/office/drawing/2014/main" id="{4AD4BE91-36DF-154E-54DD-7C409E8135CE}"/>
              </a:ext>
            </a:extLst>
          </p:cNvPr>
          <p:cNvSpPr/>
          <p:nvPr/>
        </p:nvSpPr>
        <p:spPr>
          <a:xfrm>
            <a:off x="8500427" y="2870609"/>
            <a:ext cx="362034" cy="325533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+mj-ea"/>
              <a:ea typeface="+mj-ea"/>
            </a:endParaRPr>
          </a:p>
        </p:txBody>
      </p:sp>
      <p:sp>
        <p:nvSpPr>
          <p:cNvPr id="163" name="円/楕円 162">
            <a:extLst>
              <a:ext uri="{FF2B5EF4-FFF2-40B4-BE49-F238E27FC236}">
                <a16:creationId xmlns:a16="http://schemas.microsoft.com/office/drawing/2014/main" id="{8C9354DA-3BA4-05C6-C31B-696E4F56CE2C}"/>
              </a:ext>
            </a:extLst>
          </p:cNvPr>
          <p:cNvSpPr/>
          <p:nvPr/>
        </p:nvSpPr>
        <p:spPr>
          <a:xfrm>
            <a:off x="8530597" y="3761921"/>
            <a:ext cx="362034" cy="325533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+mj-ea"/>
              <a:ea typeface="+mj-ea"/>
            </a:endParaRPr>
          </a:p>
        </p:txBody>
      </p:sp>
      <p:sp>
        <p:nvSpPr>
          <p:cNvPr id="164" name="円/楕円 163">
            <a:extLst>
              <a:ext uri="{FF2B5EF4-FFF2-40B4-BE49-F238E27FC236}">
                <a16:creationId xmlns:a16="http://schemas.microsoft.com/office/drawing/2014/main" id="{B263E0BA-E152-718C-FBAE-C7EC27BB875F}"/>
              </a:ext>
            </a:extLst>
          </p:cNvPr>
          <p:cNvSpPr/>
          <p:nvPr/>
        </p:nvSpPr>
        <p:spPr>
          <a:xfrm>
            <a:off x="8457792" y="4269709"/>
            <a:ext cx="362034" cy="325533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+mj-ea"/>
              <a:ea typeface="+mj-ea"/>
            </a:endParaRPr>
          </a:p>
        </p:txBody>
      </p:sp>
      <p:sp>
        <p:nvSpPr>
          <p:cNvPr id="165" name="円/楕円 164">
            <a:extLst>
              <a:ext uri="{FF2B5EF4-FFF2-40B4-BE49-F238E27FC236}">
                <a16:creationId xmlns:a16="http://schemas.microsoft.com/office/drawing/2014/main" id="{A7B07C35-FF81-7CDC-2769-EA31CFAFCCE3}"/>
              </a:ext>
            </a:extLst>
          </p:cNvPr>
          <p:cNvSpPr/>
          <p:nvPr/>
        </p:nvSpPr>
        <p:spPr>
          <a:xfrm>
            <a:off x="7206062" y="2220664"/>
            <a:ext cx="559566" cy="565779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+mj-ea"/>
              <a:ea typeface="+mj-ea"/>
            </a:endParaRPr>
          </a:p>
        </p:txBody>
      </p:sp>
      <p:sp>
        <p:nvSpPr>
          <p:cNvPr id="166" name="円/楕円 165">
            <a:extLst>
              <a:ext uri="{FF2B5EF4-FFF2-40B4-BE49-F238E27FC236}">
                <a16:creationId xmlns:a16="http://schemas.microsoft.com/office/drawing/2014/main" id="{EED8FC7D-FA7C-FD47-EF36-8FFDBE781B68}"/>
              </a:ext>
            </a:extLst>
          </p:cNvPr>
          <p:cNvSpPr/>
          <p:nvPr/>
        </p:nvSpPr>
        <p:spPr>
          <a:xfrm>
            <a:off x="535076" y="5371837"/>
            <a:ext cx="362034" cy="325533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+mj-ea"/>
              <a:ea typeface="+mj-ea"/>
            </a:endParaRPr>
          </a:p>
        </p:txBody>
      </p:sp>
      <p:sp>
        <p:nvSpPr>
          <p:cNvPr id="167" name="円/楕円 166">
            <a:extLst>
              <a:ext uri="{FF2B5EF4-FFF2-40B4-BE49-F238E27FC236}">
                <a16:creationId xmlns:a16="http://schemas.microsoft.com/office/drawing/2014/main" id="{EDD484B1-7EE8-66DD-F0CF-ECE8A4E51924}"/>
              </a:ext>
            </a:extLst>
          </p:cNvPr>
          <p:cNvSpPr/>
          <p:nvPr/>
        </p:nvSpPr>
        <p:spPr>
          <a:xfrm>
            <a:off x="559117" y="1898841"/>
            <a:ext cx="559566" cy="565779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+mj-ea"/>
              <a:ea typeface="+mj-ea"/>
            </a:endParaRPr>
          </a:p>
        </p:txBody>
      </p:sp>
      <p:sp>
        <p:nvSpPr>
          <p:cNvPr id="169" name="円/楕円 168">
            <a:extLst>
              <a:ext uri="{FF2B5EF4-FFF2-40B4-BE49-F238E27FC236}">
                <a16:creationId xmlns:a16="http://schemas.microsoft.com/office/drawing/2014/main" id="{54343568-A023-D989-4919-F8171BE23F35}"/>
              </a:ext>
            </a:extLst>
          </p:cNvPr>
          <p:cNvSpPr/>
          <p:nvPr/>
        </p:nvSpPr>
        <p:spPr>
          <a:xfrm>
            <a:off x="982617" y="3310817"/>
            <a:ext cx="559566" cy="565779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+mj-ea"/>
              <a:ea typeface="+mj-ea"/>
            </a:endParaRPr>
          </a:p>
        </p:txBody>
      </p:sp>
      <p:sp>
        <p:nvSpPr>
          <p:cNvPr id="170" name="円/楕円 169">
            <a:extLst>
              <a:ext uri="{FF2B5EF4-FFF2-40B4-BE49-F238E27FC236}">
                <a16:creationId xmlns:a16="http://schemas.microsoft.com/office/drawing/2014/main" id="{B8840C51-098C-EDB4-5366-9D0E3670EA64}"/>
              </a:ext>
            </a:extLst>
          </p:cNvPr>
          <p:cNvSpPr/>
          <p:nvPr/>
        </p:nvSpPr>
        <p:spPr>
          <a:xfrm>
            <a:off x="1150956" y="4219780"/>
            <a:ext cx="559566" cy="565779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+mj-ea"/>
              <a:ea typeface="+mj-ea"/>
            </a:endParaRPr>
          </a:p>
        </p:txBody>
      </p:sp>
      <p:cxnSp>
        <p:nvCxnSpPr>
          <p:cNvPr id="171" name="直線矢印コネクタ 170">
            <a:extLst>
              <a:ext uri="{FF2B5EF4-FFF2-40B4-BE49-F238E27FC236}">
                <a16:creationId xmlns:a16="http://schemas.microsoft.com/office/drawing/2014/main" id="{F9F1745B-CBAB-3984-786C-A23A8F4448FB}"/>
              </a:ext>
            </a:extLst>
          </p:cNvPr>
          <p:cNvCxnSpPr>
            <a:cxnSpLocks/>
          </p:cNvCxnSpPr>
          <p:nvPr/>
        </p:nvCxnSpPr>
        <p:spPr>
          <a:xfrm flipH="1">
            <a:off x="792737" y="4810899"/>
            <a:ext cx="536968" cy="620898"/>
          </a:xfrm>
          <a:prstGeom prst="straightConnector1">
            <a:avLst/>
          </a:prstGeom>
          <a:ln w="63500">
            <a:solidFill>
              <a:srgbClr val="0070C0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直線矢印コネクタ 172">
            <a:extLst>
              <a:ext uri="{FF2B5EF4-FFF2-40B4-BE49-F238E27FC236}">
                <a16:creationId xmlns:a16="http://schemas.microsoft.com/office/drawing/2014/main" id="{C8496016-A2B1-39B8-FFD3-6A3A8B98941B}"/>
              </a:ext>
            </a:extLst>
          </p:cNvPr>
          <p:cNvCxnSpPr>
            <a:cxnSpLocks/>
          </p:cNvCxnSpPr>
          <p:nvPr/>
        </p:nvCxnSpPr>
        <p:spPr>
          <a:xfrm flipH="1">
            <a:off x="624970" y="4641101"/>
            <a:ext cx="498276" cy="139818"/>
          </a:xfrm>
          <a:prstGeom prst="straightConnector1">
            <a:avLst/>
          </a:prstGeom>
          <a:ln w="63500">
            <a:solidFill>
              <a:srgbClr val="0070C0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直線矢印コネクタ 174">
            <a:extLst>
              <a:ext uri="{FF2B5EF4-FFF2-40B4-BE49-F238E27FC236}">
                <a16:creationId xmlns:a16="http://schemas.microsoft.com/office/drawing/2014/main" id="{0D587079-85F4-E20D-0C7D-F8B22B41260D}"/>
              </a:ext>
            </a:extLst>
          </p:cNvPr>
          <p:cNvCxnSpPr>
            <a:cxnSpLocks/>
          </p:cNvCxnSpPr>
          <p:nvPr/>
        </p:nvCxnSpPr>
        <p:spPr>
          <a:xfrm flipH="1" flipV="1">
            <a:off x="633951" y="4257522"/>
            <a:ext cx="516239" cy="129460"/>
          </a:xfrm>
          <a:prstGeom prst="straightConnector1">
            <a:avLst/>
          </a:prstGeom>
          <a:ln w="63500">
            <a:solidFill>
              <a:srgbClr val="0070C0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円/楕円 176">
            <a:extLst>
              <a:ext uri="{FF2B5EF4-FFF2-40B4-BE49-F238E27FC236}">
                <a16:creationId xmlns:a16="http://schemas.microsoft.com/office/drawing/2014/main" id="{214FBE21-471A-4C61-BA47-9F9E661BD7F7}"/>
              </a:ext>
            </a:extLst>
          </p:cNvPr>
          <p:cNvSpPr/>
          <p:nvPr/>
        </p:nvSpPr>
        <p:spPr>
          <a:xfrm>
            <a:off x="242515" y="4658813"/>
            <a:ext cx="362034" cy="325533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+mj-ea"/>
              <a:ea typeface="+mj-ea"/>
            </a:endParaRPr>
          </a:p>
        </p:txBody>
      </p:sp>
      <p:sp>
        <p:nvSpPr>
          <p:cNvPr id="178" name="円/楕円 177">
            <a:extLst>
              <a:ext uri="{FF2B5EF4-FFF2-40B4-BE49-F238E27FC236}">
                <a16:creationId xmlns:a16="http://schemas.microsoft.com/office/drawing/2014/main" id="{16021434-7485-6560-EDA0-6B4CA016AB48}"/>
              </a:ext>
            </a:extLst>
          </p:cNvPr>
          <p:cNvSpPr/>
          <p:nvPr/>
        </p:nvSpPr>
        <p:spPr>
          <a:xfrm>
            <a:off x="232984" y="4061449"/>
            <a:ext cx="362034" cy="325533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+mj-ea"/>
              <a:ea typeface="+mj-ea"/>
            </a:endParaRPr>
          </a:p>
        </p:txBody>
      </p:sp>
      <p:cxnSp>
        <p:nvCxnSpPr>
          <p:cNvPr id="179" name="直線矢印コネクタ 178">
            <a:extLst>
              <a:ext uri="{FF2B5EF4-FFF2-40B4-BE49-F238E27FC236}">
                <a16:creationId xmlns:a16="http://schemas.microsoft.com/office/drawing/2014/main" id="{9A6095C3-4AF4-5B27-4718-AD666C8B2919}"/>
              </a:ext>
            </a:extLst>
          </p:cNvPr>
          <p:cNvCxnSpPr>
            <a:cxnSpLocks/>
          </p:cNvCxnSpPr>
          <p:nvPr/>
        </p:nvCxnSpPr>
        <p:spPr>
          <a:xfrm flipH="1" flipV="1">
            <a:off x="2565530" y="2456248"/>
            <a:ext cx="491351" cy="879295"/>
          </a:xfrm>
          <a:prstGeom prst="straightConnector1">
            <a:avLst/>
          </a:prstGeom>
          <a:ln w="63500">
            <a:solidFill>
              <a:srgbClr val="0070C0"/>
            </a:solidFill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円/楕円 180">
            <a:extLst>
              <a:ext uri="{FF2B5EF4-FFF2-40B4-BE49-F238E27FC236}">
                <a16:creationId xmlns:a16="http://schemas.microsoft.com/office/drawing/2014/main" id="{2CD2A318-C267-586B-E23A-06037D5C814B}"/>
              </a:ext>
            </a:extLst>
          </p:cNvPr>
          <p:cNvSpPr/>
          <p:nvPr/>
        </p:nvSpPr>
        <p:spPr>
          <a:xfrm>
            <a:off x="2125621" y="1899875"/>
            <a:ext cx="559566" cy="565779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+mj-ea"/>
              <a:ea typeface="+mj-ea"/>
            </a:endParaRPr>
          </a:p>
        </p:txBody>
      </p:sp>
      <p:sp>
        <p:nvSpPr>
          <p:cNvPr id="182" name="テキスト ボックス 14">
            <a:extLst>
              <a:ext uri="{FF2B5EF4-FFF2-40B4-BE49-F238E27FC236}">
                <a16:creationId xmlns:a16="http://schemas.microsoft.com/office/drawing/2014/main" id="{5E123A28-DE5C-D91E-0EF6-4D9366809E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6588" y="4799925"/>
            <a:ext cx="1555234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 dirty="0">
                <a:latin typeface="+mj-ea"/>
                <a:ea typeface="+mj-ea"/>
              </a:rPr>
              <a:t>病院受入前の</a:t>
            </a:r>
            <a:endParaRPr lang="en-US" altLang="ja-JP" sz="1600" b="1" dirty="0">
              <a:latin typeface="+mj-ea"/>
              <a:ea typeface="+mj-ea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 dirty="0">
                <a:latin typeface="+mj-ea"/>
                <a:ea typeface="+mj-ea"/>
              </a:rPr>
              <a:t>分散させる拠点</a:t>
            </a:r>
            <a:endParaRPr lang="en-US" altLang="ja-JP" sz="1600" b="1" dirty="0">
              <a:latin typeface="+mj-ea"/>
              <a:ea typeface="+mj-ea"/>
            </a:endParaRPr>
          </a:p>
        </p:txBody>
      </p:sp>
      <p:sp>
        <p:nvSpPr>
          <p:cNvPr id="183" name="テキスト ボックス 14">
            <a:extLst>
              <a:ext uri="{FF2B5EF4-FFF2-40B4-BE49-F238E27FC236}">
                <a16:creationId xmlns:a16="http://schemas.microsoft.com/office/drawing/2014/main" id="{03227CD2-5649-C089-90ED-650A2CF3C1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6302" y="2906710"/>
            <a:ext cx="1271441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600" dirty="0"/>
              <a:t>拠点間の</a:t>
            </a:r>
            <a:endParaRPr kumimoji="0" lang="en-US" altLang="ja-JP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600" dirty="0"/>
              <a:t>幹線運航も</a:t>
            </a:r>
            <a:endParaRPr kumimoji="0" lang="en-US" altLang="ja-JP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600" b="1" dirty="0">
                <a:latin typeface="+mj-ea"/>
                <a:ea typeface="+mj-ea"/>
              </a:rPr>
              <a:t>必要</a:t>
            </a:r>
            <a:endParaRPr lang="en-US" altLang="ja-JP" sz="1600" b="1" dirty="0">
              <a:latin typeface="+mj-ea"/>
              <a:ea typeface="+mj-ea"/>
            </a:endParaRPr>
          </a:p>
        </p:txBody>
      </p:sp>
      <p:sp>
        <p:nvSpPr>
          <p:cNvPr id="2" name="テキスト ボックス 14">
            <a:extLst>
              <a:ext uri="{FF2B5EF4-FFF2-40B4-BE49-F238E27FC236}">
                <a16:creationId xmlns:a16="http://schemas.microsoft.com/office/drawing/2014/main" id="{06CB6C7E-908F-8AA3-30FA-E48D02B813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7752" y="1334189"/>
            <a:ext cx="1731564" cy="83099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latin typeface="+mj-ea"/>
                <a:ea typeface="+mj-ea"/>
              </a:rPr>
              <a:t>搬送調整は</a:t>
            </a:r>
            <a:endParaRPr lang="en-US" altLang="ja-JP" sz="2400" b="1" dirty="0">
              <a:latin typeface="+mj-ea"/>
              <a:ea typeface="+mj-ea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latin typeface="+mj-ea"/>
                <a:ea typeface="+mj-ea"/>
              </a:rPr>
              <a:t>多：多</a:t>
            </a:r>
            <a:endParaRPr lang="en-US" altLang="ja-JP" sz="2400" b="1" dirty="0">
              <a:latin typeface="+mj-ea"/>
              <a:ea typeface="+mj-ea"/>
            </a:endParaRPr>
          </a:p>
        </p:txBody>
      </p:sp>
      <p:sp>
        <p:nvSpPr>
          <p:cNvPr id="5" name="テキスト ボックス 14">
            <a:extLst>
              <a:ext uri="{FF2B5EF4-FFF2-40B4-BE49-F238E27FC236}">
                <a16:creationId xmlns:a16="http://schemas.microsoft.com/office/drawing/2014/main" id="{AD0CFF8D-5636-3D58-2D4B-B3756012BF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3643" y="6158312"/>
            <a:ext cx="159899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 dirty="0"/>
              <a:t>中継拠点</a:t>
            </a:r>
            <a:endParaRPr kumimoji="0" lang="en-US" altLang="ja-JP" sz="18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 dirty="0"/>
              <a:t>SCU</a:t>
            </a:r>
            <a:endParaRPr lang="en-US" altLang="ja-JP" sz="1800" b="1" dirty="0">
              <a:latin typeface="+mj-ea"/>
              <a:ea typeface="+mj-ea"/>
            </a:endParaRPr>
          </a:p>
        </p:txBody>
      </p:sp>
      <p:sp>
        <p:nvSpPr>
          <p:cNvPr id="9" name="円/楕円 180">
            <a:extLst>
              <a:ext uri="{FF2B5EF4-FFF2-40B4-BE49-F238E27FC236}">
                <a16:creationId xmlns:a16="http://schemas.microsoft.com/office/drawing/2014/main" id="{A24BBFDB-FAC4-EB7B-3C95-13D6D9BDFC2E}"/>
              </a:ext>
            </a:extLst>
          </p:cNvPr>
          <p:cNvSpPr/>
          <p:nvPr/>
        </p:nvSpPr>
        <p:spPr>
          <a:xfrm>
            <a:off x="5363483" y="6244273"/>
            <a:ext cx="559566" cy="565779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+mj-ea"/>
              <a:ea typeface="+mj-ea"/>
            </a:endParaRPr>
          </a:p>
        </p:txBody>
      </p:sp>
      <p:sp>
        <p:nvSpPr>
          <p:cNvPr id="11" name="テキスト ボックス 87">
            <a:extLst>
              <a:ext uri="{FF2B5EF4-FFF2-40B4-BE49-F238E27FC236}">
                <a16:creationId xmlns:a16="http://schemas.microsoft.com/office/drawing/2014/main" id="{934E76AF-9D1A-DBBD-157F-0F2958097F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6302" y="2983093"/>
            <a:ext cx="1169107" cy="338554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600" b="1" dirty="0">
                <a:solidFill>
                  <a:srgbClr val="FF0000"/>
                </a:solidFill>
                <a:latin typeface="+mj-ea"/>
                <a:ea typeface="+mj-ea"/>
              </a:rPr>
              <a:t>分散</a:t>
            </a:r>
            <a:endParaRPr lang="en-US" altLang="ja-JP" sz="16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2" name="テキスト ボックス 87">
            <a:extLst>
              <a:ext uri="{FF2B5EF4-FFF2-40B4-BE49-F238E27FC236}">
                <a16:creationId xmlns:a16="http://schemas.microsoft.com/office/drawing/2014/main" id="{321DBD52-A59C-8144-BAA2-D84D5B93D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5305" y="2966637"/>
            <a:ext cx="808887" cy="3385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600" b="1" dirty="0">
                <a:solidFill>
                  <a:srgbClr val="FF0000"/>
                </a:solidFill>
                <a:latin typeface="+mj-ea"/>
                <a:ea typeface="+mj-ea"/>
              </a:rPr>
              <a:t>集中</a:t>
            </a:r>
            <a:endParaRPr lang="en-US" altLang="ja-JP" sz="16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016100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F7C6C71D-B706-174F-4B4A-167FB7848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342107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搬送拠点（</a:t>
            </a:r>
            <a:r>
              <a:rPr lang="en-US" altLang="ja-JP" dirty="0"/>
              <a:t>SCU</a:t>
            </a:r>
            <a:r>
              <a:rPr lang="ja-JP" altLang="en-US" dirty="0"/>
              <a:t>・中継地点等）の</a:t>
            </a:r>
            <a:br>
              <a:rPr lang="en-US" altLang="ja-JP" dirty="0"/>
            </a:br>
            <a:r>
              <a:rPr lang="ja-JP" altLang="en-US" dirty="0"/>
              <a:t>種別と運用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2003A721-5EB7-660E-F22A-5868CD270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ja-JP" altLang="en-US" dirty="0"/>
              <a:t>種別</a:t>
            </a:r>
            <a:endParaRPr lang="en-US" altLang="ja-JP" dirty="0"/>
          </a:p>
          <a:p>
            <a:pPr lvl="1"/>
            <a:r>
              <a:rPr lang="ja-JP" altLang="en-US" dirty="0">
                <a:solidFill>
                  <a:srgbClr val="FF0000"/>
                </a:solidFill>
              </a:rPr>
              <a:t>集中させる拠点：応急救護所型</a:t>
            </a:r>
            <a:endParaRPr lang="en-US" altLang="ja-JP" dirty="0">
              <a:solidFill>
                <a:srgbClr val="FF0000"/>
              </a:solidFill>
            </a:endParaRPr>
          </a:p>
          <a:p>
            <a:pPr lvl="1"/>
            <a:r>
              <a:rPr lang="ja-JP" altLang="en-US" dirty="0"/>
              <a:t>分散させる拠点：花巻型</a:t>
            </a:r>
            <a:endParaRPr lang="en-US" altLang="ja-JP" dirty="0"/>
          </a:p>
          <a:p>
            <a:pPr lvl="1"/>
            <a:r>
              <a:rPr lang="ja-JP" altLang="en-US" dirty="0"/>
              <a:t>被災地内病院付属ヘリポート：病院併設型</a:t>
            </a:r>
            <a:endParaRPr lang="en-US" altLang="ja-JP" dirty="0"/>
          </a:p>
          <a:p>
            <a:pPr lvl="2"/>
            <a:r>
              <a:rPr lang="ja-JP" altLang="en-US" dirty="0"/>
              <a:t>大病院直近の場合は従来の大病院併設型</a:t>
            </a:r>
            <a:endParaRPr lang="en-US" altLang="ja-JP" dirty="0"/>
          </a:p>
          <a:p>
            <a:pPr lvl="2"/>
            <a:r>
              <a:rPr lang="ja-JP" altLang="en-US" dirty="0"/>
              <a:t>被災地内飛行場・公園（飛行場併設型）は直近災害拠点病院のヘリポート</a:t>
            </a:r>
            <a:endParaRPr lang="en-US" altLang="ja-JP" dirty="0"/>
          </a:p>
          <a:p>
            <a:r>
              <a:rPr lang="ja-JP" altLang="en-US" dirty="0"/>
              <a:t>運用</a:t>
            </a:r>
            <a:endParaRPr lang="en-US" altLang="ja-JP" dirty="0"/>
          </a:p>
          <a:p>
            <a:pPr lvl="1"/>
            <a:r>
              <a:rPr lang="ja-JP" altLang="en-US" dirty="0"/>
              <a:t>搬送調整を簡便化し、患者を動かすためには全応需が基本</a:t>
            </a:r>
            <a:endParaRPr lang="en-US" altLang="ja-JP" dirty="0"/>
          </a:p>
          <a:p>
            <a:pPr lvl="1"/>
            <a:r>
              <a:rPr lang="ja-JP" altLang="en-US" dirty="0"/>
              <a:t>全応需しない方がよい状態の場合、搬送前のトリアージを実施</a:t>
            </a:r>
            <a:endParaRPr lang="en-US" altLang="ja-JP" dirty="0"/>
          </a:p>
          <a:p>
            <a:pPr lvl="2"/>
            <a:r>
              <a:rPr lang="ja-JP" altLang="en-US" dirty="0"/>
              <a:t>医療の管理下に置くことを意識</a:t>
            </a:r>
            <a:endParaRPr lang="en-US" altLang="ja-JP" dirty="0"/>
          </a:p>
          <a:p>
            <a:pPr marL="914400" lvl="2" indent="0">
              <a:buNone/>
            </a:pPr>
            <a:r>
              <a:rPr lang="ja-JP" altLang="en-US" dirty="0"/>
              <a:t>（医療の管理下にない患者は応需、その後トリアージ）</a:t>
            </a:r>
            <a:endParaRPr lang="en-US" altLang="ja-JP" dirty="0"/>
          </a:p>
          <a:p>
            <a:pPr lvl="2"/>
            <a:r>
              <a:rPr lang="ja-JP" altLang="en-US" dirty="0"/>
              <a:t>患者の搬送元と搬送拠点の医療提供環境の比較</a:t>
            </a:r>
            <a:endParaRPr lang="en-US" altLang="ja-JP" dirty="0"/>
          </a:p>
          <a:p>
            <a:pPr lvl="2"/>
            <a:r>
              <a:rPr lang="ja-JP" altLang="en-US" dirty="0"/>
              <a:t>搬送元の医療環境がある程度保たれている場合トリアージ可</a:t>
            </a:r>
            <a:endParaRPr lang="en-US" altLang="ja-JP" dirty="0"/>
          </a:p>
          <a:p>
            <a:pPr marL="914400" lvl="2" indent="0">
              <a:buNone/>
            </a:pPr>
            <a:r>
              <a:rPr lang="ja-JP" altLang="en-US" dirty="0"/>
              <a:t>（搬送元が病院で、医療がある程度提供されている等）</a:t>
            </a:r>
            <a:endParaRPr lang="en-US" altLang="ja-JP" dirty="0"/>
          </a:p>
          <a:p>
            <a:pPr lvl="1"/>
            <a:endParaRPr lang="ja-JP" alt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E192790-A11D-E6FD-A96D-DBA0C6D8F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DMAT</a:t>
            </a:r>
            <a:r>
              <a:rPr lang="ja-JP" altLang="en-US"/>
              <a:t>標準コース</a:t>
            </a:r>
            <a:endParaRPr kumimoji="0" lang="ja-JP" altLang="en-US"/>
          </a:p>
        </p:txBody>
      </p:sp>
    </p:spTree>
    <p:extLst>
      <p:ext uri="{BB962C8B-B14F-4D97-AF65-F5344CB8AC3E}">
        <p14:creationId xmlns:p14="http://schemas.microsoft.com/office/powerpoint/2010/main" val="1644483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四角形: 角を丸くする 4">
            <a:extLst>
              <a:ext uri="{FF2B5EF4-FFF2-40B4-BE49-F238E27FC236}">
                <a16:creationId xmlns:a16="http://schemas.microsoft.com/office/drawing/2014/main" id="{46F1938B-20E1-38E6-9853-72B23E3630F4}"/>
              </a:ext>
            </a:extLst>
          </p:cNvPr>
          <p:cNvSpPr/>
          <p:nvPr/>
        </p:nvSpPr>
        <p:spPr>
          <a:xfrm>
            <a:off x="486092" y="3285016"/>
            <a:ext cx="1195754" cy="13965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>
                <a:solidFill>
                  <a:schemeClr val="tx1"/>
                </a:solidFill>
              </a:rPr>
              <a:t>受入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91138" name="タイトル 1">
            <a:extLst>
              <a:ext uri="{FF2B5EF4-FFF2-40B4-BE49-F238E27FC236}">
                <a16:creationId xmlns:a16="http://schemas.microsoft.com/office/drawing/2014/main" id="{54C967E1-4AF8-4A1E-8641-3E056FAABC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ＴＴＴ活動の基本構図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89B8C56A-E227-4572-B57E-59F3DE0C93E5}"/>
              </a:ext>
            </a:extLst>
          </p:cNvPr>
          <p:cNvSpPr/>
          <p:nvPr/>
        </p:nvSpPr>
        <p:spPr>
          <a:xfrm>
            <a:off x="2312377" y="3302977"/>
            <a:ext cx="1195754" cy="13965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</a:rPr>
              <a:t>トリアージ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41F9BF2D-8D01-4262-B663-57AA42B23B93}"/>
              </a:ext>
            </a:extLst>
          </p:cNvPr>
          <p:cNvSpPr/>
          <p:nvPr/>
        </p:nvSpPr>
        <p:spPr>
          <a:xfrm>
            <a:off x="2312377" y="1973874"/>
            <a:ext cx="1195754" cy="59787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</a:rPr>
              <a:t>受付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52711F6-5E94-4447-9237-35281A6226DB}"/>
              </a:ext>
            </a:extLst>
          </p:cNvPr>
          <p:cNvSpPr/>
          <p:nvPr/>
        </p:nvSpPr>
        <p:spPr>
          <a:xfrm>
            <a:off x="4330212" y="3302977"/>
            <a:ext cx="1371600" cy="13965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</a:rPr>
              <a:t>安定化治療</a:t>
            </a: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9F03AF96-35B8-4E2F-80E5-9AB4C8725B3D}"/>
              </a:ext>
            </a:extLst>
          </p:cNvPr>
          <p:cNvSpPr/>
          <p:nvPr/>
        </p:nvSpPr>
        <p:spPr>
          <a:xfrm>
            <a:off x="4306766" y="1973874"/>
            <a:ext cx="2990850" cy="59787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</a:rPr>
              <a:t>一覧表</a:t>
            </a: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830CE083-8432-469A-A451-74229254955C}"/>
              </a:ext>
            </a:extLst>
          </p:cNvPr>
          <p:cNvSpPr/>
          <p:nvPr/>
        </p:nvSpPr>
        <p:spPr>
          <a:xfrm>
            <a:off x="6632331" y="3302977"/>
            <a:ext cx="1373066" cy="139504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</a:rPr>
              <a:t>搬送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10" name="矢印: 下 9">
            <a:extLst>
              <a:ext uri="{FF2B5EF4-FFF2-40B4-BE49-F238E27FC236}">
                <a16:creationId xmlns:a16="http://schemas.microsoft.com/office/drawing/2014/main" id="{7D5071E7-1287-4A40-9193-5A1FE6DABB4C}"/>
              </a:ext>
            </a:extLst>
          </p:cNvPr>
          <p:cNvSpPr/>
          <p:nvPr/>
        </p:nvSpPr>
        <p:spPr>
          <a:xfrm rot="10800000">
            <a:off x="2677259" y="2762250"/>
            <a:ext cx="465992" cy="39858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1" name="矢印: 右 10">
            <a:extLst>
              <a:ext uri="{FF2B5EF4-FFF2-40B4-BE49-F238E27FC236}">
                <a16:creationId xmlns:a16="http://schemas.microsoft.com/office/drawing/2014/main" id="{579D933E-900B-4649-84A6-49E48F19A79F}"/>
              </a:ext>
            </a:extLst>
          </p:cNvPr>
          <p:cNvSpPr/>
          <p:nvPr/>
        </p:nvSpPr>
        <p:spPr>
          <a:xfrm>
            <a:off x="1764324" y="3434862"/>
            <a:ext cx="531935" cy="11312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" name="矢印: 右 11">
            <a:extLst>
              <a:ext uri="{FF2B5EF4-FFF2-40B4-BE49-F238E27FC236}">
                <a16:creationId xmlns:a16="http://schemas.microsoft.com/office/drawing/2014/main" id="{637A942F-B897-45B7-B53C-BCCDE98CC692}"/>
              </a:ext>
            </a:extLst>
          </p:cNvPr>
          <p:cNvSpPr/>
          <p:nvPr/>
        </p:nvSpPr>
        <p:spPr>
          <a:xfrm>
            <a:off x="3653204" y="3502270"/>
            <a:ext cx="531934" cy="11298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矢印: 右 12">
            <a:extLst>
              <a:ext uri="{FF2B5EF4-FFF2-40B4-BE49-F238E27FC236}">
                <a16:creationId xmlns:a16="http://schemas.microsoft.com/office/drawing/2014/main" id="{9836C363-572F-4305-BFD5-8DC85E7F8424}"/>
              </a:ext>
            </a:extLst>
          </p:cNvPr>
          <p:cNvSpPr/>
          <p:nvPr/>
        </p:nvSpPr>
        <p:spPr>
          <a:xfrm>
            <a:off x="5901105" y="3411416"/>
            <a:ext cx="530469" cy="11298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" name="矢印: 下 13">
            <a:extLst>
              <a:ext uri="{FF2B5EF4-FFF2-40B4-BE49-F238E27FC236}">
                <a16:creationId xmlns:a16="http://schemas.microsoft.com/office/drawing/2014/main" id="{1CDF82C1-E3C0-48E3-84D2-A4A90E8804B3}"/>
              </a:ext>
            </a:extLst>
          </p:cNvPr>
          <p:cNvSpPr/>
          <p:nvPr/>
        </p:nvSpPr>
        <p:spPr>
          <a:xfrm rot="10800000">
            <a:off x="4783016" y="2762250"/>
            <a:ext cx="465992" cy="39858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5" name="矢印: 下 14">
            <a:extLst>
              <a:ext uri="{FF2B5EF4-FFF2-40B4-BE49-F238E27FC236}">
                <a16:creationId xmlns:a16="http://schemas.microsoft.com/office/drawing/2014/main" id="{0E68FFE9-B0CB-4D8B-9D0E-D9CA49EAA2C1}"/>
              </a:ext>
            </a:extLst>
          </p:cNvPr>
          <p:cNvSpPr/>
          <p:nvPr/>
        </p:nvSpPr>
        <p:spPr>
          <a:xfrm rot="16200000">
            <a:off x="3659066" y="2073520"/>
            <a:ext cx="465992" cy="39858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6" name="矢印: 下 15">
            <a:extLst>
              <a:ext uri="{FF2B5EF4-FFF2-40B4-BE49-F238E27FC236}">
                <a16:creationId xmlns:a16="http://schemas.microsoft.com/office/drawing/2014/main" id="{59549AC9-FD57-482F-89EC-6FDCF334AB3C}"/>
              </a:ext>
            </a:extLst>
          </p:cNvPr>
          <p:cNvSpPr/>
          <p:nvPr/>
        </p:nvSpPr>
        <p:spPr>
          <a:xfrm rot="10800000">
            <a:off x="6731977" y="2724151"/>
            <a:ext cx="464527" cy="4000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9846DEA-702F-4036-A3B8-1CA3CDC9E7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4220" y="5024804"/>
            <a:ext cx="2077813" cy="77405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kumimoji="1" sz="32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kumimoji="1" sz="28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kumimoji="1" sz="24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215">
                <a:solidFill>
                  <a:schemeClr val="tx1"/>
                </a:solidFill>
                <a:ea typeface="ＭＳ Ｐゴシック" panose="020B0600070205080204" pitchFamily="50" charset="-128"/>
              </a:rPr>
              <a:t>資源量（人、物）</a:t>
            </a:r>
            <a:endParaRPr lang="en-US" altLang="ja-JP" sz="2215">
              <a:solidFill>
                <a:schemeClr val="tx1"/>
              </a:solidFill>
              <a:ea typeface="ＭＳ Ｐゴシック" panose="020B0600070205080204" pitchFamily="50" charset="-128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215">
                <a:solidFill>
                  <a:schemeClr val="tx1"/>
                </a:solidFill>
                <a:ea typeface="ＭＳ Ｐゴシック" panose="020B0600070205080204" pitchFamily="50" charset="-128"/>
              </a:rPr>
              <a:t>診療環境</a:t>
            </a:r>
            <a:endParaRPr lang="en-US" altLang="ja-JP" sz="2215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3E72B7A5-640C-4E11-A267-166B54B907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339" y="5164016"/>
            <a:ext cx="1035861" cy="433196"/>
          </a:xfrm>
          <a:prstGeom prst="rect">
            <a:avLst/>
          </a:prstGeom>
          <a:noFill/>
          <a:ln w="38100">
            <a:solidFill>
              <a:srgbClr val="66FF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kumimoji="1" sz="32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kumimoji="1" sz="28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kumimoji="1" sz="24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215" dirty="0">
                <a:solidFill>
                  <a:schemeClr val="tx1"/>
                </a:solidFill>
                <a:ea typeface="ＭＳ Ｐゴシック" panose="020B0600070205080204" pitchFamily="50" charset="-128"/>
              </a:rPr>
              <a:t>患者数</a:t>
            </a:r>
            <a:endParaRPr lang="en-US" altLang="ja-JP" sz="2215" dirty="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ACCD35C-A4B8-46EA-AB31-2442F3F67E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6389" y="5024804"/>
            <a:ext cx="2361544" cy="77405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kumimoji="1" sz="32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kumimoji="1" sz="28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kumimoji="1" sz="24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215">
                <a:solidFill>
                  <a:schemeClr val="tx1"/>
                </a:solidFill>
                <a:ea typeface="ＭＳ Ｐゴシック" panose="020B0600070205080204" pitchFamily="50" charset="-128"/>
              </a:rPr>
              <a:t>後方の環境</a:t>
            </a:r>
            <a:endParaRPr lang="en-US" altLang="ja-JP" sz="2215">
              <a:solidFill>
                <a:schemeClr val="tx1"/>
              </a:solidFill>
              <a:ea typeface="ＭＳ Ｐゴシック" panose="020B0600070205080204" pitchFamily="50" charset="-128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215">
                <a:solidFill>
                  <a:schemeClr val="tx1"/>
                </a:solidFill>
                <a:ea typeface="ＭＳ Ｐゴシック" panose="020B0600070205080204" pitchFamily="50" charset="-128"/>
              </a:rPr>
              <a:t>（入院、後方搬送）</a:t>
            </a:r>
            <a:endParaRPr lang="en-US" altLang="ja-JP" sz="2215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5D7BDE4-C0B3-9D6B-279C-517ABDE53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941" y="1493258"/>
            <a:ext cx="1826141" cy="584775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kumimoji="1" sz="32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kumimoji="1" sz="28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kumimoji="1" sz="24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dirty="0">
                <a:solidFill>
                  <a:schemeClr val="tx1"/>
                </a:solidFill>
                <a:ea typeface="ＭＳ Ｐゴシック" panose="020B0600070205080204" pitchFamily="50" charset="-128"/>
              </a:rPr>
              <a:t>活動方針</a:t>
            </a:r>
            <a:endParaRPr lang="en-US" altLang="ja-JP" dirty="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F0CC940-FB29-9154-8358-829D9F735A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248" y="3160836"/>
            <a:ext cx="1037463" cy="348109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kumimoji="1" sz="32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kumimoji="1" sz="28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kumimoji="1" sz="24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662" dirty="0">
                <a:solidFill>
                  <a:schemeClr val="tx1"/>
                </a:solidFill>
                <a:ea typeface="ＭＳ Ｐゴシック" panose="020B0600070205080204" pitchFamily="50" charset="-128"/>
              </a:rPr>
              <a:t>受入方針</a:t>
            </a:r>
            <a:endParaRPr lang="en-US" altLang="ja-JP" sz="1662" dirty="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96C241B-6C99-8CB1-E0BA-A99C6FCB9B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9429" y="3154161"/>
            <a:ext cx="1494320" cy="348109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kumimoji="1" sz="32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kumimoji="1" sz="28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kumimoji="1" sz="24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662" dirty="0">
                <a:solidFill>
                  <a:schemeClr val="tx1"/>
                </a:solidFill>
                <a:ea typeface="ＭＳ Ｐゴシック" panose="020B0600070205080204" pitchFamily="50" charset="-128"/>
              </a:rPr>
              <a:t>トリアージ方針</a:t>
            </a:r>
            <a:endParaRPr lang="en-US" altLang="ja-JP" sz="1662" dirty="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AD53171-57F9-D6A3-01BE-525BA677DB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0439" y="1603459"/>
            <a:ext cx="1463862" cy="348109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kumimoji="1" sz="32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kumimoji="1" sz="28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kumimoji="1" sz="24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662" dirty="0">
                <a:solidFill>
                  <a:schemeClr val="tx1"/>
                </a:solidFill>
                <a:ea typeface="ＭＳ Ｐゴシック" panose="020B0600070205080204" pitchFamily="50" charset="-128"/>
              </a:rPr>
              <a:t>情報処理方針</a:t>
            </a:r>
            <a:endParaRPr lang="en-US" altLang="ja-JP" sz="1662" dirty="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4F98DCD-4083-ADC8-56BC-9BE682FC50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7280" y="3110962"/>
            <a:ext cx="1037463" cy="348109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kumimoji="1" sz="32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kumimoji="1" sz="28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kumimoji="1" sz="24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662" dirty="0">
                <a:solidFill>
                  <a:schemeClr val="tx1"/>
                </a:solidFill>
                <a:ea typeface="ＭＳ Ｐゴシック" panose="020B0600070205080204" pitchFamily="50" charset="-128"/>
              </a:rPr>
              <a:t>診療方針</a:t>
            </a:r>
            <a:endParaRPr lang="en-US" altLang="ja-JP" sz="1662" dirty="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90416E6E-67E1-EC97-C2AA-8918EF3321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3911" y="3163097"/>
            <a:ext cx="1037463" cy="348109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kumimoji="1" sz="32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kumimoji="1" sz="28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kumimoji="1" sz="24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662" dirty="0">
                <a:solidFill>
                  <a:schemeClr val="tx1"/>
                </a:solidFill>
                <a:ea typeface="ＭＳ Ｐゴシック" panose="020B0600070205080204" pitchFamily="50" charset="-128"/>
              </a:rPr>
              <a:t>搬出方針</a:t>
            </a:r>
            <a:endParaRPr lang="en-US" altLang="ja-JP" sz="1662" dirty="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FD1892CB-5A7B-89B4-2207-29ABB59E67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605" y="4084680"/>
            <a:ext cx="2262158" cy="1115434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kumimoji="1" sz="32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kumimoji="1" sz="28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kumimoji="1" sz="24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kumimoji="1" sz="2000">
                <a:solidFill>
                  <a:srgbClr val="000406"/>
                </a:solidFill>
                <a:latin typeface="Arial" panose="020B0604020202020204" pitchFamily="34" charset="0"/>
                <a:ea typeface="ＭＳ ゴシック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662" dirty="0">
                <a:solidFill>
                  <a:schemeClr val="tx1"/>
                </a:solidFill>
                <a:ea typeface="ＭＳ Ｐゴシック" panose="020B0600070205080204" pitchFamily="50" charset="-128"/>
              </a:rPr>
              <a:t>全応需を基本</a:t>
            </a:r>
            <a:endParaRPr lang="en-US" altLang="ja-JP" sz="1662" dirty="0">
              <a:solidFill>
                <a:schemeClr val="tx1"/>
              </a:solidFill>
              <a:ea typeface="ＭＳ Ｐゴシック" panose="020B0600070205080204" pitchFamily="50" charset="-128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ja-JP" sz="1662" dirty="0">
              <a:solidFill>
                <a:schemeClr val="tx1"/>
              </a:solidFill>
              <a:ea typeface="ＭＳ Ｐゴシック" panose="020B0600070205080204" pitchFamily="50" charset="-128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662" dirty="0">
                <a:solidFill>
                  <a:schemeClr val="tx1"/>
                </a:solidFill>
                <a:ea typeface="ＭＳ Ｐゴシック" panose="020B0600070205080204" pitchFamily="50" charset="-128"/>
              </a:rPr>
              <a:t>医療管理下にある場合</a:t>
            </a:r>
            <a:endParaRPr lang="en-US" altLang="ja-JP" sz="1662" dirty="0">
              <a:solidFill>
                <a:schemeClr val="tx1"/>
              </a:solidFill>
              <a:ea typeface="ＭＳ Ｐゴシック" panose="020B0600070205080204" pitchFamily="50" charset="-128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662" dirty="0">
                <a:solidFill>
                  <a:schemeClr val="tx1"/>
                </a:solidFill>
                <a:ea typeface="ＭＳ Ｐゴシック" panose="020B0600070205080204" pitchFamily="50" charset="-128"/>
              </a:rPr>
              <a:t>医療環境を考慮</a:t>
            </a:r>
            <a:endParaRPr lang="en-US" altLang="ja-JP" sz="1662" dirty="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9328485A-378E-982E-4608-1B5B6AB91DCB}"/>
              </a:ext>
            </a:extLst>
          </p:cNvPr>
          <p:cNvSpPr txBox="1"/>
          <p:nvPr/>
        </p:nvSpPr>
        <p:spPr>
          <a:xfrm>
            <a:off x="1681846" y="6053954"/>
            <a:ext cx="6202339" cy="584775"/>
          </a:xfrm>
          <a:prstGeom prst="rect">
            <a:avLst/>
          </a:prstGeom>
          <a:solidFill>
            <a:srgbClr val="FFFF00"/>
          </a:solidFill>
          <a:ln w="57150">
            <a:solidFill>
              <a:srgbClr val="FF171F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atin typeface="+mn-ea"/>
                <a:ea typeface="+mn-ea"/>
              </a:rPr>
              <a:t>運用基本方針の策定、徹底が重要</a:t>
            </a:r>
          </a:p>
        </p:txBody>
      </p:sp>
    </p:spTree>
    <p:extLst>
      <p:ext uri="{BB962C8B-B14F-4D97-AF65-F5344CB8AC3E}">
        <p14:creationId xmlns:p14="http://schemas.microsoft.com/office/powerpoint/2010/main" val="2104672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5" grpId="0" animBg="1"/>
      <p:bldP spid="26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7163</TotalTime>
  <Words>374</Words>
  <Application>Microsoft Macintosh PowerPoint</Application>
  <PresentationFormat>画面に合わせる (4:3)</PresentationFormat>
  <Paragraphs>104</Paragraphs>
  <Slides>6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ＭＳ Ｐゴシック</vt:lpstr>
      <vt:lpstr>Arial</vt:lpstr>
      <vt:lpstr>Calibri</vt:lpstr>
      <vt:lpstr>Times</vt:lpstr>
      <vt:lpstr>Office テーマ</vt:lpstr>
      <vt:lpstr>1_Office テーマ</vt:lpstr>
      <vt:lpstr>広域災害時ＤＭＡＴの指揮系統例</vt:lpstr>
      <vt:lpstr>本部、指揮所とは</vt:lpstr>
      <vt:lpstr>PowerPoint プレゼンテーション</vt:lpstr>
      <vt:lpstr>広域災害時の搬送調整</vt:lpstr>
      <vt:lpstr>搬送拠点（SCU・中継地点等）の 種別と運用</vt:lpstr>
      <vt:lpstr>ＴＴＴ活動の基本構図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シミュレーション Ｓｔａｇｉｎｇ　Ｃａｒｅ　Ｕｎｉｔ</dc:title>
  <dc:creator>伊藤宏保</dc:creator>
  <cp:lastModifiedBy>三村 誠二</cp:lastModifiedBy>
  <cp:revision>192</cp:revision>
  <cp:lastPrinted>2018-01-25T02:16:01Z</cp:lastPrinted>
  <dcterms:created xsi:type="dcterms:W3CDTF">2018-01-15T15:37:29Z</dcterms:created>
  <dcterms:modified xsi:type="dcterms:W3CDTF">2023-09-16T10:02:34Z</dcterms:modified>
</cp:coreProperties>
</file>