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93" r:id="rId2"/>
  </p:sldMasterIdLst>
  <p:notesMasterIdLst>
    <p:notesMasterId r:id="rId24"/>
  </p:notesMasterIdLst>
  <p:handoutMasterIdLst>
    <p:handoutMasterId r:id="rId25"/>
  </p:handoutMasterIdLst>
  <p:sldIdLst>
    <p:sldId id="383" r:id="rId3"/>
    <p:sldId id="384" r:id="rId4"/>
    <p:sldId id="387" r:id="rId5"/>
    <p:sldId id="675" r:id="rId6"/>
    <p:sldId id="3758" r:id="rId7"/>
    <p:sldId id="3759" r:id="rId8"/>
    <p:sldId id="2141416005" r:id="rId9"/>
    <p:sldId id="308" r:id="rId10"/>
    <p:sldId id="322" r:id="rId11"/>
    <p:sldId id="453" r:id="rId12"/>
    <p:sldId id="2721" r:id="rId13"/>
    <p:sldId id="2722" r:id="rId14"/>
    <p:sldId id="2723" r:id="rId15"/>
    <p:sldId id="2725" r:id="rId16"/>
    <p:sldId id="1215" r:id="rId17"/>
    <p:sldId id="410" r:id="rId18"/>
    <p:sldId id="404" r:id="rId19"/>
    <p:sldId id="446" r:id="rId20"/>
    <p:sldId id="416" r:id="rId21"/>
    <p:sldId id="377" r:id="rId22"/>
    <p:sldId id="3756" r:id="rId23"/>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1611"/>
    <p:restoredTop sz="91507"/>
  </p:normalViewPr>
  <p:slideViewPr>
    <p:cSldViewPr>
      <p:cViewPr varScale="1">
        <p:scale>
          <a:sx n="66" d="100"/>
          <a:sy n="66" d="100"/>
        </p:scale>
        <p:origin x="476" y="-8"/>
      </p:cViewPr>
      <p:guideLst>
        <p:guide orient="horz" pos="2160"/>
        <p:guide pos="2880"/>
      </p:guideLst>
    </p:cSldViewPr>
  </p:slideViewPr>
  <p:notesTextViewPr>
    <p:cViewPr>
      <p:scale>
        <a:sx n="3" d="2"/>
        <a:sy n="3" d="2"/>
      </p:scale>
      <p:origin x="0" y="0"/>
    </p:cViewPr>
  </p:notesTextViewPr>
  <p:sorterViewPr>
    <p:cViewPr varScale="1">
      <p:scale>
        <a:sx n="1" d="1"/>
        <a:sy n="1" d="1"/>
      </p:scale>
      <p:origin x="0" y="-13244"/>
    </p:cViewPr>
  </p:sorterViewPr>
  <p:notesViewPr>
    <p:cSldViewPr>
      <p:cViewPr varScale="1">
        <p:scale>
          <a:sx n="78" d="100"/>
          <a:sy n="78" d="100"/>
        </p:scale>
        <p:origin x="399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8465853-F538-40A2-8E0D-C8E90CD23581}"/>
              </a:ext>
            </a:extLst>
          </p:cNvPr>
          <p:cNvSpPr>
            <a:spLocks noGrp="1"/>
          </p:cNvSpPr>
          <p:nvPr>
            <p:ph type="hdr" sz="quarter"/>
          </p:nvPr>
        </p:nvSpPr>
        <p:spPr>
          <a:xfrm>
            <a:off x="0" y="0"/>
            <a:ext cx="2919413" cy="493713"/>
          </a:xfrm>
          <a:prstGeom prst="rect">
            <a:avLst/>
          </a:prstGeom>
        </p:spPr>
        <p:txBody>
          <a:bodyPr vert="horz" lIns="91446" tIns="45723" rIns="91446" bIns="45723" rtlCol="0"/>
          <a:lstStyle>
            <a:lvl1pPr algn="l" eaLnBrk="1" hangingPunct="1">
              <a:defRPr sz="1200">
                <a:latin typeface="Arial" pitchFamily="34" charset="0"/>
                <a:ea typeface="ＭＳ Ｐゴシック" pitchFamily="50" charset="-128"/>
                <a:cs typeface="+mn-cs"/>
              </a:defRPr>
            </a:lvl1pPr>
          </a:lstStyle>
          <a:p>
            <a:pPr>
              <a:defRPr/>
            </a:pPr>
            <a:r>
              <a:rPr lang="zh-TW" altLang="en-US"/>
              <a:t>事後配布資料</a:t>
            </a:r>
            <a:endParaRPr lang="ja-JP" altLang="en-US"/>
          </a:p>
        </p:txBody>
      </p:sp>
      <p:sp>
        <p:nvSpPr>
          <p:cNvPr id="3" name="日付プレースホルダー 2">
            <a:extLst>
              <a:ext uri="{FF2B5EF4-FFF2-40B4-BE49-F238E27FC236}">
                <a16:creationId xmlns:a16="http://schemas.microsoft.com/office/drawing/2014/main" id="{9FDAD67A-D380-42DB-8CD1-184BFE1908A5}"/>
              </a:ext>
            </a:extLst>
          </p:cNvPr>
          <p:cNvSpPr>
            <a:spLocks noGrp="1"/>
          </p:cNvSpPr>
          <p:nvPr>
            <p:ph type="dt" sz="quarter" idx="1"/>
          </p:nvPr>
        </p:nvSpPr>
        <p:spPr>
          <a:xfrm>
            <a:off x="3814763" y="0"/>
            <a:ext cx="2919412" cy="493713"/>
          </a:xfrm>
          <a:prstGeom prst="rect">
            <a:avLst/>
          </a:prstGeom>
        </p:spPr>
        <p:txBody>
          <a:bodyPr vert="horz" wrap="square" lIns="91446" tIns="45723" rIns="91446" bIns="45723"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995D1517-AAAD-4849-B1D7-32645467BF22}" type="datetimeFigureOut">
              <a:rPr lang="ja-JP" altLang="en-US"/>
              <a:pPr>
                <a:defRPr/>
              </a:pPr>
              <a:t>2024/9/19</a:t>
            </a:fld>
            <a:endParaRPr lang="ja-JP" altLang="en-US"/>
          </a:p>
        </p:txBody>
      </p:sp>
      <p:sp>
        <p:nvSpPr>
          <p:cNvPr id="4" name="フッター プレースホルダー 3">
            <a:extLst>
              <a:ext uri="{FF2B5EF4-FFF2-40B4-BE49-F238E27FC236}">
                <a16:creationId xmlns:a16="http://schemas.microsoft.com/office/drawing/2014/main" id="{A8075895-F4E7-4C2A-B02F-4676F2735A30}"/>
              </a:ext>
            </a:extLst>
          </p:cNvPr>
          <p:cNvSpPr>
            <a:spLocks noGrp="1"/>
          </p:cNvSpPr>
          <p:nvPr>
            <p:ph type="ftr" sz="quarter" idx="2"/>
          </p:nvPr>
        </p:nvSpPr>
        <p:spPr>
          <a:xfrm>
            <a:off x="0" y="9371013"/>
            <a:ext cx="2919413" cy="493712"/>
          </a:xfrm>
          <a:prstGeom prst="rect">
            <a:avLst/>
          </a:prstGeom>
        </p:spPr>
        <p:txBody>
          <a:bodyPr vert="horz" lIns="91446" tIns="45723" rIns="91446" bIns="45723" rtlCol="0" anchor="b"/>
          <a:lstStyle>
            <a:lvl1pPr algn="l" eaLnBrk="1" hangingPunct="1">
              <a:defRPr sz="1200">
                <a:latin typeface="Arial" pitchFamily="34" charset="0"/>
                <a:ea typeface="ＭＳ Ｐゴシック" pitchFamily="50" charset="-128"/>
                <a:cs typeface="+mn-cs"/>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46351D54-BB57-4DE8-857E-A3199EFC681A}"/>
              </a:ext>
            </a:extLst>
          </p:cNvPr>
          <p:cNvSpPr>
            <a:spLocks noGrp="1"/>
          </p:cNvSpPr>
          <p:nvPr>
            <p:ph type="sldNum" sz="quarter" idx="3"/>
          </p:nvPr>
        </p:nvSpPr>
        <p:spPr>
          <a:xfrm>
            <a:off x="3814763" y="9371013"/>
            <a:ext cx="2919412" cy="493712"/>
          </a:xfrm>
          <a:prstGeom prst="rect">
            <a:avLst/>
          </a:prstGeom>
        </p:spPr>
        <p:txBody>
          <a:bodyPr vert="horz" wrap="square" lIns="91446" tIns="45723" rIns="91446" bIns="45723" numCol="1" anchor="b" anchorCtr="0" compatLnSpc="1">
            <a:prstTxWarp prst="textNoShape">
              <a:avLst/>
            </a:prstTxWarp>
          </a:bodyPr>
          <a:lstStyle>
            <a:lvl1pPr algn="r" eaLnBrk="1" hangingPunct="1">
              <a:defRPr sz="1200"/>
            </a:lvl1pPr>
          </a:lstStyle>
          <a:p>
            <a:fld id="{6F4AC46C-B8F9-4688-9130-2870EDB60A76}" type="slidenum">
              <a:rPr lang="ja-JP" altLang="en-US"/>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8D492ED-E940-4A34-8B5F-D2CEB8E81AB2}"/>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6" tIns="45723" rIns="91446" bIns="45723" numCol="1" anchor="t" anchorCtr="0" compatLnSpc="1">
            <a:prstTxWarp prst="textNoShape">
              <a:avLst/>
            </a:prstTxWarp>
          </a:bodyPr>
          <a:lstStyle>
            <a:lvl1pPr eaLnBrk="1" hangingPunct="1">
              <a:defRPr sz="1200">
                <a:latin typeface="Arial" charset="0"/>
                <a:ea typeface="ＭＳ Ｐゴシック" pitchFamily="50" charset="-128"/>
                <a:cs typeface="+mn-cs"/>
              </a:defRPr>
            </a:lvl1pPr>
          </a:lstStyle>
          <a:p>
            <a:pPr>
              <a:defRPr/>
            </a:pPr>
            <a:r>
              <a:rPr lang="zh-TW" altLang="en-US"/>
              <a:t>事後配布資料</a:t>
            </a:r>
            <a:endParaRPr lang="en-US" altLang="ja-JP"/>
          </a:p>
        </p:txBody>
      </p:sp>
      <p:sp>
        <p:nvSpPr>
          <p:cNvPr id="10243" name="Rectangle 3">
            <a:extLst>
              <a:ext uri="{FF2B5EF4-FFF2-40B4-BE49-F238E27FC236}">
                <a16:creationId xmlns:a16="http://schemas.microsoft.com/office/drawing/2014/main" id="{C881B5C7-5CBB-42BA-A89F-8E55A79B5791}"/>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6" tIns="45723" rIns="91446" bIns="45723" numCol="1" anchor="t" anchorCtr="0" compatLnSpc="1">
            <a:prstTxWarp prst="textNoShape">
              <a:avLst/>
            </a:prstTxWarp>
          </a:bodyPr>
          <a:lstStyle>
            <a:lvl1pPr algn="r" eaLnBrk="1" hangingPunct="1">
              <a:defRPr sz="1200">
                <a:latin typeface="Arial" charset="0"/>
                <a:ea typeface="ＭＳ Ｐゴシック" pitchFamily="50" charset="-128"/>
                <a:cs typeface="+mn-cs"/>
              </a:defRPr>
            </a:lvl1pPr>
          </a:lstStyle>
          <a:p>
            <a:pPr>
              <a:defRPr/>
            </a:pPr>
            <a:endParaRPr lang="en-US" altLang="ja-JP"/>
          </a:p>
        </p:txBody>
      </p:sp>
      <p:sp>
        <p:nvSpPr>
          <p:cNvPr id="6148" name="Rectangle 4">
            <a:extLst>
              <a:ext uri="{FF2B5EF4-FFF2-40B4-BE49-F238E27FC236}">
                <a16:creationId xmlns:a16="http://schemas.microsoft.com/office/drawing/2014/main" id="{F3A14D0E-9A47-4881-AA01-7FCB32CD9A53}"/>
              </a:ext>
            </a:extLst>
          </p:cNvPr>
          <p:cNvSpPr>
            <a:spLocks noGrp="1" noRot="1" noChangeAspect="1" noChangeArrowheads="1" noTextEdit="1"/>
          </p:cNvSpPr>
          <p:nvPr>
            <p:ph type="sldImg" idx="2"/>
          </p:nvPr>
        </p:nvSpPr>
        <p:spPr bwMode="auto">
          <a:xfrm>
            <a:off x="900113" y="739775"/>
            <a:ext cx="4935537"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90C77DF5-C7F8-4D2A-B8C6-353FBAE1CD9B}"/>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6" tIns="45723" rIns="91446" bIns="4572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0246" name="Rectangle 6">
            <a:extLst>
              <a:ext uri="{FF2B5EF4-FFF2-40B4-BE49-F238E27FC236}">
                <a16:creationId xmlns:a16="http://schemas.microsoft.com/office/drawing/2014/main" id="{E30523DA-9649-4DBB-9E3B-827755CDFED6}"/>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6" tIns="45723" rIns="91446" bIns="45723" numCol="1" anchor="b" anchorCtr="0" compatLnSpc="1">
            <a:prstTxWarp prst="textNoShape">
              <a:avLst/>
            </a:prstTxWarp>
          </a:bodyPr>
          <a:lstStyle>
            <a:lvl1pPr eaLnBrk="1" hangingPunct="1">
              <a:defRPr sz="1200">
                <a:latin typeface="Arial" charset="0"/>
                <a:ea typeface="ＭＳ Ｐゴシック" pitchFamily="50" charset="-128"/>
                <a:cs typeface="+mn-cs"/>
              </a:defRPr>
            </a:lvl1pPr>
          </a:lstStyle>
          <a:p>
            <a:pPr>
              <a:defRPr/>
            </a:pPr>
            <a:endParaRPr lang="en-US" altLang="ja-JP"/>
          </a:p>
        </p:txBody>
      </p:sp>
      <p:sp>
        <p:nvSpPr>
          <p:cNvPr id="10247" name="Rectangle 7">
            <a:extLst>
              <a:ext uri="{FF2B5EF4-FFF2-40B4-BE49-F238E27FC236}">
                <a16:creationId xmlns:a16="http://schemas.microsoft.com/office/drawing/2014/main" id="{4376AB7D-D84A-4E3D-A31C-EBD810A80B4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6" tIns="45723" rIns="91446" bIns="45723" numCol="1" anchor="b" anchorCtr="0" compatLnSpc="1">
            <a:prstTxWarp prst="textNoShape">
              <a:avLst/>
            </a:prstTxWarp>
          </a:bodyPr>
          <a:lstStyle>
            <a:lvl1pPr algn="r" eaLnBrk="1" hangingPunct="1">
              <a:defRPr sz="1200"/>
            </a:lvl1pPr>
          </a:lstStyle>
          <a:p>
            <a:fld id="{E19E1745-6BE3-4F7B-99D2-BD275C903105}" type="slidenum">
              <a:rPr lang="en-US" altLang="ja-JP"/>
              <a:pPr/>
              <a:t>‹#›</a:t>
            </a:fld>
            <a:endParaRPr lang="en-US" altLang="ja-JP"/>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a:extLst>
              <a:ext uri="{FF2B5EF4-FFF2-40B4-BE49-F238E27FC236}">
                <a16:creationId xmlns:a16="http://schemas.microsoft.com/office/drawing/2014/main" id="{A7D22FB1-CACA-4588-B7E6-32263C749A6C}"/>
              </a:ext>
            </a:extLst>
          </p:cNvPr>
          <p:cNvSpPr>
            <a:spLocks noGrp="1" noRot="1" noChangeAspect="1" noChangeArrowheads="1" noTextEdit="1"/>
          </p:cNvSpPr>
          <p:nvPr>
            <p:ph type="sldImg"/>
          </p:nvPr>
        </p:nvSpPr>
        <p:spPr>
          <a:ln/>
        </p:spPr>
      </p:sp>
      <p:sp>
        <p:nvSpPr>
          <p:cNvPr id="18435" name="ノート プレースホルダ 2">
            <a:extLst>
              <a:ext uri="{FF2B5EF4-FFF2-40B4-BE49-F238E27FC236}">
                <a16:creationId xmlns:a16="http://schemas.microsoft.com/office/drawing/2014/main" id="{7D48E5DA-478C-400F-8145-B0821CFAB41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8436" name="スライド番号プレースホルダ 3">
            <a:extLst>
              <a:ext uri="{FF2B5EF4-FFF2-40B4-BE49-F238E27FC236}">
                <a16:creationId xmlns:a16="http://schemas.microsoft.com/office/drawing/2014/main" id="{DA235C3E-C8F6-475C-ADA5-68C9C77F833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fld id="{D114395C-5A96-4C98-9A3B-B55970E30548}" type="slidenum">
              <a:rPr lang="en-US" altLang="ja-JP"/>
              <a:pPr/>
              <a:t>3</a:t>
            </a:fld>
            <a:endParaRPr lang="en-US" altLang="ja-JP"/>
          </a:p>
        </p:txBody>
      </p:sp>
      <p:sp>
        <p:nvSpPr>
          <p:cNvPr id="18437" name="ヘッダー プレースホルダー 1">
            <a:extLst>
              <a:ext uri="{FF2B5EF4-FFF2-40B4-BE49-F238E27FC236}">
                <a16:creationId xmlns:a16="http://schemas.microsoft.com/office/drawing/2014/main" id="{A268C807-8D94-4518-9E1A-5F24B8C87B09}"/>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zh-TW" altLang="en-US"/>
              <a:t>事後配布資料</a:t>
            </a:r>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a:extLst>
              <a:ext uri="{FF2B5EF4-FFF2-40B4-BE49-F238E27FC236}">
                <a16:creationId xmlns:a16="http://schemas.microsoft.com/office/drawing/2014/main" id="{A18BFB60-3383-46AB-B7BF-5ECCB1EFCE4F}"/>
              </a:ext>
            </a:extLst>
          </p:cNvPr>
          <p:cNvSpPr>
            <a:spLocks noGrp="1" noRot="1" noChangeAspect="1" noChangeArrowheads="1" noTextEdit="1"/>
          </p:cNvSpPr>
          <p:nvPr>
            <p:ph type="sldImg"/>
          </p:nvPr>
        </p:nvSpPr>
        <p:spPr>
          <a:ln/>
        </p:spPr>
      </p:sp>
      <p:sp>
        <p:nvSpPr>
          <p:cNvPr id="40963" name="ノート プレースホルダ 2">
            <a:extLst>
              <a:ext uri="{FF2B5EF4-FFF2-40B4-BE49-F238E27FC236}">
                <a16:creationId xmlns:a16="http://schemas.microsoft.com/office/drawing/2014/main" id="{810AF8AC-B948-4C30-9AD3-95AA2DAD089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latin typeface="Arial" panose="020B0604020202020204" pitchFamily="34" charset="0"/>
            </a:endParaRPr>
          </a:p>
        </p:txBody>
      </p:sp>
      <p:sp>
        <p:nvSpPr>
          <p:cNvPr id="40964" name="スライド番号プレースホルダ 3">
            <a:extLst>
              <a:ext uri="{FF2B5EF4-FFF2-40B4-BE49-F238E27FC236}">
                <a16:creationId xmlns:a16="http://schemas.microsoft.com/office/drawing/2014/main" id="{49871084-48C8-4324-9006-29AAE6946CC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fld id="{925145D5-B763-41A6-B28B-F7B2242B2FB2}" type="slidenum">
              <a:rPr lang="en-US" altLang="ja-JP" smtClean="0"/>
              <a:pPr/>
              <a:t>4</a:t>
            </a:fld>
            <a:endParaRPr lang="en-US" altLang="ja-JP"/>
          </a:p>
        </p:txBody>
      </p:sp>
      <p:sp>
        <p:nvSpPr>
          <p:cNvPr id="40965" name="ヘッダー プレースホルダー 1">
            <a:extLst>
              <a:ext uri="{FF2B5EF4-FFF2-40B4-BE49-F238E27FC236}">
                <a16:creationId xmlns:a16="http://schemas.microsoft.com/office/drawing/2014/main" id="{C3077CAA-5F69-4138-9108-A7DDBF3E401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zh-TW" altLang="en-US"/>
              <a:t>事後配布資料</a:t>
            </a:r>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94431C9-7246-C64C-A8BD-93BE276EF5AF}" type="slidenum">
              <a:rPr kumimoji="1" lang="ja-JP" altLang="en-US" smtClean="0"/>
              <a:t>7</a:t>
            </a:fld>
            <a:endParaRPr kumimoji="1" lang="ja-JP" altLang="en-US"/>
          </a:p>
        </p:txBody>
      </p:sp>
    </p:spTree>
    <p:extLst>
      <p:ext uri="{BB962C8B-B14F-4D97-AF65-F5344CB8AC3E}">
        <p14:creationId xmlns:p14="http://schemas.microsoft.com/office/powerpoint/2010/main" val="2003463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33BC4782-60BE-4258-AE9E-D15591D3C84A}"/>
              </a:ext>
            </a:extLst>
          </p:cNvPr>
          <p:cNvSpPr>
            <a:spLocks noGrp="1" noRot="1" noChangeAspect="1" noChangeArrowheads="1" noTextEdit="1"/>
          </p:cNvSpPr>
          <p:nvPr>
            <p:ph type="sldImg"/>
          </p:nvPr>
        </p:nvSpPr>
        <p:spPr>
          <a:ln/>
        </p:spPr>
      </p:sp>
      <p:sp>
        <p:nvSpPr>
          <p:cNvPr id="24579" name="ノート プレースホルダー 2">
            <a:extLst>
              <a:ext uri="{FF2B5EF4-FFF2-40B4-BE49-F238E27FC236}">
                <a16:creationId xmlns:a16="http://schemas.microsoft.com/office/drawing/2014/main" id="{C89DEBA4-AB91-4E04-B7D4-9DD77FA323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24580" name="スライド番号プレースホルダー 3">
            <a:extLst>
              <a:ext uri="{FF2B5EF4-FFF2-40B4-BE49-F238E27FC236}">
                <a16:creationId xmlns:a16="http://schemas.microsoft.com/office/drawing/2014/main" id="{49BB711E-4E48-4B86-9315-3030BC8EC3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fld id="{8E425639-44E3-48CE-A7B6-13DFC9902625}" type="slidenum">
              <a:rPr lang="ja-JP" altLang="en-US"/>
              <a:pPr/>
              <a:t>8</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D429E850-A5AE-4E11-85D4-A8935F29D6B9}"/>
              </a:ext>
            </a:extLst>
          </p:cNvPr>
          <p:cNvSpPr>
            <a:spLocks noGrp="1" noRot="1" noChangeAspect="1" noChangeArrowheads="1" noTextEdit="1"/>
          </p:cNvSpPr>
          <p:nvPr>
            <p:ph type="sldImg"/>
          </p:nvPr>
        </p:nvSpPr>
        <p:spPr>
          <a:ln/>
        </p:spPr>
      </p:sp>
      <p:sp>
        <p:nvSpPr>
          <p:cNvPr id="19459" name="ノート プレースホルダー 2">
            <a:extLst>
              <a:ext uri="{FF2B5EF4-FFF2-40B4-BE49-F238E27FC236}">
                <a16:creationId xmlns:a16="http://schemas.microsoft.com/office/drawing/2014/main" id="{8ED42112-0F04-4EBE-8375-D1F7B9FFF2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9460" name="ヘッダー プレースホルダー 3">
            <a:extLst>
              <a:ext uri="{FF2B5EF4-FFF2-40B4-BE49-F238E27FC236}">
                <a16:creationId xmlns:a16="http://schemas.microsoft.com/office/drawing/2014/main" id="{9981337D-62E6-4854-86D5-6F643704D1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Garamond" panose="02020404030301010803" pitchFamily="18" charset="0"/>
                <a:ea typeface="ＭＳ Ｐゴシック" panose="020B0600070205080204" pitchFamily="34" charset="-128"/>
              </a:defRPr>
            </a:lvl1pPr>
            <a:lvl2pPr marL="736600" indent="-282575">
              <a:defRPr kumimoji="1">
                <a:solidFill>
                  <a:schemeClr val="tx1"/>
                </a:solidFill>
                <a:latin typeface="Garamond" panose="02020404030301010803" pitchFamily="18" charset="0"/>
                <a:ea typeface="ＭＳ Ｐゴシック" panose="020B0600070205080204" pitchFamily="34" charset="-128"/>
              </a:defRPr>
            </a:lvl2pPr>
            <a:lvl3pPr marL="1133475" indent="-225425">
              <a:defRPr kumimoji="1">
                <a:solidFill>
                  <a:schemeClr val="tx1"/>
                </a:solidFill>
                <a:latin typeface="Garamond" panose="02020404030301010803" pitchFamily="18" charset="0"/>
                <a:ea typeface="ＭＳ Ｐゴシック" panose="020B0600070205080204" pitchFamily="34" charset="-128"/>
              </a:defRPr>
            </a:lvl3pPr>
            <a:lvl4pPr marL="1587500" indent="-225425">
              <a:defRPr kumimoji="1">
                <a:solidFill>
                  <a:schemeClr val="tx1"/>
                </a:solidFill>
                <a:latin typeface="Garamond" panose="02020404030301010803" pitchFamily="18" charset="0"/>
                <a:ea typeface="ＭＳ Ｐゴシック" panose="020B0600070205080204" pitchFamily="34" charset="-128"/>
              </a:defRPr>
            </a:lvl4pPr>
            <a:lvl5pPr marL="2041525" indent="-225425">
              <a:defRPr kumimoji="1">
                <a:solidFill>
                  <a:schemeClr val="tx1"/>
                </a:solidFill>
                <a:latin typeface="Garamond" panose="02020404030301010803" pitchFamily="18" charset="0"/>
                <a:ea typeface="ＭＳ Ｐゴシック" panose="020B0600070205080204" pitchFamily="34" charset="-128"/>
              </a:defRPr>
            </a:lvl5pPr>
            <a:lvl6pPr marL="24987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6pPr>
            <a:lvl7pPr marL="29559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7pPr>
            <a:lvl8pPr marL="34131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8pPr>
            <a:lvl9pPr marL="38703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9pPr>
          </a:lstStyle>
          <a:p>
            <a:r>
              <a:rPr lang="zh-TW" altLang="en-US">
                <a:latin typeface="Arial" panose="020B0604020202020204" pitchFamily="34" charset="0"/>
              </a:rPr>
              <a:t>事後配布資料</a:t>
            </a:r>
            <a:endParaRPr lang="en-US" altLang="ja-JP">
              <a:latin typeface="Arial" panose="020B0604020202020204" pitchFamily="34" charset="0"/>
            </a:endParaRPr>
          </a:p>
        </p:txBody>
      </p:sp>
      <p:sp>
        <p:nvSpPr>
          <p:cNvPr id="19461" name="スライド番号プレースホルダー 4">
            <a:extLst>
              <a:ext uri="{FF2B5EF4-FFF2-40B4-BE49-F238E27FC236}">
                <a16:creationId xmlns:a16="http://schemas.microsoft.com/office/drawing/2014/main" id="{D58DF31B-799B-42ED-BE99-DD725EA788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Garamond" panose="02020404030301010803" pitchFamily="18" charset="0"/>
                <a:ea typeface="ＭＳ Ｐゴシック" panose="020B0600070205080204" pitchFamily="34" charset="-128"/>
              </a:defRPr>
            </a:lvl1pPr>
            <a:lvl2pPr marL="736600" indent="-282575">
              <a:defRPr kumimoji="1">
                <a:solidFill>
                  <a:schemeClr val="tx1"/>
                </a:solidFill>
                <a:latin typeface="Garamond" panose="02020404030301010803" pitchFamily="18" charset="0"/>
                <a:ea typeface="ＭＳ Ｐゴシック" panose="020B0600070205080204" pitchFamily="34" charset="-128"/>
              </a:defRPr>
            </a:lvl2pPr>
            <a:lvl3pPr marL="1133475" indent="-225425">
              <a:defRPr kumimoji="1">
                <a:solidFill>
                  <a:schemeClr val="tx1"/>
                </a:solidFill>
                <a:latin typeface="Garamond" panose="02020404030301010803" pitchFamily="18" charset="0"/>
                <a:ea typeface="ＭＳ Ｐゴシック" panose="020B0600070205080204" pitchFamily="34" charset="-128"/>
              </a:defRPr>
            </a:lvl3pPr>
            <a:lvl4pPr marL="1587500" indent="-225425">
              <a:defRPr kumimoji="1">
                <a:solidFill>
                  <a:schemeClr val="tx1"/>
                </a:solidFill>
                <a:latin typeface="Garamond" panose="02020404030301010803" pitchFamily="18" charset="0"/>
                <a:ea typeface="ＭＳ Ｐゴシック" panose="020B0600070205080204" pitchFamily="34" charset="-128"/>
              </a:defRPr>
            </a:lvl4pPr>
            <a:lvl5pPr marL="2041525" indent="-225425">
              <a:defRPr kumimoji="1">
                <a:solidFill>
                  <a:schemeClr val="tx1"/>
                </a:solidFill>
                <a:latin typeface="Garamond" panose="02020404030301010803" pitchFamily="18" charset="0"/>
                <a:ea typeface="ＭＳ Ｐゴシック" panose="020B0600070205080204" pitchFamily="34" charset="-128"/>
              </a:defRPr>
            </a:lvl5pPr>
            <a:lvl6pPr marL="24987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6pPr>
            <a:lvl7pPr marL="29559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7pPr>
            <a:lvl8pPr marL="34131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8pPr>
            <a:lvl9pPr marL="38703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9pPr>
          </a:lstStyle>
          <a:p>
            <a:fld id="{880E8833-FD81-4479-AE0A-AC9A2893A567}" type="slidenum">
              <a:rPr lang="en-US" altLang="ja-JP">
                <a:latin typeface="Arial" panose="020B0604020202020204" pitchFamily="34" charset="0"/>
              </a:rPr>
              <a:pPr/>
              <a:t>13</a:t>
            </a:fld>
            <a:endParaRPr lang="en-US" altLang="ja-JP">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BE187008-1EDC-4757-A0E1-30E96DB14E9F}"/>
              </a:ext>
            </a:extLst>
          </p:cNvPr>
          <p:cNvSpPr>
            <a:spLocks noGrp="1" noRot="1" noChangeAspect="1" noChangeArrowheads="1" noTextEdit="1"/>
          </p:cNvSpPr>
          <p:nvPr>
            <p:ph type="sldImg"/>
          </p:nvPr>
        </p:nvSpPr>
        <p:spPr>
          <a:ln/>
        </p:spPr>
      </p:sp>
      <p:sp>
        <p:nvSpPr>
          <p:cNvPr id="24579" name="ノート プレースホルダー 2">
            <a:extLst>
              <a:ext uri="{FF2B5EF4-FFF2-40B4-BE49-F238E27FC236}">
                <a16:creationId xmlns:a16="http://schemas.microsoft.com/office/drawing/2014/main" id="{19C52E0A-9789-4370-B2A6-ACDF21FE9ED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24580" name="ヘッダー プレースホルダー 3">
            <a:extLst>
              <a:ext uri="{FF2B5EF4-FFF2-40B4-BE49-F238E27FC236}">
                <a16:creationId xmlns:a16="http://schemas.microsoft.com/office/drawing/2014/main" id="{58D503B2-E19C-4628-A336-EE370B73CDD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Garamond" panose="02020404030301010803" pitchFamily="18" charset="0"/>
                <a:ea typeface="ＭＳ Ｐゴシック" panose="020B0600070205080204" pitchFamily="34" charset="-128"/>
              </a:defRPr>
            </a:lvl1pPr>
            <a:lvl2pPr marL="736600" indent="-282575">
              <a:defRPr kumimoji="1">
                <a:solidFill>
                  <a:schemeClr val="tx1"/>
                </a:solidFill>
                <a:latin typeface="Garamond" panose="02020404030301010803" pitchFamily="18" charset="0"/>
                <a:ea typeface="ＭＳ Ｐゴシック" panose="020B0600070205080204" pitchFamily="34" charset="-128"/>
              </a:defRPr>
            </a:lvl2pPr>
            <a:lvl3pPr marL="1133475" indent="-225425">
              <a:defRPr kumimoji="1">
                <a:solidFill>
                  <a:schemeClr val="tx1"/>
                </a:solidFill>
                <a:latin typeface="Garamond" panose="02020404030301010803" pitchFamily="18" charset="0"/>
                <a:ea typeface="ＭＳ Ｐゴシック" panose="020B0600070205080204" pitchFamily="34" charset="-128"/>
              </a:defRPr>
            </a:lvl3pPr>
            <a:lvl4pPr marL="1587500" indent="-225425">
              <a:defRPr kumimoji="1">
                <a:solidFill>
                  <a:schemeClr val="tx1"/>
                </a:solidFill>
                <a:latin typeface="Garamond" panose="02020404030301010803" pitchFamily="18" charset="0"/>
                <a:ea typeface="ＭＳ Ｐゴシック" panose="020B0600070205080204" pitchFamily="34" charset="-128"/>
              </a:defRPr>
            </a:lvl4pPr>
            <a:lvl5pPr marL="2041525" indent="-225425">
              <a:defRPr kumimoji="1">
                <a:solidFill>
                  <a:schemeClr val="tx1"/>
                </a:solidFill>
                <a:latin typeface="Garamond" panose="02020404030301010803" pitchFamily="18" charset="0"/>
                <a:ea typeface="ＭＳ Ｐゴシック" panose="020B0600070205080204" pitchFamily="34" charset="-128"/>
              </a:defRPr>
            </a:lvl5pPr>
            <a:lvl6pPr marL="24987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6pPr>
            <a:lvl7pPr marL="29559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7pPr>
            <a:lvl8pPr marL="34131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8pPr>
            <a:lvl9pPr marL="38703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9pPr>
          </a:lstStyle>
          <a:p>
            <a:r>
              <a:rPr lang="zh-TW" altLang="en-US">
                <a:latin typeface="Arial" panose="020B0604020202020204" pitchFamily="34" charset="0"/>
              </a:rPr>
              <a:t>事後配布資料</a:t>
            </a:r>
            <a:endParaRPr lang="en-US" altLang="ja-JP">
              <a:latin typeface="Arial" panose="020B0604020202020204" pitchFamily="34" charset="0"/>
            </a:endParaRPr>
          </a:p>
        </p:txBody>
      </p:sp>
      <p:sp>
        <p:nvSpPr>
          <p:cNvPr id="24581" name="スライド番号プレースホルダー 4">
            <a:extLst>
              <a:ext uri="{FF2B5EF4-FFF2-40B4-BE49-F238E27FC236}">
                <a16:creationId xmlns:a16="http://schemas.microsoft.com/office/drawing/2014/main" id="{C4871431-AF70-4B5B-BA76-57C51BFB296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Garamond" panose="02020404030301010803" pitchFamily="18" charset="0"/>
                <a:ea typeface="ＭＳ Ｐゴシック" panose="020B0600070205080204" pitchFamily="34" charset="-128"/>
              </a:defRPr>
            </a:lvl1pPr>
            <a:lvl2pPr marL="736600" indent="-282575">
              <a:defRPr kumimoji="1">
                <a:solidFill>
                  <a:schemeClr val="tx1"/>
                </a:solidFill>
                <a:latin typeface="Garamond" panose="02020404030301010803" pitchFamily="18" charset="0"/>
                <a:ea typeface="ＭＳ Ｐゴシック" panose="020B0600070205080204" pitchFamily="34" charset="-128"/>
              </a:defRPr>
            </a:lvl2pPr>
            <a:lvl3pPr marL="1133475" indent="-225425">
              <a:defRPr kumimoji="1">
                <a:solidFill>
                  <a:schemeClr val="tx1"/>
                </a:solidFill>
                <a:latin typeface="Garamond" panose="02020404030301010803" pitchFamily="18" charset="0"/>
                <a:ea typeface="ＭＳ Ｐゴシック" panose="020B0600070205080204" pitchFamily="34" charset="-128"/>
              </a:defRPr>
            </a:lvl3pPr>
            <a:lvl4pPr marL="1587500" indent="-225425">
              <a:defRPr kumimoji="1">
                <a:solidFill>
                  <a:schemeClr val="tx1"/>
                </a:solidFill>
                <a:latin typeface="Garamond" panose="02020404030301010803" pitchFamily="18" charset="0"/>
                <a:ea typeface="ＭＳ Ｐゴシック" panose="020B0600070205080204" pitchFamily="34" charset="-128"/>
              </a:defRPr>
            </a:lvl4pPr>
            <a:lvl5pPr marL="2041525" indent="-225425">
              <a:defRPr kumimoji="1">
                <a:solidFill>
                  <a:schemeClr val="tx1"/>
                </a:solidFill>
                <a:latin typeface="Garamond" panose="02020404030301010803" pitchFamily="18" charset="0"/>
                <a:ea typeface="ＭＳ Ｐゴシック" panose="020B0600070205080204" pitchFamily="34" charset="-128"/>
              </a:defRPr>
            </a:lvl5pPr>
            <a:lvl6pPr marL="24987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6pPr>
            <a:lvl7pPr marL="29559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7pPr>
            <a:lvl8pPr marL="34131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8pPr>
            <a:lvl9pPr marL="3870325" indent="-225425" eaLnBrk="0" fontAlgn="base" hangingPunct="0">
              <a:spcBef>
                <a:spcPct val="0"/>
              </a:spcBef>
              <a:spcAft>
                <a:spcPct val="0"/>
              </a:spcAft>
              <a:defRPr kumimoji="1">
                <a:solidFill>
                  <a:schemeClr val="tx1"/>
                </a:solidFill>
                <a:latin typeface="Garamond" panose="02020404030301010803" pitchFamily="18" charset="0"/>
                <a:ea typeface="ＭＳ Ｐゴシック" panose="020B0600070205080204" pitchFamily="34" charset="-128"/>
              </a:defRPr>
            </a:lvl9pPr>
          </a:lstStyle>
          <a:p>
            <a:fld id="{9862C451-C2EA-4AA0-A87C-F284EFDE58EE}" type="slidenum">
              <a:rPr lang="en-US" altLang="ja-JP">
                <a:latin typeface="Arial" panose="020B0604020202020204" pitchFamily="34" charset="0"/>
              </a:rPr>
              <a:pPr/>
              <a:t>14</a:t>
            </a:fld>
            <a:endParaRPr lang="en-US" altLang="ja-JP">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zh-TW" altLang="en-US"/>
              <a:t>事後配布資料</a:t>
            </a:r>
            <a:endParaRPr lang="en-US" altLang="ja-JP"/>
          </a:p>
        </p:txBody>
      </p:sp>
      <p:sp>
        <p:nvSpPr>
          <p:cNvPr id="5" name="スライド番号プレースホルダー 4"/>
          <p:cNvSpPr>
            <a:spLocks noGrp="1"/>
          </p:cNvSpPr>
          <p:nvPr>
            <p:ph type="sldNum" sz="quarter" idx="5"/>
          </p:nvPr>
        </p:nvSpPr>
        <p:spPr/>
        <p:txBody>
          <a:bodyPr/>
          <a:lstStyle/>
          <a:p>
            <a:fld id="{E19E1745-6BE3-4F7B-99D2-BD275C903105}" type="slidenum">
              <a:rPr lang="en-US" altLang="ja-JP" smtClean="0"/>
              <a:pPr/>
              <a:t>16</a:t>
            </a:fld>
            <a:endParaRPr lang="en-US" altLang="ja-JP"/>
          </a:p>
        </p:txBody>
      </p:sp>
    </p:spTree>
    <p:extLst>
      <p:ext uri="{BB962C8B-B14F-4D97-AF65-F5344CB8AC3E}">
        <p14:creationId xmlns:p14="http://schemas.microsoft.com/office/powerpoint/2010/main" val="2791166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p:nvPr>
        </p:nvSpPr>
        <p:spPr/>
        <p:txBody>
          <a:bodyPr/>
          <a:lstStyle/>
          <a:p>
            <a:pPr>
              <a:defRPr/>
            </a:pPr>
            <a:r>
              <a:rPr lang="zh-TW" altLang="en-US"/>
              <a:t>事後配布資料</a:t>
            </a:r>
            <a:endParaRPr lang="en-US" altLang="ja-JP"/>
          </a:p>
        </p:txBody>
      </p:sp>
      <p:sp>
        <p:nvSpPr>
          <p:cNvPr id="5" name="スライド番号プレースホルダー 4"/>
          <p:cNvSpPr>
            <a:spLocks noGrp="1"/>
          </p:cNvSpPr>
          <p:nvPr>
            <p:ph type="sldNum" sz="quarter" idx="5"/>
          </p:nvPr>
        </p:nvSpPr>
        <p:spPr/>
        <p:txBody>
          <a:bodyPr/>
          <a:lstStyle/>
          <a:p>
            <a:fld id="{E19E1745-6BE3-4F7B-99D2-BD275C903105}" type="slidenum">
              <a:rPr lang="en-US" altLang="ja-JP" smtClean="0"/>
              <a:pPr/>
              <a:t>17</a:t>
            </a:fld>
            <a:endParaRPr lang="en-US" altLang="ja-JP"/>
          </a:p>
        </p:txBody>
      </p:sp>
    </p:spTree>
    <p:extLst>
      <p:ext uri="{BB962C8B-B14F-4D97-AF65-F5344CB8AC3E}">
        <p14:creationId xmlns:p14="http://schemas.microsoft.com/office/powerpoint/2010/main" val="1013210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756A8E37-1BCC-4049-84F7-28F280C08A78}"/>
              </a:ext>
            </a:extLst>
          </p:cNvPr>
          <p:cNvSpPr>
            <a:spLocks noGrp="1" noRot="1" noChangeAspect="1" noChangeArrowheads="1" noTextEdit="1"/>
          </p:cNvSpPr>
          <p:nvPr>
            <p:ph type="sldImg"/>
          </p:nvPr>
        </p:nvSpPr>
        <p:spPr>
          <a:ln/>
        </p:spPr>
      </p:sp>
      <p:sp>
        <p:nvSpPr>
          <p:cNvPr id="80899" name="Rectangle 3">
            <a:extLst>
              <a:ext uri="{FF2B5EF4-FFF2-40B4-BE49-F238E27FC236}">
                <a16:creationId xmlns:a16="http://schemas.microsoft.com/office/drawing/2014/main" id="{E63B1873-7046-4A39-9FB5-8A56231880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80900" name="日付プレースホルダ 4">
            <a:extLst>
              <a:ext uri="{FF2B5EF4-FFF2-40B4-BE49-F238E27FC236}">
                <a16:creationId xmlns:a16="http://schemas.microsoft.com/office/drawing/2014/main" id="{2890848B-BA82-48F9-9165-1AA5A37AB375}"/>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endParaRPr lang="ja-JP" altLang="en-US"/>
          </a:p>
        </p:txBody>
      </p:sp>
      <p:sp>
        <p:nvSpPr>
          <p:cNvPr id="80901" name="ヘッダー プレースホルダー 1">
            <a:extLst>
              <a:ext uri="{FF2B5EF4-FFF2-40B4-BE49-F238E27FC236}">
                <a16:creationId xmlns:a16="http://schemas.microsoft.com/office/drawing/2014/main" id="{20048067-972F-404D-BEED-E9B2186C27D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zh-TW" altLang="en-US"/>
              <a:t>事後配布資料</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412CA92-FD7C-49A5-93FD-A17624C587B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9267FAE-33F3-4113-A621-E92FB3DE250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6B679BB-9DE1-4340-9FC8-15D2F0DEB889}"/>
              </a:ext>
            </a:extLst>
          </p:cNvPr>
          <p:cNvSpPr>
            <a:spLocks noGrp="1" noChangeArrowheads="1"/>
          </p:cNvSpPr>
          <p:nvPr>
            <p:ph type="sldNum" sz="quarter" idx="12"/>
          </p:nvPr>
        </p:nvSpPr>
        <p:spPr>
          <a:ln/>
        </p:spPr>
        <p:txBody>
          <a:bodyPr/>
          <a:lstStyle>
            <a:lvl1pPr>
              <a:defRPr/>
            </a:lvl1pPr>
          </a:lstStyle>
          <a:p>
            <a:fld id="{4B815D9D-3307-4C0F-A549-F7A5C7EE1C1E}" type="slidenum">
              <a:rPr lang="en-US" altLang="ja-JP"/>
              <a:pPr/>
              <a:t>‹#›</a:t>
            </a:fld>
            <a:endParaRPr lang="en-US" altLang="ja-JP"/>
          </a:p>
        </p:txBody>
      </p:sp>
    </p:spTree>
    <p:extLst>
      <p:ext uri="{BB962C8B-B14F-4D97-AF65-F5344CB8AC3E}">
        <p14:creationId xmlns:p14="http://schemas.microsoft.com/office/powerpoint/2010/main" val="150714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D2B0B56-2E0F-46A1-A6A7-BF20C0DD768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1426A9D-02BD-448A-97D2-A21F0DA07C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26F6A52-A102-4C34-A744-BD4DDB106772}"/>
              </a:ext>
            </a:extLst>
          </p:cNvPr>
          <p:cNvSpPr>
            <a:spLocks noGrp="1" noChangeArrowheads="1"/>
          </p:cNvSpPr>
          <p:nvPr>
            <p:ph type="sldNum" sz="quarter" idx="12"/>
          </p:nvPr>
        </p:nvSpPr>
        <p:spPr>
          <a:ln/>
        </p:spPr>
        <p:txBody>
          <a:bodyPr/>
          <a:lstStyle>
            <a:lvl1pPr>
              <a:defRPr/>
            </a:lvl1pPr>
          </a:lstStyle>
          <a:p>
            <a:fld id="{F4E44CEF-C0FB-40D3-A593-64201F171CF7}" type="slidenum">
              <a:rPr lang="en-US" altLang="ja-JP"/>
              <a:pPr/>
              <a:t>‹#›</a:t>
            </a:fld>
            <a:endParaRPr lang="en-US" altLang="ja-JP"/>
          </a:p>
        </p:txBody>
      </p:sp>
    </p:spTree>
    <p:extLst>
      <p:ext uri="{BB962C8B-B14F-4D97-AF65-F5344CB8AC3E}">
        <p14:creationId xmlns:p14="http://schemas.microsoft.com/office/powerpoint/2010/main" val="2755238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40B16F0-7A38-4031-A376-19F819056CF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FEEFA16-DAC4-4FCC-9479-8057770307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E26A120-3797-443F-AAB4-AAA59C076BBC}"/>
              </a:ext>
            </a:extLst>
          </p:cNvPr>
          <p:cNvSpPr>
            <a:spLocks noGrp="1" noChangeArrowheads="1"/>
          </p:cNvSpPr>
          <p:nvPr>
            <p:ph type="sldNum" sz="quarter" idx="12"/>
          </p:nvPr>
        </p:nvSpPr>
        <p:spPr>
          <a:ln/>
        </p:spPr>
        <p:txBody>
          <a:bodyPr/>
          <a:lstStyle>
            <a:lvl1pPr>
              <a:defRPr/>
            </a:lvl1pPr>
          </a:lstStyle>
          <a:p>
            <a:fld id="{FBA3209A-1EFE-4A81-9D96-72072F7AE094}" type="slidenum">
              <a:rPr lang="en-US" altLang="ja-JP"/>
              <a:pPr/>
              <a:t>‹#›</a:t>
            </a:fld>
            <a:endParaRPr lang="en-US" altLang="ja-JP"/>
          </a:p>
        </p:txBody>
      </p:sp>
    </p:spTree>
    <p:extLst>
      <p:ext uri="{BB962C8B-B14F-4D97-AF65-F5344CB8AC3E}">
        <p14:creationId xmlns:p14="http://schemas.microsoft.com/office/powerpoint/2010/main" val="2334715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895949"/>
      </p:ext>
    </p:extLst>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33545379"/>
      </p:ext>
    </p:extLst>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4125247"/>
      </p:ext>
    </p:extLst>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02011436"/>
      </p:ext>
    </p:extLst>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29327743"/>
      </p:ext>
    </p:extLst>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03832044"/>
      </p:ext>
    </p:extLst>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Tree>
    <p:extLst>
      <p:ext uri="{BB962C8B-B14F-4D97-AF65-F5344CB8AC3E}">
        <p14:creationId xmlns:p14="http://schemas.microsoft.com/office/powerpoint/2010/main" val="807293232"/>
      </p:ext>
    </p:extLst>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233934"/>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8C406F9-1046-4949-9B17-ACEAA97A382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47BA9D4-7083-4351-8F01-2F3EE084EEF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7AC39CC-635C-4B05-A0DA-9279D45D3A57}"/>
              </a:ext>
            </a:extLst>
          </p:cNvPr>
          <p:cNvSpPr>
            <a:spLocks noGrp="1" noChangeArrowheads="1"/>
          </p:cNvSpPr>
          <p:nvPr>
            <p:ph type="sldNum" sz="quarter" idx="12"/>
          </p:nvPr>
        </p:nvSpPr>
        <p:spPr>
          <a:ln/>
        </p:spPr>
        <p:txBody>
          <a:bodyPr/>
          <a:lstStyle>
            <a:lvl1pPr>
              <a:defRPr/>
            </a:lvl1pPr>
          </a:lstStyle>
          <a:p>
            <a:fld id="{7DE061E3-7120-4EFB-B8A3-0739D269CA86}" type="slidenum">
              <a:rPr lang="en-US" altLang="ja-JP"/>
              <a:pPr/>
              <a:t>‹#›</a:t>
            </a:fld>
            <a:endParaRPr lang="en-US" altLang="ja-JP"/>
          </a:p>
        </p:txBody>
      </p:sp>
    </p:spTree>
    <p:extLst>
      <p:ext uri="{BB962C8B-B14F-4D97-AF65-F5344CB8AC3E}">
        <p14:creationId xmlns:p14="http://schemas.microsoft.com/office/powerpoint/2010/main" val="3147502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9755160"/>
      </p:ext>
    </p:extLst>
  </p:cSld>
  <p:clrMapOvr>
    <a:masterClrMapping/>
  </p:clrMapOvr>
  <p:transitio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3613383"/>
      </p:ext>
    </p:extLst>
  </p:cSld>
  <p:clrMapOvr>
    <a:masterClrMapping/>
  </p:clrMapOvr>
  <p:transition spd="slow">
    <p:cov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CD81D-C688-4265-9E2E-09FB3084CA97}" type="datetimeFigureOut">
              <a:rPr lang="ja-JP" altLang="en-US" smtClean="0">
                <a:solidFill>
                  <a:prstClr val="black">
                    <a:tint val="75000"/>
                  </a:prstClr>
                </a:solidFill>
              </a:rPr>
              <a:pPr/>
              <a:t>2024/9/19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3A9CB3A-78E8-4FF9-AB08-B8A9CFE12BE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4163703"/>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7BE968E3-5270-44DF-BEDE-87FA301734A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D841F38-6539-429C-9962-D6ED998147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9352317-E52C-4D12-A807-A199FD0D3E09}"/>
              </a:ext>
            </a:extLst>
          </p:cNvPr>
          <p:cNvSpPr>
            <a:spLocks noGrp="1" noChangeArrowheads="1"/>
          </p:cNvSpPr>
          <p:nvPr>
            <p:ph type="sldNum" sz="quarter" idx="12"/>
          </p:nvPr>
        </p:nvSpPr>
        <p:spPr>
          <a:ln/>
        </p:spPr>
        <p:txBody>
          <a:bodyPr/>
          <a:lstStyle>
            <a:lvl1pPr>
              <a:defRPr/>
            </a:lvl1pPr>
          </a:lstStyle>
          <a:p>
            <a:fld id="{9FC9B019-070D-4C91-9089-AD2FB7FF8722}" type="slidenum">
              <a:rPr lang="en-US" altLang="ja-JP"/>
              <a:pPr/>
              <a:t>‹#›</a:t>
            </a:fld>
            <a:endParaRPr lang="en-US" altLang="ja-JP"/>
          </a:p>
        </p:txBody>
      </p:sp>
    </p:spTree>
    <p:extLst>
      <p:ext uri="{BB962C8B-B14F-4D97-AF65-F5344CB8AC3E}">
        <p14:creationId xmlns:p14="http://schemas.microsoft.com/office/powerpoint/2010/main" val="196205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8D47FDF5-F809-4A5E-BD14-803B3AAE620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D444004-5F23-4894-9660-B889FF34DCD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302D08F-ACF5-4223-BEAC-BD473E23DA8E}"/>
              </a:ext>
            </a:extLst>
          </p:cNvPr>
          <p:cNvSpPr>
            <a:spLocks noGrp="1" noChangeArrowheads="1"/>
          </p:cNvSpPr>
          <p:nvPr>
            <p:ph type="sldNum" sz="quarter" idx="12"/>
          </p:nvPr>
        </p:nvSpPr>
        <p:spPr>
          <a:ln/>
        </p:spPr>
        <p:txBody>
          <a:bodyPr/>
          <a:lstStyle>
            <a:lvl1pPr>
              <a:defRPr/>
            </a:lvl1pPr>
          </a:lstStyle>
          <a:p>
            <a:fld id="{C488F316-579B-4C9A-8536-210C0E329BB8}" type="slidenum">
              <a:rPr lang="en-US" altLang="ja-JP"/>
              <a:pPr/>
              <a:t>‹#›</a:t>
            </a:fld>
            <a:endParaRPr lang="en-US" altLang="ja-JP"/>
          </a:p>
        </p:txBody>
      </p:sp>
    </p:spTree>
    <p:extLst>
      <p:ext uri="{BB962C8B-B14F-4D97-AF65-F5344CB8AC3E}">
        <p14:creationId xmlns:p14="http://schemas.microsoft.com/office/powerpoint/2010/main" val="18200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D6AABE1D-0866-4C9F-B4C7-F7668B8BF0C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A8BF304-C46C-45C7-8A9B-AD362C8A1D8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55A5495E-7C29-4C9C-ABD5-57B22BFB6B5D}"/>
              </a:ext>
            </a:extLst>
          </p:cNvPr>
          <p:cNvSpPr>
            <a:spLocks noGrp="1" noChangeArrowheads="1"/>
          </p:cNvSpPr>
          <p:nvPr>
            <p:ph type="sldNum" sz="quarter" idx="12"/>
          </p:nvPr>
        </p:nvSpPr>
        <p:spPr>
          <a:ln/>
        </p:spPr>
        <p:txBody>
          <a:bodyPr/>
          <a:lstStyle>
            <a:lvl1pPr>
              <a:defRPr/>
            </a:lvl1pPr>
          </a:lstStyle>
          <a:p>
            <a:fld id="{799CDEAC-7134-466A-B8A0-CAB80F1E1F77}" type="slidenum">
              <a:rPr lang="en-US" altLang="ja-JP"/>
              <a:pPr/>
              <a:t>‹#›</a:t>
            </a:fld>
            <a:endParaRPr lang="en-US" altLang="ja-JP"/>
          </a:p>
        </p:txBody>
      </p:sp>
    </p:spTree>
    <p:extLst>
      <p:ext uri="{BB962C8B-B14F-4D97-AF65-F5344CB8AC3E}">
        <p14:creationId xmlns:p14="http://schemas.microsoft.com/office/powerpoint/2010/main" val="1005378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6E0B6508-8C36-4F81-82F0-E22C9AE93D1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4C3730A-395D-433E-8FE2-C71729F7FB1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F467A01-888A-4434-99C4-F8BF4FC28440}"/>
              </a:ext>
            </a:extLst>
          </p:cNvPr>
          <p:cNvSpPr>
            <a:spLocks noGrp="1" noChangeArrowheads="1"/>
          </p:cNvSpPr>
          <p:nvPr>
            <p:ph type="sldNum" sz="quarter" idx="12"/>
          </p:nvPr>
        </p:nvSpPr>
        <p:spPr>
          <a:ln/>
        </p:spPr>
        <p:txBody>
          <a:bodyPr/>
          <a:lstStyle>
            <a:lvl1pPr>
              <a:defRPr/>
            </a:lvl1pPr>
          </a:lstStyle>
          <a:p>
            <a:fld id="{E16489CC-EA03-485D-945F-4EC09FE00F05}" type="slidenum">
              <a:rPr lang="en-US" altLang="ja-JP"/>
              <a:pPr/>
              <a:t>‹#›</a:t>
            </a:fld>
            <a:endParaRPr lang="en-US" altLang="ja-JP"/>
          </a:p>
        </p:txBody>
      </p:sp>
    </p:spTree>
    <p:extLst>
      <p:ext uri="{BB962C8B-B14F-4D97-AF65-F5344CB8AC3E}">
        <p14:creationId xmlns:p14="http://schemas.microsoft.com/office/powerpoint/2010/main" val="205515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05087A7-BFE0-49EF-855F-440216CA57E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5AAD68AD-E39E-4FDA-85AA-DAED491DE1F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266079E5-1764-4979-B7D0-099446743956}"/>
              </a:ext>
            </a:extLst>
          </p:cNvPr>
          <p:cNvSpPr>
            <a:spLocks noGrp="1" noChangeArrowheads="1"/>
          </p:cNvSpPr>
          <p:nvPr>
            <p:ph type="sldNum" sz="quarter" idx="12"/>
          </p:nvPr>
        </p:nvSpPr>
        <p:spPr>
          <a:ln/>
        </p:spPr>
        <p:txBody>
          <a:bodyPr/>
          <a:lstStyle>
            <a:lvl1pPr>
              <a:defRPr/>
            </a:lvl1pPr>
          </a:lstStyle>
          <a:p>
            <a:fld id="{FB8F44DF-0FD1-47C7-A90B-92F5F8055A59}" type="slidenum">
              <a:rPr lang="en-US" altLang="ja-JP"/>
              <a:pPr/>
              <a:t>‹#›</a:t>
            </a:fld>
            <a:endParaRPr lang="en-US" altLang="ja-JP"/>
          </a:p>
        </p:txBody>
      </p:sp>
    </p:spTree>
    <p:extLst>
      <p:ext uri="{BB962C8B-B14F-4D97-AF65-F5344CB8AC3E}">
        <p14:creationId xmlns:p14="http://schemas.microsoft.com/office/powerpoint/2010/main" val="226426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EDEE04-3C6E-4779-B6B7-A02E84E74ED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971A2D2-B11F-4373-9282-E48BE53EE6C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9FE0CE7-C908-4A6E-93A0-381EC51E55B5}"/>
              </a:ext>
            </a:extLst>
          </p:cNvPr>
          <p:cNvSpPr>
            <a:spLocks noGrp="1" noChangeArrowheads="1"/>
          </p:cNvSpPr>
          <p:nvPr>
            <p:ph type="sldNum" sz="quarter" idx="12"/>
          </p:nvPr>
        </p:nvSpPr>
        <p:spPr>
          <a:ln/>
        </p:spPr>
        <p:txBody>
          <a:bodyPr/>
          <a:lstStyle>
            <a:lvl1pPr>
              <a:defRPr/>
            </a:lvl1pPr>
          </a:lstStyle>
          <a:p>
            <a:fld id="{EF322A91-4DC2-4251-A863-9BE900B1A18F}" type="slidenum">
              <a:rPr lang="en-US" altLang="ja-JP"/>
              <a:pPr/>
              <a:t>‹#›</a:t>
            </a:fld>
            <a:endParaRPr lang="en-US" altLang="ja-JP"/>
          </a:p>
        </p:txBody>
      </p:sp>
    </p:spTree>
    <p:extLst>
      <p:ext uri="{BB962C8B-B14F-4D97-AF65-F5344CB8AC3E}">
        <p14:creationId xmlns:p14="http://schemas.microsoft.com/office/powerpoint/2010/main" val="3997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1D5BBDB4-1F4C-42DB-ACF2-373B813E23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556210C-D638-4916-829B-A199F9701B6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14B2637-F8F4-4EE3-89BE-92D29DA929AC}"/>
              </a:ext>
            </a:extLst>
          </p:cNvPr>
          <p:cNvSpPr>
            <a:spLocks noGrp="1" noChangeArrowheads="1"/>
          </p:cNvSpPr>
          <p:nvPr>
            <p:ph type="sldNum" sz="quarter" idx="12"/>
          </p:nvPr>
        </p:nvSpPr>
        <p:spPr>
          <a:ln/>
        </p:spPr>
        <p:txBody>
          <a:bodyPr/>
          <a:lstStyle>
            <a:lvl1pPr>
              <a:defRPr/>
            </a:lvl1pPr>
          </a:lstStyle>
          <a:p>
            <a:fld id="{DBD39891-7F57-417E-B15C-58B3BF5CF719}" type="slidenum">
              <a:rPr lang="en-US" altLang="ja-JP"/>
              <a:pPr/>
              <a:t>‹#›</a:t>
            </a:fld>
            <a:endParaRPr lang="en-US" altLang="ja-JP"/>
          </a:p>
        </p:txBody>
      </p:sp>
    </p:spTree>
    <p:extLst>
      <p:ext uri="{BB962C8B-B14F-4D97-AF65-F5344CB8AC3E}">
        <p14:creationId xmlns:p14="http://schemas.microsoft.com/office/powerpoint/2010/main" val="170349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BC88A9A-4DE3-41E8-AF4B-EFC2B8A17BB3}"/>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D39E67F0-FB44-4C4C-9C02-DFCDFF5231B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7E0518E-0D51-4653-A34B-1642A10EF3F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cs typeface="+mn-cs"/>
              </a:defRPr>
            </a:lvl1pPr>
          </a:lstStyle>
          <a:p>
            <a:pPr>
              <a:defRPr/>
            </a:pPr>
            <a:endParaRPr lang="en-US" altLang="ja-JP"/>
          </a:p>
        </p:txBody>
      </p:sp>
      <p:sp>
        <p:nvSpPr>
          <p:cNvPr id="1029" name="Rectangle 5">
            <a:extLst>
              <a:ext uri="{FF2B5EF4-FFF2-40B4-BE49-F238E27FC236}">
                <a16:creationId xmlns:a16="http://schemas.microsoft.com/office/drawing/2014/main" id="{E7FE421D-5A8E-4C0D-98BD-15520282A13C}"/>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cs typeface="+mn-cs"/>
              </a:defRPr>
            </a:lvl1pPr>
          </a:lstStyle>
          <a:p>
            <a:pPr>
              <a:defRPr/>
            </a:pPr>
            <a:endParaRPr lang="en-US" altLang="ja-JP"/>
          </a:p>
        </p:txBody>
      </p:sp>
      <p:sp>
        <p:nvSpPr>
          <p:cNvPr id="1030" name="Rectangle 6">
            <a:extLst>
              <a:ext uri="{FF2B5EF4-FFF2-40B4-BE49-F238E27FC236}">
                <a16:creationId xmlns:a16="http://schemas.microsoft.com/office/drawing/2014/main" id="{25E182D2-689B-476F-A56B-889AA27FDBC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09634287-1C15-4723-8B50-C25FD7F205BF}"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813CD81D-C688-4265-9E2E-09FB3084CA97}" type="datetimeFigureOut">
              <a:rPr kumimoji="1" lang="ja-JP" altLang="en-US" smtClean="0">
                <a:solidFill>
                  <a:prstClr val="black">
                    <a:tint val="75000"/>
                  </a:prstClr>
                </a:solidFill>
              </a:rPr>
              <a:pPr fontAlgn="base">
                <a:spcBef>
                  <a:spcPct val="0"/>
                </a:spcBef>
                <a:spcAft>
                  <a:spcPct val="0"/>
                </a:spcAft>
              </a:pPr>
              <a:t>2024/9/19</a:t>
            </a:fld>
            <a:endParaRPr kumimoji="1"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kumimoji="1"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3A9CB3A-78E8-4FF9-AB08-B8A9CFE12BEF}" type="slidenum">
              <a:rPr kumimoji="1" lang="ja-JP" altLang="en-US" smtClean="0">
                <a:solidFill>
                  <a:prstClr val="black">
                    <a:tint val="75000"/>
                  </a:prstClr>
                </a:solidFill>
              </a:rPr>
              <a:pPr fontAlgn="base">
                <a:spcBef>
                  <a:spcPct val="0"/>
                </a:spcBef>
                <a:spcAft>
                  <a:spcPct val="0"/>
                </a:spcAft>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2314317521"/>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spd="slow">
    <p:cover/>
  </p:transition>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a:extLst>
              <a:ext uri="{FF2B5EF4-FFF2-40B4-BE49-F238E27FC236}">
                <a16:creationId xmlns:a16="http://schemas.microsoft.com/office/drawing/2014/main" id="{0ADCD156-AF0F-499A-8135-9222C65805F1}"/>
              </a:ext>
            </a:extLst>
          </p:cNvPr>
          <p:cNvSpPr>
            <a:spLocks noGrp="1" noChangeArrowheads="1"/>
          </p:cNvSpPr>
          <p:nvPr>
            <p:ph type="title" idx="4294967295"/>
          </p:nvPr>
        </p:nvSpPr>
        <p:spPr>
          <a:xfrm>
            <a:off x="539750" y="333375"/>
            <a:ext cx="8229600" cy="785813"/>
          </a:xfrm>
        </p:spPr>
        <p:txBody>
          <a:bodyPr/>
          <a:lstStyle/>
          <a:p>
            <a:pPr eaLnBrk="1" hangingPunct="1"/>
            <a:r>
              <a:rPr lang="ja-JP" altLang="en-US">
                <a:latin typeface="MS PGothic" panose="020B0600070205080204" pitchFamily="34" charset="-128"/>
                <a:ea typeface="MS PGothic" panose="020B0600070205080204" pitchFamily="34" charset="-128"/>
              </a:rPr>
              <a:t>初動期の優先事項：</a:t>
            </a:r>
            <a:r>
              <a:rPr lang="en-US" altLang="ja-JP">
                <a:latin typeface="MS PGothic" panose="020B0600070205080204" pitchFamily="34" charset="-128"/>
                <a:ea typeface="MS PGothic" panose="020B0600070205080204" pitchFamily="34" charset="-128"/>
              </a:rPr>
              <a:t>CSCA</a:t>
            </a:r>
            <a:endParaRPr lang="ja-JP" altLang="en-US">
              <a:latin typeface="MS PGothic" panose="020B0600070205080204" pitchFamily="34" charset="-128"/>
              <a:ea typeface="MS PGothic" panose="020B0600070205080204" pitchFamily="34" charset="-128"/>
            </a:endParaRPr>
          </a:p>
        </p:txBody>
      </p:sp>
      <p:sp>
        <p:nvSpPr>
          <p:cNvPr id="12291" name="コンテンツ プレースホルダ 2">
            <a:extLst>
              <a:ext uri="{FF2B5EF4-FFF2-40B4-BE49-F238E27FC236}">
                <a16:creationId xmlns:a16="http://schemas.microsoft.com/office/drawing/2014/main" id="{FD36C8FE-233E-4BCE-8524-3D2CA29D8686}"/>
              </a:ext>
            </a:extLst>
          </p:cNvPr>
          <p:cNvSpPr>
            <a:spLocks noGrp="1" noChangeArrowheads="1"/>
          </p:cNvSpPr>
          <p:nvPr>
            <p:ph idx="4294967295"/>
          </p:nvPr>
        </p:nvSpPr>
        <p:spPr>
          <a:xfrm>
            <a:off x="323850" y="2349500"/>
            <a:ext cx="8569325" cy="3887788"/>
          </a:xfrm>
        </p:spPr>
        <p:txBody>
          <a:bodyPr/>
          <a:lstStyle/>
          <a:p>
            <a:pPr eaLnBrk="1" hangingPunct="1">
              <a:buFontTx/>
              <a:buNone/>
            </a:pPr>
            <a:r>
              <a:rPr lang="ja-JP" altLang="en-US">
                <a:latin typeface="MS PGothic" panose="020B0600070205080204" pitchFamily="34" charset="-128"/>
                <a:ea typeface="MS PGothic" panose="020B0600070205080204" pitchFamily="34" charset="-128"/>
              </a:rPr>
              <a:t>・院内での指揮系統を確立</a:t>
            </a:r>
            <a:endParaRPr lang="en-US" altLang="ja-JP">
              <a:latin typeface="MS PGothic" panose="020B0600070205080204" pitchFamily="34" charset="-128"/>
              <a:ea typeface="MS PGothic" panose="020B0600070205080204" pitchFamily="34" charset="-128"/>
            </a:endParaRPr>
          </a:p>
          <a:p>
            <a:pPr eaLnBrk="1" hangingPunct="1">
              <a:buFontTx/>
              <a:buNone/>
            </a:pPr>
            <a:r>
              <a:rPr lang="ja-JP" altLang="en-US">
                <a:latin typeface="MS PGothic" panose="020B0600070205080204" pitchFamily="34" charset="-128"/>
                <a:ea typeface="MS PGothic" panose="020B0600070205080204" pitchFamily="34" charset="-128"/>
              </a:rPr>
              <a:t>　</a:t>
            </a:r>
            <a:r>
              <a:rPr lang="en-US" altLang="ja-JP" sz="2800">
                <a:latin typeface="MS PGothic" panose="020B0600070205080204" pitchFamily="34" charset="-128"/>
                <a:ea typeface="MS PGothic" panose="020B0600070205080204" pitchFamily="34" charset="-128"/>
              </a:rPr>
              <a:t>【</a:t>
            </a:r>
            <a:r>
              <a:rPr lang="ja-JP" altLang="en-US" sz="2800">
                <a:latin typeface="MS PGothic" panose="020B0600070205080204" pitchFamily="34" charset="-128"/>
                <a:ea typeface="MS PGothic" panose="020B0600070205080204" pitchFamily="34" charset="-128"/>
              </a:rPr>
              <a:t>災害対策本部の設置</a:t>
            </a:r>
            <a:r>
              <a:rPr lang="en-US" altLang="ja-JP" sz="2800">
                <a:latin typeface="MS PGothic" panose="020B0600070205080204" pitchFamily="34" charset="-128"/>
                <a:ea typeface="MS PGothic" panose="020B0600070205080204" pitchFamily="34" charset="-128"/>
              </a:rPr>
              <a:t>】</a:t>
            </a:r>
          </a:p>
          <a:p>
            <a:pPr eaLnBrk="1" hangingPunct="1">
              <a:buFontTx/>
              <a:buNone/>
            </a:pPr>
            <a:r>
              <a:rPr lang="ja-JP" altLang="en-US" sz="2800">
                <a:latin typeface="MS PGothic" panose="020B0600070205080204" pitchFamily="34" charset="-128"/>
                <a:ea typeface="MS PGothic" panose="020B0600070205080204" pitchFamily="34" charset="-128"/>
              </a:rPr>
              <a:t>　　 ・幹部へ連絡、参集</a:t>
            </a:r>
            <a:endParaRPr lang="en-US" altLang="ja-JP" sz="2800">
              <a:latin typeface="MS PGothic" panose="020B0600070205080204" pitchFamily="34" charset="-128"/>
              <a:ea typeface="MS PGothic" panose="020B0600070205080204" pitchFamily="34" charset="-128"/>
            </a:endParaRPr>
          </a:p>
          <a:p>
            <a:pPr lvl="1" eaLnBrk="1" hangingPunct="1">
              <a:buFontTx/>
              <a:buNone/>
            </a:pPr>
            <a:r>
              <a:rPr lang="ja-JP" altLang="en-US">
                <a:latin typeface="MS PGothic" panose="020B0600070205080204" pitchFamily="34" charset="-128"/>
                <a:ea typeface="MS PGothic" panose="020B0600070205080204" pitchFamily="34" charset="-128"/>
              </a:rPr>
              <a:t>　・本部要員の参集、役割分担（連絡、記録等）</a:t>
            </a:r>
            <a:endParaRPr lang="en-US" altLang="ja-JP">
              <a:latin typeface="MS PGothic" panose="020B0600070205080204" pitchFamily="34" charset="-128"/>
              <a:ea typeface="MS PGothic" panose="020B0600070205080204" pitchFamily="34" charset="-128"/>
            </a:endParaRPr>
          </a:p>
          <a:p>
            <a:pPr lvl="1" eaLnBrk="1" hangingPunct="1"/>
            <a:endParaRPr lang="ja-JP" altLang="en-US">
              <a:latin typeface="MS PGothic" panose="020B0600070205080204" pitchFamily="34" charset="-128"/>
              <a:ea typeface="MS PGothic" panose="020B0600070205080204" pitchFamily="34" charset="-128"/>
            </a:endParaRPr>
          </a:p>
          <a:p>
            <a:pPr lvl="1" eaLnBrk="1" hangingPunct="1">
              <a:buFontTx/>
              <a:buNone/>
            </a:pPr>
            <a:endParaRPr lang="en-US" altLang="ja-JP">
              <a:latin typeface="MS PGothic" panose="020B0600070205080204" pitchFamily="34" charset="-128"/>
              <a:ea typeface="MS PGothic" panose="020B0600070205080204" pitchFamily="34" charset="-128"/>
            </a:endParaRPr>
          </a:p>
        </p:txBody>
      </p:sp>
      <p:sp>
        <p:nvSpPr>
          <p:cNvPr id="4" name="Rectangle 2">
            <a:extLst>
              <a:ext uri="{FF2B5EF4-FFF2-40B4-BE49-F238E27FC236}">
                <a16:creationId xmlns:a16="http://schemas.microsoft.com/office/drawing/2014/main" id="{9DDE5EA7-B87E-46B3-80D0-5C44FFCF24DD}"/>
              </a:ext>
            </a:extLst>
          </p:cNvPr>
          <p:cNvSpPr txBox="1">
            <a:spLocks noChangeArrowheads="1"/>
          </p:cNvSpPr>
          <p:nvPr/>
        </p:nvSpPr>
        <p:spPr>
          <a:xfrm>
            <a:off x="-180975" y="1341438"/>
            <a:ext cx="4392613" cy="863600"/>
          </a:xfrm>
          <a:prstGeom prst="rect">
            <a:avLst/>
          </a:prstGeom>
        </p:spPr>
        <p:txBody>
          <a:bodyPr/>
          <a:lstStyle/>
          <a:p>
            <a:pPr algn="ctr" eaLnBrk="1" hangingPunct="1">
              <a:defRPr/>
            </a:pPr>
            <a:r>
              <a:rPr lang="ja-JP" altLang="en-US" sz="4800" dirty="0">
                <a:solidFill>
                  <a:srgbClr val="FF0000"/>
                </a:solidFill>
                <a:latin typeface="ＭＳ Ｐゴシック" pitchFamily="50" charset="-128"/>
                <a:ea typeface="+mj-ea"/>
                <a:cs typeface="+mj-cs"/>
              </a:rPr>
              <a:t>Ｃ</a:t>
            </a:r>
            <a:r>
              <a:rPr lang="ja-JP" altLang="en-US" sz="2800" dirty="0">
                <a:solidFill>
                  <a:srgbClr val="FF0000"/>
                </a:solidFill>
                <a:latin typeface="ＭＳ Ｐゴシック" pitchFamily="50" charset="-128"/>
                <a:ea typeface="+mj-ea"/>
                <a:cs typeface="+mj-cs"/>
              </a:rPr>
              <a:t>ＳＣＡ</a:t>
            </a:r>
            <a:r>
              <a:rPr lang="en-US" altLang="ja-JP" sz="2800" dirty="0">
                <a:solidFill>
                  <a:srgbClr val="FF0000"/>
                </a:solidFill>
                <a:latin typeface="ＭＳ Ｐゴシック" pitchFamily="50" charset="-128"/>
                <a:ea typeface="+mj-ea"/>
                <a:cs typeface="+mj-cs"/>
              </a:rPr>
              <a:t>-</a:t>
            </a:r>
            <a:r>
              <a:rPr lang="ja-JP" altLang="en-US" sz="2800" dirty="0">
                <a:solidFill>
                  <a:srgbClr val="FF0000"/>
                </a:solidFill>
                <a:latin typeface="ＭＳ Ｐゴシック" pitchFamily="50" charset="-128"/>
                <a:ea typeface="+mj-ea"/>
                <a:cs typeface="+mj-cs"/>
              </a:rPr>
              <a:t>ＴＴＴ</a:t>
            </a:r>
          </a:p>
        </p:txBody>
      </p:sp>
      <p:sp>
        <p:nvSpPr>
          <p:cNvPr id="2" name="テキスト ボックス 1">
            <a:extLst>
              <a:ext uri="{FF2B5EF4-FFF2-40B4-BE49-F238E27FC236}">
                <a16:creationId xmlns:a16="http://schemas.microsoft.com/office/drawing/2014/main" id="{07F73908-A856-4633-AF22-79BA91452046}"/>
              </a:ext>
            </a:extLst>
          </p:cNvPr>
          <p:cNvSpPr txBox="1">
            <a:spLocks noChangeArrowheads="1"/>
          </p:cNvSpPr>
          <p:nvPr/>
        </p:nvSpPr>
        <p:spPr bwMode="auto">
          <a:xfrm>
            <a:off x="1116013" y="5157788"/>
            <a:ext cx="6948487" cy="954087"/>
          </a:xfrm>
          <a:prstGeom prst="rect">
            <a:avLst/>
          </a:prstGeom>
          <a:solidFill>
            <a:srgbClr val="FFFF00"/>
          </a:solidFill>
          <a:ln w="38100">
            <a:solidFill>
              <a:srgbClr val="FF0000"/>
            </a:solidFill>
            <a:miter lim="800000"/>
            <a:headEnd/>
            <a:tailEnd/>
          </a:ln>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ja-JP" sz="2800">
                <a:latin typeface="MS PGothic" panose="020B0600070205080204" pitchFamily="34" charset="-128"/>
                <a:ea typeface="MS PGothic" panose="020B0600070205080204" pitchFamily="34" charset="-128"/>
              </a:rPr>
              <a:t>DMAT</a:t>
            </a:r>
            <a:r>
              <a:rPr lang="ja-JP" altLang="en-US" sz="2800">
                <a:latin typeface="MS PGothic" panose="020B0600070205080204" pitchFamily="34" charset="-128"/>
                <a:ea typeface="MS PGothic" panose="020B0600070205080204" pitchFamily="34" charset="-128"/>
              </a:rPr>
              <a:t>隊員は自病院の本部要員になるよう</a:t>
            </a:r>
            <a:endParaRPr lang="en-US" altLang="ja-JP" sz="2800">
              <a:latin typeface="MS PGothic" panose="020B0600070205080204" pitchFamily="34" charset="-128"/>
              <a:ea typeface="MS PGothic" panose="020B0600070205080204" pitchFamily="34" charset="-128"/>
            </a:endParaRPr>
          </a:p>
          <a:p>
            <a:pPr algn="ctr" eaLnBrk="1" hangingPunct="1">
              <a:spcBef>
                <a:spcPct val="0"/>
              </a:spcBef>
              <a:buFontTx/>
              <a:buNone/>
            </a:pPr>
            <a:r>
              <a:rPr lang="ja-JP" altLang="en-US" sz="2800">
                <a:latin typeface="MS PGothic" panose="020B0600070205080204" pitchFamily="34" charset="-128"/>
                <a:ea typeface="MS PGothic" panose="020B0600070205080204" pitchFamily="34" charset="-128"/>
              </a:rPr>
              <a:t>計画されていることが必要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a:extLst>
              <a:ext uri="{FF2B5EF4-FFF2-40B4-BE49-F238E27FC236}">
                <a16:creationId xmlns:a16="http://schemas.microsoft.com/office/drawing/2014/main" id="{51E53C76-704D-4D75-8073-A6671754FDDC}"/>
              </a:ext>
            </a:extLst>
          </p:cNvPr>
          <p:cNvSpPr>
            <a:spLocks noGrp="1" noChangeArrowheads="1"/>
          </p:cNvSpPr>
          <p:nvPr>
            <p:ph type="title"/>
          </p:nvPr>
        </p:nvSpPr>
        <p:spPr>
          <a:xfrm>
            <a:off x="466725" y="115888"/>
            <a:ext cx="8229600" cy="779462"/>
          </a:xfrm>
        </p:spPr>
        <p:txBody>
          <a:bodyPr/>
          <a:lstStyle/>
          <a:p>
            <a:r>
              <a:rPr lang="ja-JP" altLang="en-US"/>
              <a:t>病院のダメージコントロール</a:t>
            </a:r>
          </a:p>
        </p:txBody>
      </p:sp>
      <p:sp>
        <p:nvSpPr>
          <p:cNvPr id="26627" name="コンテンツ プレースホルダー 2">
            <a:extLst>
              <a:ext uri="{FF2B5EF4-FFF2-40B4-BE49-F238E27FC236}">
                <a16:creationId xmlns:a16="http://schemas.microsoft.com/office/drawing/2014/main" id="{85B7A9D4-C6CA-4CC2-A2EB-705A62271294}"/>
              </a:ext>
            </a:extLst>
          </p:cNvPr>
          <p:cNvSpPr>
            <a:spLocks noGrp="1" noChangeArrowheads="1"/>
          </p:cNvSpPr>
          <p:nvPr>
            <p:ph idx="1"/>
          </p:nvPr>
        </p:nvSpPr>
        <p:spPr>
          <a:xfrm>
            <a:off x="447675" y="895350"/>
            <a:ext cx="8445500" cy="5846763"/>
          </a:xfrm>
        </p:spPr>
        <p:txBody>
          <a:bodyPr>
            <a:normAutofit fontScale="92500" lnSpcReduction="10000"/>
          </a:bodyPr>
          <a:lstStyle/>
          <a:p>
            <a:pPr>
              <a:defRPr/>
            </a:pPr>
            <a:r>
              <a:rPr lang="ja-JP" altLang="en-US" dirty="0"/>
              <a:t>被害拡大防止</a:t>
            </a:r>
            <a:endParaRPr lang="en-US" altLang="ja-JP" dirty="0"/>
          </a:p>
          <a:p>
            <a:pPr lvl="1">
              <a:defRPr/>
            </a:pPr>
            <a:r>
              <a:rPr lang="ja-JP" altLang="en-US" dirty="0"/>
              <a:t>初期消火</a:t>
            </a:r>
            <a:endParaRPr lang="en-US" altLang="ja-JP" dirty="0"/>
          </a:p>
          <a:p>
            <a:pPr lvl="1">
              <a:defRPr/>
            </a:pPr>
            <a:r>
              <a:rPr lang="ja-JP" altLang="en-US" dirty="0"/>
              <a:t>浸水対策</a:t>
            </a:r>
            <a:endParaRPr lang="en-US" altLang="ja-JP" dirty="0"/>
          </a:p>
          <a:p>
            <a:pPr>
              <a:defRPr/>
            </a:pPr>
            <a:r>
              <a:rPr lang="ja-JP" altLang="en-US" dirty="0"/>
              <a:t>区画管理</a:t>
            </a:r>
            <a:endParaRPr lang="en-US" altLang="ja-JP" dirty="0"/>
          </a:p>
          <a:p>
            <a:pPr lvl="1">
              <a:defRPr/>
            </a:pPr>
            <a:r>
              <a:rPr lang="ja-JP" altLang="en-US" dirty="0"/>
              <a:t>危険な建屋（浸水、倒壊の恐れ等）の使用制限</a:t>
            </a:r>
            <a:endParaRPr lang="en-US" altLang="ja-JP" dirty="0"/>
          </a:p>
          <a:p>
            <a:pPr lvl="1">
              <a:defRPr/>
            </a:pPr>
            <a:r>
              <a:rPr lang="ja-JP" altLang="en-US" dirty="0"/>
              <a:t>安全な建屋への患者移動</a:t>
            </a:r>
            <a:endParaRPr lang="en-US" altLang="ja-JP" dirty="0"/>
          </a:p>
          <a:p>
            <a:pPr lvl="1">
              <a:defRPr/>
            </a:pPr>
            <a:r>
              <a:rPr lang="ja-JP" altLang="en-US" dirty="0"/>
              <a:t>患者のために使用する区画の制限（電気使用）</a:t>
            </a:r>
            <a:endParaRPr lang="en-US" altLang="ja-JP" dirty="0"/>
          </a:p>
          <a:p>
            <a:pPr>
              <a:defRPr/>
            </a:pPr>
            <a:r>
              <a:rPr lang="ja-JP" altLang="en-US" dirty="0"/>
              <a:t>使用資源の抑制</a:t>
            </a:r>
            <a:endParaRPr lang="en-US" altLang="ja-JP" dirty="0"/>
          </a:p>
          <a:p>
            <a:pPr lvl="1">
              <a:defRPr/>
            </a:pPr>
            <a:r>
              <a:rPr lang="ja-JP" altLang="en-US" dirty="0"/>
              <a:t>使用資源の制限</a:t>
            </a:r>
            <a:endParaRPr lang="en-US" altLang="ja-JP" dirty="0"/>
          </a:p>
          <a:p>
            <a:pPr lvl="1">
              <a:defRPr/>
            </a:pPr>
            <a:r>
              <a:rPr lang="ja-JP" altLang="en-US" dirty="0"/>
              <a:t>診療レベルの変更　</a:t>
            </a:r>
            <a:endParaRPr lang="en-US" altLang="ja-JP" dirty="0"/>
          </a:p>
          <a:p>
            <a:pPr lvl="1">
              <a:defRPr/>
            </a:pPr>
            <a:r>
              <a:rPr lang="ja-JP" altLang="en-US" dirty="0"/>
              <a:t>患者の一部避難：多くの資源を必要とする患者の避難</a:t>
            </a:r>
            <a:endParaRPr lang="en-US" altLang="ja-JP" dirty="0"/>
          </a:p>
          <a:p>
            <a:pPr>
              <a:defRPr/>
            </a:pPr>
            <a:r>
              <a:rPr lang="ja-JP" altLang="en-US" dirty="0"/>
              <a:t>補給の要請</a:t>
            </a:r>
            <a:endParaRPr lang="en-US" altLang="ja-JP" dirty="0"/>
          </a:p>
          <a:p>
            <a:pPr>
              <a:defRPr/>
            </a:pPr>
            <a:endParaRPr lang="ja-JP" altLang="en-US" dirty="0"/>
          </a:p>
        </p:txBody>
      </p:sp>
      <p:grpSp>
        <p:nvGrpSpPr>
          <p:cNvPr id="4" name="グループ化 3">
            <a:extLst>
              <a:ext uri="{FF2B5EF4-FFF2-40B4-BE49-F238E27FC236}">
                <a16:creationId xmlns:a16="http://schemas.microsoft.com/office/drawing/2014/main" id="{897090B8-2311-4F64-87C7-835A5F6F6B4E}"/>
              </a:ext>
            </a:extLst>
          </p:cNvPr>
          <p:cNvGrpSpPr>
            <a:grpSpLocks/>
          </p:cNvGrpSpPr>
          <p:nvPr/>
        </p:nvGrpSpPr>
        <p:grpSpPr bwMode="auto">
          <a:xfrm>
            <a:off x="250825" y="4076700"/>
            <a:ext cx="8642350" cy="2665413"/>
            <a:chOff x="251520" y="4077072"/>
            <a:chExt cx="8640959" cy="2665040"/>
          </a:xfrm>
        </p:grpSpPr>
        <p:sp>
          <p:nvSpPr>
            <p:cNvPr id="2" name="正方形/長方形 1">
              <a:extLst>
                <a:ext uri="{FF2B5EF4-FFF2-40B4-BE49-F238E27FC236}">
                  <a16:creationId xmlns:a16="http://schemas.microsoft.com/office/drawing/2014/main" id="{39D2BFEC-364E-4D02-8F81-93AF36236F1F}"/>
                </a:ext>
              </a:extLst>
            </p:cNvPr>
            <p:cNvSpPr/>
            <p:nvPr/>
          </p:nvSpPr>
          <p:spPr>
            <a:xfrm>
              <a:off x="251520" y="4077072"/>
              <a:ext cx="8640959" cy="2665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678" name="テキスト ボックス 2">
              <a:extLst>
                <a:ext uri="{FF2B5EF4-FFF2-40B4-BE49-F238E27FC236}">
                  <a16:creationId xmlns:a16="http://schemas.microsoft.com/office/drawing/2014/main" id="{C1C1D47C-A3C6-4534-8AFB-87066B1C0C66}"/>
                </a:ext>
              </a:extLst>
            </p:cNvPr>
            <p:cNvSpPr txBox="1">
              <a:spLocks noChangeArrowheads="1"/>
            </p:cNvSpPr>
            <p:nvPr/>
          </p:nvSpPr>
          <p:spPr bwMode="auto">
            <a:xfrm>
              <a:off x="5919488" y="4100268"/>
              <a:ext cx="29546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ja-JP" altLang="en-US" sz="2400"/>
                <a:t>病床維持（籠城）対策</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a:extLst>
              <a:ext uri="{FF2B5EF4-FFF2-40B4-BE49-F238E27FC236}">
                <a16:creationId xmlns:a16="http://schemas.microsoft.com/office/drawing/2014/main" id="{AAC47201-BF3D-4651-9257-706D33A48A95}"/>
              </a:ext>
            </a:extLst>
          </p:cNvPr>
          <p:cNvSpPr>
            <a:spLocks noGrp="1"/>
          </p:cNvSpPr>
          <p:nvPr>
            <p:ph type="title"/>
          </p:nvPr>
        </p:nvSpPr>
        <p:spPr/>
        <p:txBody>
          <a:bodyPr/>
          <a:lstStyle/>
          <a:p>
            <a:r>
              <a:rPr lang="ja-JP" altLang="en-US"/>
              <a:t>病院への物資支援の意義</a:t>
            </a:r>
            <a:br>
              <a:rPr lang="en-US" altLang="ja-JP"/>
            </a:br>
            <a:r>
              <a:rPr lang="ja-JP" altLang="en-US"/>
              <a:t>ー籠城支援ー</a:t>
            </a:r>
          </a:p>
        </p:txBody>
      </p:sp>
      <p:sp>
        <p:nvSpPr>
          <p:cNvPr id="3" name="コンテンツ プレースホルダー 2">
            <a:extLst>
              <a:ext uri="{FF2B5EF4-FFF2-40B4-BE49-F238E27FC236}">
                <a16:creationId xmlns:a16="http://schemas.microsoft.com/office/drawing/2014/main" id="{244EE0B8-7411-4509-AAB3-02CB128D685D}"/>
              </a:ext>
            </a:extLst>
          </p:cNvPr>
          <p:cNvSpPr>
            <a:spLocks noGrp="1"/>
          </p:cNvSpPr>
          <p:nvPr>
            <p:ph idx="1"/>
          </p:nvPr>
        </p:nvSpPr>
        <p:spPr>
          <a:xfrm>
            <a:off x="457200" y="1528763"/>
            <a:ext cx="8435975" cy="4924425"/>
          </a:xfrm>
        </p:spPr>
        <p:txBody>
          <a:bodyPr>
            <a:normAutofit fontScale="92500" lnSpcReduction="20000"/>
          </a:bodyPr>
          <a:lstStyle/>
          <a:p>
            <a:pPr>
              <a:defRPr/>
            </a:pPr>
            <a:r>
              <a:rPr lang="ja-JP" altLang="en-US" dirty="0"/>
              <a:t>ライフラインの途絶≠病院避難</a:t>
            </a:r>
            <a:endParaRPr lang="en-US" altLang="ja-JP" dirty="0"/>
          </a:p>
          <a:p>
            <a:pPr>
              <a:defRPr/>
            </a:pPr>
            <a:r>
              <a:rPr lang="ja-JP" altLang="en-US" dirty="0"/>
              <a:t>患者搬送＞物資輸送</a:t>
            </a:r>
            <a:endParaRPr lang="en-US" altLang="ja-JP" dirty="0"/>
          </a:p>
          <a:p>
            <a:pPr>
              <a:defRPr/>
            </a:pPr>
            <a:r>
              <a:rPr lang="ja-JP" altLang="en-US" dirty="0"/>
              <a:t>病院避難はその病院の存続に影響する侵襲となる</a:t>
            </a:r>
            <a:endParaRPr lang="en-US" altLang="ja-JP" dirty="0"/>
          </a:p>
          <a:p>
            <a:pPr>
              <a:defRPr/>
            </a:pPr>
            <a:endParaRPr lang="en-US" altLang="ja-JP" dirty="0"/>
          </a:p>
          <a:p>
            <a:pPr>
              <a:defRPr/>
            </a:pPr>
            <a:r>
              <a:rPr lang="ja-JP" altLang="en-US" dirty="0"/>
              <a:t>補給がうまくいけば、病院避難が不必要になる場合もある。</a:t>
            </a:r>
            <a:endParaRPr lang="en-US" altLang="ja-JP" dirty="0"/>
          </a:p>
          <a:p>
            <a:pPr marL="0" indent="0">
              <a:buFont typeface="Arial" panose="020B0604020202020204" pitchFamily="34" charset="0"/>
              <a:buNone/>
              <a:defRPr/>
            </a:pPr>
            <a:r>
              <a:rPr lang="ja-JP" altLang="en-US" dirty="0"/>
              <a:t>　→搬送資源、医療資源の節約</a:t>
            </a:r>
            <a:endParaRPr lang="en-US" altLang="ja-JP" dirty="0"/>
          </a:p>
          <a:p>
            <a:pPr>
              <a:defRPr/>
            </a:pPr>
            <a:r>
              <a:rPr lang="ja-JP" altLang="en-US" dirty="0"/>
              <a:t>補給がうまくいけば、病院避難の時期を遅らせることができる</a:t>
            </a:r>
            <a:endParaRPr lang="en-US" altLang="ja-JP" dirty="0"/>
          </a:p>
          <a:p>
            <a:pPr marL="0" indent="0">
              <a:buFont typeface="Arial" panose="020B0604020202020204" pitchFamily="34" charset="0"/>
              <a:buNone/>
              <a:defRPr/>
            </a:pPr>
            <a:r>
              <a:rPr lang="ja-JP" altLang="en-US" dirty="0"/>
              <a:t>　→搬送資源、医療資源の有効活用</a:t>
            </a:r>
            <a:endParaRPr lang="en-US" altLang="ja-JP" dirty="0"/>
          </a:p>
          <a:p>
            <a:pPr>
              <a:defRPr/>
            </a:pPr>
            <a:endParaRPr lang="en-US" altLang="ja-JP" dirty="0"/>
          </a:p>
          <a:p>
            <a:pPr>
              <a:defRPr/>
            </a:pP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コンテンツ プレースホルダー 2">
            <a:extLst>
              <a:ext uri="{FF2B5EF4-FFF2-40B4-BE49-F238E27FC236}">
                <a16:creationId xmlns:a16="http://schemas.microsoft.com/office/drawing/2014/main" id="{E41511BD-B2A4-4CA1-8009-452F3BA39B5A}"/>
              </a:ext>
            </a:extLst>
          </p:cNvPr>
          <p:cNvSpPr>
            <a:spLocks noGrp="1"/>
          </p:cNvSpPr>
          <p:nvPr>
            <p:ph idx="1"/>
          </p:nvPr>
        </p:nvSpPr>
        <p:spPr>
          <a:xfrm>
            <a:off x="323850" y="1165225"/>
            <a:ext cx="8569325" cy="5432425"/>
          </a:xfrm>
        </p:spPr>
        <p:txBody>
          <a:bodyPr/>
          <a:lstStyle/>
          <a:p>
            <a:r>
              <a:rPr lang="ja-JP" altLang="en-US" dirty="0"/>
              <a:t>市町村における医療機関への物資補給の優先順位は高くない</a:t>
            </a:r>
            <a:endParaRPr lang="en-US" altLang="ja-JP" dirty="0"/>
          </a:p>
          <a:p>
            <a:r>
              <a:rPr lang="ja-JP" altLang="en-US" dirty="0"/>
              <a:t>都道府県や国を通じて、医療機関への補給を調整する</a:t>
            </a:r>
            <a:endParaRPr lang="en-US" altLang="ja-JP" dirty="0"/>
          </a:p>
          <a:p>
            <a:endParaRPr lang="en-US" altLang="ja-JP" dirty="0"/>
          </a:p>
          <a:p>
            <a:r>
              <a:rPr lang="ja-JP" altLang="en-US" dirty="0"/>
              <a:t>医療機関より状況を聞き取る</a:t>
            </a:r>
            <a:endParaRPr lang="en-US" altLang="ja-JP" dirty="0"/>
          </a:p>
          <a:p>
            <a:r>
              <a:rPr lang="ja-JP" altLang="en-US" dirty="0"/>
              <a:t>都道府県や国に優先順位（リスト）を基に補給依頼、調整</a:t>
            </a:r>
            <a:endParaRPr lang="en-US" altLang="ja-JP" dirty="0"/>
          </a:p>
          <a:p>
            <a:r>
              <a:rPr lang="ja-JP" altLang="en-US" dirty="0"/>
              <a:t>医療機関に進捗を確認する</a:t>
            </a:r>
            <a:endParaRPr lang="en-US" altLang="ja-JP" dirty="0"/>
          </a:p>
        </p:txBody>
      </p:sp>
      <p:sp>
        <p:nvSpPr>
          <p:cNvPr id="17411" name="テキスト ボックス 1">
            <a:extLst>
              <a:ext uri="{FF2B5EF4-FFF2-40B4-BE49-F238E27FC236}">
                <a16:creationId xmlns:a16="http://schemas.microsoft.com/office/drawing/2014/main" id="{E9AE1298-431B-4E0B-AB5A-C7E537F34010}"/>
              </a:ext>
            </a:extLst>
          </p:cNvPr>
          <p:cNvSpPr txBox="1">
            <a:spLocks noChangeArrowheads="1"/>
          </p:cNvSpPr>
          <p:nvPr/>
        </p:nvSpPr>
        <p:spPr bwMode="auto">
          <a:xfrm>
            <a:off x="2278063" y="28575"/>
            <a:ext cx="4957762"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ja-JP" sz="4000">
                <a:solidFill>
                  <a:srgbClr val="000000"/>
                </a:solidFill>
                <a:latin typeface="Arial" panose="020B0604020202020204" pitchFamily="34" charset="0"/>
              </a:rPr>
              <a:t>DMAT</a:t>
            </a:r>
            <a:r>
              <a:rPr lang="ja-JP" altLang="en-US" sz="4000">
                <a:solidFill>
                  <a:srgbClr val="000000"/>
                </a:solidFill>
                <a:latin typeface="Arial" panose="020B0604020202020204" pitchFamily="34" charset="0"/>
              </a:rPr>
              <a:t>の役割と活動</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a:extLst>
              <a:ext uri="{FF2B5EF4-FFF2-40B4-BE49-F238E27FC236}">
                <a16:creationId xmlns:a16="http://schemas.microsoft.com/office/drawing/2014/main" id="{CE47AADC-9546-491D-BDBD-9BDEC32F688B}"/>
              </a:ext>
            </a:extLst>
          </p:cNvPr>
          <p:cNvSpPr>
            <a:spLocks noGrp="1"/>
          </p:cNvSpPr>
          <p:nvPr>
            <p:ph type="title"/>
          </p:nvPr>
        </p:nvSpPr>
        <p:spPr>
          <a:xfrm>
            <a:off x="457200" y="0"/>
            <a:ext cx="8229600" cy="850900"/>
          </a:xfrm>
        </p:spPr>
        <p:txBody>
          <a:bodyPr/>
          <a:lstStyle/>
          <a:p>
            <a:r>
              <a:rPr lang="ja-JP" altLang="en-US"/>
              <a:t>物資補給の方法</a:t>
            </a:r>
          </a:p>
        </p:txBody>
      </p:sp>
      <p:sp>
        <p:nvSpPr>
          <p:cNvPr id="17411" name="コンテンツ プレースホルダー 2">
            <a:extLst>
              <a:ext uri="{FF2B5EF4-FFF2-40B4-BE49-F238E27FC236}">
                <a16:creationId xmlns:a16="http://schemas.microsoft.com/office/drawing/2014/main" id="{434B3862-F54C-4F26-81A6-489F0A652945}"/>
              </a:ext>
            </a:extLst>
          </p:cNvPr>
          <p:cNvSpPr>
            <a:spLocks noGrp="1"/>
          </p:cNvSpPr>
          <p:nvPr>
            <p:ph idx="1"/>
          </p:nvPr>
        </p:nvSpPr>
        <p:spPr>
          <a:xfrm>
            <a:off x="179388" y="850900"/>
            <a:ext cx="8856662" cy="6007100"/>
          </a:xfrm>
        </p:spPr>
        <p:txBody>
          <a:bodyPr>
            <a:normAutofit fontScale="92500" lnSpcReduction="10000"/>
          </a:bodyPr>
          <a:lstStyle/>
          <a:p>
            <a:pPr>
              <a:defRPr/>
            </a:pPr>
            <a:r>
              <a:rPr lang="ja-JP" altLang="en-US" dirty="0"/>
              <a:t>情報収集</a:t>
            </a:r>
            <a:endParaRPr lang="en-US" altLang="ja-JP" dirty="0"/>
          </a:p>
          <a:p>
            <a:pPr lvl="1">
              <a:defRPr/>
            </a:pPr>
            <a:r>
              <a:rPr lang="ja-JP" altLang="en-US" dirty="0"/>
              <a:t>物資不足の正確な情報の聞き取り</a:t>
            </a:r>
            <a:endParaRPr lang="en-US" altLang="ja-JP" dirty="0"/>
          </a:p>
          <a:p>
            <a:pPr lvl="1">
              <a:defRPr/>
            </a:pPr>
            <a:r>
              <a:rPr lang="ja-JP" altLang="en-US" dirty="0"/>
              <a:t>物資補給に必要な情報を収集</a:t>
            </a:r>
            <a:endParaRPr lang="en-US" altLang="ja-JP" dirty="0"/>
          </a:p>
          <a:p>
            <a:pPr>
              <a:defRPr/>
            </a:pPr>
            <a:r>
              <a:rPr lang="ja-JP" altLang="en-US" dirty="0"/>
              <a:t>通信支援</a:t>
            </a:r>
            <a:endParaRPr lang="en-US" altLang="ja-JP" dirty="0"/>
          </a:p>
          <a:p>
            <a:pPr lvl="1">
              <a:defRPr/>
            </a:pPr>
            <a:r>
              <a:rPr lang="ja-JP" altLang="en-US" dirty="0"/>
              <a:t>通信手段・インターネット環境の確保</a:t>
            </a:r>
            <a:endParaRPr lang="en-US" altLang="ja-JP" dirty="0"/>
          </a:p>
          <a:p>
            <a:pPr>
              <a:defRPr/>
            </a:pPr>
            <a:r>
              <a:rPr lang="ja-JP" altLang="en-US" dirty="0"/>
              <a:t>支援内容の発信</a:t>
            </a:r>
            <a:endParaRPr lang="en-US" altLang="ja-JP" dirty="0"/>
          </a:p>
          <a:p>
            <a:pPr lvl="1">
              <a:defRPr/>
            </a:pPr>
            <a:r>
              <a:rPr lang="en-US" altLang="ja-JP" dirty="0"/>
              <a:t>EMIS</a:t>
            </a:r>
            <a:r>
              <a:rPr lang="ja-JP" altLang="en-US" dirty="0"/>
              <a:t>での発信</a:t>
            </a:r>
            <a:endParaRPr lang="en-US" altLang="ja-JP" dirty="0"/>
          </a:p>
          <a:p>
            <a:pPr lvl="1">
              <a:defRPr/>
            </a:pPr>
            <a:r>
              <a:rPr lang="ja-JP" altLang="en-US" dirty="0"/>
              <a:t>必要に応じて</a:t>
            </a:r>
            <a:r>
              <a:rPr lang="en-US" altLang="ja-JP" dirty="0"/>
              <a:t>DMAT</a:t>
            </a:r>
            <a:r>
              <a:rPr lang="ja-JP" altLang="en-US" dirty="0"/>
              <a:t>活動拠点本部へ報告</a:t>
            </a:r>
            <a:endParaRPr lang="en-US" altLang="ja-JP" dirty="0"/>
          </a:p>
          <a:p>
            <a:pPr>
              <a:defRPr/>
            </a:pPr>
            <a:r>
              <a:rPr lang="ja-JP" altLang="en-US" dirty="0"/>
              <a:t>進捗確認</a:t>
            </a:r>
            <a:endParaRPr lang="en-US" altLang="ja-JP" dirty="0"/>
          </a:p>
          <a:p>
            <a:pPr lvl="1">
              <a:defRPr/>
            </a:pPr>
            <a:r>
              <a:rPr lang="ja-JP" altLang="en-US" dirty="0"/>
              <a:t>活動拠点本部に進捗を報告する</a:t>
            </a:r>
            <a:endParaRPr lang="en-US" altLang="ja-JP" dirty="0"/>
          </a:p>
          <a:p>
            <a:pPr lvl="1">
              <a:defRPr/>
            </a:pPr>
            <a:r>
              <a:rPr lang="ja-JP" altLang="en-US" dirty="0"/>
              <a:t>必要に応じて都道府県</a:t>
            </a:r>
            <a:r>
              <a:rPr lang="en-US" altLang="ja-JP" dirty="0"/>
              <a:t>DMAT</a:t>
            </a:r>
            <a:r>
              <a:rPr lang="ja-JP" altLang="en-US" dirty="0"/>
              <a:t>調整本部と直接連絡</a:t>
            </a:r>
            <a:endParaRPr lang="en-US" altLang="ja-JP" dirty="0"/>
          </a:p>
          <a:p>
            <a:pPr lvl="2">
              <a:defRPr/>
            </a:pPr>
            <a:r>
              <a:rPr lang="ja-JP" altLang="en-US" dirty="0"/>
              <a:t>物資支援は都道府県直轄オペレーションとなるケースが多い</a:t>
            </a:r>
            <a:endParaRPr lang="en-US" altLang="ja-JP" dirty="0"/>
          </a:p>
          <a:p>
            <a:pPr lvl="1">
              <a:defRPr/>
            </a:pPr>
            <a:r>
              <a:rPr lang="ja-JP" altLang="en-US" dirty="0"/>
              <a:t>本部からの問い合わせ対応（リエゾン活動）</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a:extLst>
              <a:ext uri="{FF2B5EF4-FFF2-40B4-BE49-F238E27FC236}">
                <a16:creationId xmlns:a16="http://schemas.microsoft.com/office/drawing/2014/main" id="{3CB7D750-40E1-4630-9A21-715C8CAF3E89}"/>
              </a:ext>
            </a:extLst>
          </p:cNvPr>
          <p:cNvSpPr>
            <a:spLocks noGrp="1"/>
          </p:cNvSpPr>
          <p:nvPr>
            <p:ph type="title"/>
          </p:nvPr>
        </p:nvSpPr>
        <p:spPr>
          <a:xfrm>
            <a:off x="457200" y="0"/>
            <a:ext cx="8229600" cy="850900"/>
          </a:xfrm>
        </p:spPr>
        <p:txBody>
          <a:bodyPr/>
          <a:lstStyle/>
          <a:p>
            <a:r>
              <a:rPr lang="ja-JP" altLang="en-US"/>
              <a:t>物資補給の留意点</a:t>
            </a:r>
          </a:p>
        </p:txBody>
      </p:sp>
      <p:sp>
        <p:nvSpPr>
          <p:cNvPr id="23555" name="コンテンツ プレースホルダー 2">
            <a:extLst>
              <a:ext uri="{FF2B5EF4-FFF2-40B4-BE49-F238E27FC236}">
                <a16:creationId xmlns:a16="http://schemas.microsoft.com/office/drawing/2014/main" id="{7DA9078E-E675-4D67-87AD-CD266984AEBF}"/>
              </a:ext>
            </a:extLst>
          </p:cNvPr>
          <p:cNvSpPr>
            <a:spLocks noGrp="1"/>
          </p:cNvSpPr>
          <p:nvPr>
            <p:ph idx="1"/>
          </p:nvPr>
        </p:nvSpPr>
        <p:spPr>
          <a:xfrm>
            <a:off x="179388" y="850900"/>
            <a:ext cx="8856662" cy="6007100"/>
          </a:xfrm>
        </p:spPr>
        <p:txBody>
          <a:bodyPr/>
          <a:lstStyle/>
          <a:p>
            <a:r>
              <a:rPr lang="ja-JP" altLang="en-US"/>
              <a:t>病院をサポートするリエゾンとしての活動</a:t>
            </a:r>
            <a:endParaRPr lang="en-US" altLang="ja-JP"/>
          </a:p>
          <a:p>
            <a:pPr lvl="1"/>
            <a:r>
              <a:rPr lang="ja-JP" altLang="en-US"/>
              <a:t>病院外からの問い合わせ窓口としての活動</a:t>
            </a:r>
            <a:endParaRPr lang="en-US" altLang="ja-JP"/>
          </a:p>
          <a:p>
            <a:pPr lvl="1"/>
            <a:r>
              <a:rPr lang="ja-JP" altLang="en-US"/>
              <a:t>病院の盾となる活動</a:t>
            </a:r>
            <a:endParaRPr lang="en-US" altLang="ja-JP"/>
          </a:p>
          <a:p>
            <a:r>
              <a:rPr lang="ja-JP" altLang="en-US"/>
              <a:t>病院からの信頼を得る</a:t>
            </a:r>
          </a:p>
          <a:p>
            <a:pPr lvl="1"/>
            <a:r>
              <a:rPr lang="ja-JP" altLang="en-US"/>
              <a:t>物資が届くまで確認する</a:t>
            </a:r>
            <a:endParaRPr lang="en-US" altLang="ja-JP"/>
          </a:p>
          <a:p>
            <a:pPr lvl="1"/>
            <a:r>
              <a:rPr lang="ja-JP" altLang="en-US"/>
              <a:t>実現しない調査は不信のもととなる</a:t>
            </a:r>
            <a:endParaRPr lang="en-US" altLang="ja-JP"/>
          </a:p>
          <a:p>
            <a:pPr lvl="1"/>
            <a:r>
              <a:rPr lang="ja-JP" altLang="en-US"/>
              <a:t>全応需できなくても少ない量でも支援する</a:t>
            </a:r>
            <a:endParaRPr lang="en-US" altLang="ja-JP"/>
          </a:p>
          <a:p>
            <a:r>
              <a:rPr lang="ja-JP" altLang="en-US"/>
              <a:t>「医療ニーズ」という言葉は慎重に</a:t>
            </a:r>
            <a:endParaRPr lang="en-US" altLang="ja-JP"/>
          </a:p>
          <a:p>
            <a:pPr lvl="1"/>
            <a:r>
              <a:rPr lang="en-US" altLang="ja-JP"/>
              <a:t>DMAT</a:t>
            </a:r>
            <a:r>
              <a:rPr lang="ja-JP" altLang="en-US"/>
              <a:t>は救命医療のチームであるという印象がある</a:t>
            </a:r>
            <a:endParaRPr lang="en-US" altLang="ja-JP"/>
          </a:p>
          <a:p>
            <a:pPr lvl="1"/>
            <a:r>
              <a:rPr lang="ja-JP" altLang="en-US"/>
              <a:t>医療ニーズ＝患者診療ニーズと理解される場合が多い</a:t>
            </a:r>
            <a:endParaRPr lang="en-US" altLang="ja-JP"/>
          </a:p>
          <a:p>
            <a:pPr lvl="2"/>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a:extLst>
              <a:ext uri="{FF2B5EF4-FFF2-40B4-BE49-F238E27FC236}">
                <a16:creationId xmlns:a16="http://schemas.microsoft.com/office/drawing/2014/main" id="{B20B301F-44A7-4937-8372-1B56C43C0C8B}"/>
              </a:ext>
            </a:extLst>
          </p:cNvPr>
          <p:cNvSpPr>
            <a:spLocks noGrp="1"/>
          </p:cNvSpPr>
          <p:nvPr>
            <p:ph type="title"/>
          </p:nvPr>
        </p:nvSpPr>
        <p:spPr>
          <a:xfrm>
            <a:off x="34925" y="206375"/>
            <a:ext cx="8769350" cy="779463"/>
          </a:xfrm>
        </p:spPr>
        <p:txBody>
          <a:bodyPr/>
          <a:lstStyle/>
          <a:p>
            <a:r>
              <a:rPr lang="en-US" altLang="ja-JP" dirty="0"/>
              <a:t>DMAT</a:t>
            </a:r>
            <a:r>
              <a:rPr lang="ja-JP" altLang="en-US" dirty="0"/>
              <a:t>の診療支援</a:t>
            </a:r>
          </a:p>
        </p:txBody>
      </p:sp>
      <p:sp>
        <p:nvSpPr>
          <p:cNvPr id="35843" name="コンテンツ プレースホルダー 2">
            <a:extLst>
              <a:ext uri="{FF2B5EF4-FFF2-40B4-BE49-F238E27FC236}">
                <a16:creationId xmlns:a16="http://schemas.microsoft.com/office/drawing/2014/main" id="{556D99F8-3031-4B70-8099-981D7597D44B}"/>
              </a:ext>
            </a:extLst>
          </p:cNvPr>
          <p:cNvSpPr>
            <a:spLocks noGrp="1"/>
          </p:cNvSpPr>
          <p:nvPr>
            <p:ph idx="1"/>
          </p:nvPr>
        </p:nvSpPr>
        <p:spPr>
          <a:xfrm>
            <a:off x="250825" y="1125538"/>
            <a:ext cx="8713788" cy="5543550"/>
          </a:xfrm>
        </p:spPr>
        <p:txBody>
          <a:bodyPr/>
          <a:lstStyle/>
          <a:p>
            <a:r>
              <a:rPr lang="ja-JP" altLang="en-US" dirty="0"/>
              <a:t>目的</a:t>
            </a:r>
            <a:endParaRPr lang="en-US" altLang="ja-JP" dirty="0"/>
          </a:p>
          <a:p>
            <a:pPr lvl="1"/>
            <a:r>
              <a:rPr lang="ja-JP" altLang="en-US" dirty="0"/>
              <a:t>過剰な診療ニーズに対応</a:t>
            </a:r>
            <a:endParaRPr lang="en-US" altLang="ja-JP" dirty="0"/>
          </a:p>
          <a:p>
            <a:pPr lvl="1"/>
            <a:r>
              <a:rPr lang="ja-JP" altLang="en-US" dirty="0"/>
              <a:t>被災者でもある病院医療者に生活を立て直すゆとりを作るため病院医療者の代替</a:t>
            </a:r>
            <a:endParaRPr lang="en-US" altLang="ja-JP" dirty="0"/>
          </a:p>
          <a:p>
            <a:r>
              <a:rPr lang="ja-JP" altLang="en-US" dirty="0"/>
              <a:t>活動例</a:t>
            </a:r>
            <a:endParaRPr lang="en-US" altLang="ja-JP" dirty="0"/>
          </a:p>
          <a:p>
            <a:pPr lvl="1"/>
            <a:r>
              <a:rPr lang="ja-JP" altLang="en-US" dirty="0"/>
              <a:t>増床病床での診療</a:t>
            </a:r>
            <a:endParaRPr lang="en-US" altLang="ja-JP" dirty="0"/>
          </a:p>
          <a:p>
            <a:pPr lvl="1"/>
            <a:r>
              <a:rPr lang="en-US" altLang="ja-JP" dirty="0"/>
              <a:t>ER</a:t>
            </a:r>
            <a:r>
              <a:rPr lang="ja-JP" altLang="en-US" dirty="0"/>
              <a:t>のシフトに入っての診療</a:t>
            </a:r>
            <a:endParaRPr lang="en-US" altLang="ja-JP" dirty="0"/>
          </a:p>
          <a:p>
            <a:pPr lvl="1"/>
            <a:r>
              <a:rPr lang="ja-JP" altLang="en-US" dirty="0"/>
              <a:t>日当直支援　　　　　</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a:extLst>
              <a:ext uri="{FF2B5EF4-FFF2-40B4-BE49-F238E27FC236}">
                <a16:creationId xmlns:a16="http://schemas.microsoft.com/office/drawing/2014/main" id="{C31F6557-9BE9-4E2B-A6B8-5E3F38EC0D5D}"/>
              </a:ext>
            </a:extLst>
          </p:cNvPr>
          <p:cNvSpPr/>
          <p:nvPr/>
        </p:nvSpPr>
        <p:spPr>
          <a:xfrm>
            <a:off x="2484438" y="668338"/>
            <a:ext cx="4319587" cy="457200"/>
          </a:xfrm>
          <a:prstGeom prst="roundRect">
            <a:avLst/>
          </a:prstGeom>
          <a:solidFill>
            <a:srgbClr val="F6D1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院内災害対策本部長（院長）</a:t>
            </a:r>
          </a:p>
        </p:txBody>
      </p:sp>
      <p:sp>
        <p:nvSpPr>
          <p:cNvPr id="4" name="角丸四角形 3">
            <a:extLst>
              <a:ext uri="{FF2B5EF4-FFF2-40B4-BE49-F238E27FC236}">
                <a16:creationId xmlns:a16="http://schemas.microsoft.com/office/drawing/2014/main" id="{FD5698C4-35B7-4763-8B04-CDD5569AF532}"/>
              </a:ext>
            </a:extLst>
          </p:cNvPr>
          <p:cNvSpPr/>
          <p:nvPr/>
        </p:nvSpPr>
        <p:spPr>
          <a:xfrm>
            <a:off x="2473325" y="1187450"/>
            <a:ext cx="1300163"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外部調整</a:t>
            </a:r>
            <a:endParaRPr lang="en-US" altLang="ja-JP" b="1" dirty="0">
              <a:solidFill>
                <a:schemeClr val="tx1"/>
              </a:solidFill>
            </a:endParaRPr>
          </a:p>
          <a:p>
            <a:pPr algn="ctr" eaLnBrk="1" hangingPunct="1">
              <a:defRPr/>
            </a:pPr>
            <a:r>
              <a:rPr lang="ja-JP" altLang="en-US" b="1" dirty="0">
                <a:solidFill>
                  <a:schemeClr val="tx1"/>
                </a:solidFill>
              </a:rPr>
              <a:t>（搬送）</a:t>
            </a:r>
          </a:p>
        </p:txBody>
      </p:sp>
      <p:sp>
        <p:nvSpPr>
          <p:cNvPr id="5" name="角丸四角形 4">
            <a:extLst>
              <a:ext uri="{FF2B5EF4-FFF2-40B4-BE49-F238E27FC236}">
                <a16:creationId xmlns:a16="http://schemas.microsoft.com/office/drawing/2014/main" id="{7443325A-9723-4E9B-953C-43AAACF5C002}"/>
              </a:ext>
            </a:extLst>
          </p:cNvPr>
          <p:cNvSpPr/>
          <p:nvPr/>
        </p:nvSpPr>
        <p:spPr>
          <a:xfrm>
            <a:off x="611188" y="1171575"/>
            <a:ext cx="1793875"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診療指揮</a:t>
            </a:r>
            <a:endParaRPr lang="en-US" altLang="ja-JP" b="1" dirty="0">
              <a:solidFill>
                <a:schemeClr val="tx1"/>
              </a:solidFill>
            </a:endParaRPr>
          </a:p>
          <a:p>
            <a:pPr algn="ctr" eaLnBrk="1" hangingPunct="1">
              <a:defRPr/>
            </a:pPr>
            <a:r>
              <a:rPr lang="ja-JP" altLang="en-US" b="1" dirty="0">
                <a:solidFill>
                  <a:schemeClr val="tx1"/>
                </a:solidFill>
              </a:rPr>
              <a:t>（職員、外部支援調整）</a:t>
            </a:r>
            <a:endParaRPr lang="en-US" altLang="ja-JP" b="1" dirty="0">
              <a:solidFill>
                <a:schemeClr val="tx1"/>
              </a:solidFill>
            </a:endParaRPr>
          </a:p>
        </p:txBody>
      </p:sp>
      <p:sp>
        <p:nvSpPr>
          <p:cNvPr id="7" name="角丸四角形 6">
            <a:extLst>
              <a:ext uri="{FF2B5EF4-FFF2-40B4-BE49-F238E27FC236}">
                <a16:creationId xmlns:a16="http://schemas.microsoft.com/office/drawing/2014/main" id="{DCD386E9-B05F-4054-828A-9227830DC1B1}"/>
              </a:ext>
            </a:extLst>
          </p:cNvPr>
          <p:cNvSpPr/>
          <p:nvPr/>
        </p:nvSpPr>
        <p:spPr>
          <a:xfrm>
            <a:off x="7308850" y="1171575"/>
            <a:ext cx="1374775"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記録・連絡</a:t>
            </a:r>
            <a:endParaRPr lang="en-US" altLang="ja-JP" b="1" dirty="0">
              <a:solidFill>
                <a:schemeClr val="tx1"/>
              </a:solidFill>
            </a:endParaRPr>
          </a:p>
          <a:p>
            <a:pPr algn="ctr" eaLnBrk="1" hangingPunct="1">
              <a:defRPr/>
            </a:pPr>
            <a:endParaRPr lang="ja-JP" altLang="en-US" b="1" dirty="0">
              <a:solidFill>
                <a:schemeClr val="tx1"/>
              </a:solidFill>
            </a:endParaRPr>
          </a:p>
        </p:txBody>
      </p:sp>
      <p:sp>
        <p:nvSpPr>
          <p:cNvPr id="8" name="角丸四角形 7">
            <a:extLst>
              <a:ext uri="{FF2B5EF4-FFF2-40B4-BE49-F238E27FC236}">
                <a16:creationId xmlns:a16="http://schemas.microsoft.com/office/drawing/2014/main" id="{E54DA6FA-34FC-4989-AD7D-C78CD1632B63}"/>
              </a:ext>
            </a:extLst>
          </p:cNvPr>
          <p:cNvSpPr/>
          <p:nvPr/>
        </p:nvSpPr>
        <p:spPr>
          <a:xfrm>
            <a:off x="3857625" y="1195388"/>
            <a:ext cx="1719263" cy="13763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rgbClr val="000000"/>
                </a:solidFill>
                <a:latin typeface="ＭＳ Ｐゴシック" pitchFamily="50" charset="-128"/>
              </a:rPr>
              <a:t>医療ニーズ</a:t>
            </a:r>
            <a:endParaRPr lang="en-US" altLang="ja-JP" b="1" dirty="0">
              <a:solidFill>
                <a:srgbClr val="000000"/>
              </a:solidFill>
              <a:latin typeface="ＭＳ Ｐゴシック" pitchFamily="50" charset="-128"/>
            </a:endParaRPr>
          </a:p>
          <a:p>
            <a:pPr algn="ctr" eaLnBrk="1" hangingPunct="1">
              <a:defRPr/>
            </a:pPr>
            <a:r>
              <a:rPr lang="ja-JP" altLang="en-US" b="1" dirty="0">
                <a:solidFill>
                  <a:srgbClr val="000000"/>
                </a:solidFill>
                <a:latin typeface="ＭＳ Ｐゴシック" pitchFamily="50" charset="-128"/>
              </a:rPr>
              <a:t>情報</a:t>
            </a:r>
            <a:endParaRPr lang="en-US" altLang="ja-JP" b="1" dirty="0">
              <a:solidFill>
                <a:srgbClr val="000000"/>
              </a:solidFill>
              <a:latin typeface="ＭＳ Ｐゴシック" pitchFamily="50" charset="-128"/>
            </a:endParaRPr>
          </a:p>
        </p:txBody>
      </p:sp>
      <p:sp>
        <p:nvSpPr>
          <p:cNvPr id="10" name="角丸四角形 9">
            <a:extLst>
              <a:ext uri="{FF2B5EF4-FFF2-40B4-BE49-F238E27FC236}">
                <a16:creationId xmlns:a16="http://schemas.microsoft.com/office/drawing/2014/main" id="{7EDD92BB-1EE2-47F6-86A1-F3CD071C0329}"/>
              </a:ext>
            </a:extLst>
          </p:cNvPr>
          <p:cNvSpPr/>
          <p:nvPr/>
        </p:nvSpPr>
        <p:spPr>
          <a:xfrm>
            <a:off x="5651500" y="1196975"/>
            <a:ext cx="1593850"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ロジス</a:t>
            </a:r>
            <a:endParaRPr lang="en-US" altLang="ja-JP" b="1" dirty="0">
              <a:solidFill>
                <a:schemeClr val="tx1"/>
              </a:solidFill>
            </a:endParaRPr>
          </a:p>
          <a:p>
            <a:pPr algn="ctr" eaLnBrk="1" hangingPunct="1">
              <a:defRPr/>
            </a:pPr>
            <a:r>
              <a:rPr lang="ja-JP" altLang="en-US" b="1" dirty="0">
                <a:solidFill>
                  <a:schemeClr val="tx1"/>
                </a:solidFill>
              </a:rPr>
              <a:t>ティクス</a:t>
            </a:r>
          </a:p>
        </p:txBody>
      </p:sp>
      <p:sp>
        <p:nvSpPr>
          <p:cNvPr id="14" name="角丸四角形 13">
            <a:extLst>
              <a:ext uri="{FF2B5EF4-FFF2-40B4-BE49-F238E27FC236}">
                <a16:creationId xmlns:a16="http://schemas.microsoft.com/office/drawing/2014/main" id="{5CEE77AA-98F9-457A-A5FC-DD93B1037F10}"/>
              </a:ext>
            </a:extLst>
          </p:cNvPr>
          <p:cNvSpPr/>
          <p:nvPr/>
        </p:nvSpPr>
        <p:spPr>
          <a:xfrm>
            <a:off x="7667625" y="4976813"/>
            <a:ext cx="1368425" cy="61595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帰宅困難者対応</a:t>
            </a:r>
          </a:p>
        </p:txBody>
      </p:sp>
      <p:sp>
        <p:nvSpPr>
          <p:cNvPr id="21" name="角丸四角形 20">
            <a:extLst>
              <a:ext uri="{FF2B5EF4-FFF2-40B4-BE49-F238E27FC236}">
                <a16:creationId xmlns:a16="http://schemas.microsoft.com/office/drawing/2014/main" id="{15A4010F-1B9B-4434-88CD-8F8045E63FE0}"/>
              </a:ext>
            </a:extLst>
          </p:cNvPr>
          <p:cNvSpPr/>
          <p:nvPr/>
        </p:nvSpPr>
        <p:spPr>
          <a:xfrm>
            <a:off x="7707313" y="3716338"/>
            <a:ext cx="1371600" cy="576262"/>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群衆管理・</a:t>
            </a:r>
            <a:endParaRPr lang="en-US" altLang="ja-JP" b="1" dirty="0">
              <a:solidFill>
                <a:schemeClr val="tx1"/>
              </a:solidFill>
            </a:endParaRPr>
          </a:p>
          <a:p>
            <a:pPr algn="ctr" eaLnBrk="1" hangingPunct="1">
              <a:defRPr/>
            </a:pPr>
            <a:r>
              <a:rPr lang="ja-JP" altLang="en-US" b="1" dirty="0">
                <a:solidFill>
                  <a:schemeClr val="tx1"/>
                </a:solidFill>
              </a:rPr>
              <a:t>警備</a:t>
            </a:r>
          </a:p>
        </p:txBody>
      </p:sp>
      <p:sp>
        <p:nvSpPr>
          <p:cNvPr id="22" name="角丸四角形 21">
            <a:extLst>
              <a:ext uri="{FF2B5EF4-FFF2-40B4-BE49-F238E27FC236}">
                <a16:creationId xmlns:a16="http://schemas.microsoft.com/office/drawing/2014/main" id="{DA0DF6A7-5081-4599-B695-C9AAEDA5F062}"/>
              </a:ext>
            </a:extLst>
          </p:cNvPr>
          <p:cNvSpPr/>
          <p:nvPr/>
        </p:nvSpPr>
        <p:spPr>
          <a:xfrm>
            <a:off x="6011863" y="5068888"/>
            <a:ext cx="1371600" cy="5492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医療ガス</a:t>
            </a:r>
            <a:endParaRPr lang="en-US" altLang="ja-JP" b="1" dirty="0">
              <a:solidFill>
                <a:schemeClr val="tx1"/>
              </a:solidFill>
            </a:endParaRPr>
          </a:p>
          <a:p>
            <a:pPr algn="ctr" eaLnBrk="1" hangingPunct="1">
              <a:defRPr/>
            </a:pPr>
            <a:r>
              <a:rPr lang="ja-JP" altLang="en-US" b="1" dirty="0">
                <a:solidFill>
                  <a:schemeClr val="tx1"/>
                </a:solidFill>
              </a:rPr>
              <a:t>管理</a:t>
            </a:r>
          </a:p>
        </p:txBody>
      </p:sp>
      <p:sp>
        <p:nvSpPr>
          <p:cNvPr id="24" name="角丸四角形 23">
            <a:extLst>
              <a:ext uri="{FF2B5EF4-FFF2-40B4-BE49-F238E27FC236}">
                <a16:creationId xmlns:a16="http://schemas.microsoft.com/office/drawing/2014/main" id="{2C37F528-E81E-46A7-8F0B-B7574153DFE6}"/>
              </a:ext>
            </a:extLst>
          </p:cNvPr>
          <p:cNvSpPr/>
          <p:nvPr/>
        </p:nvSpPr>
        <p:spPr>
          <a:xfrm>
            <a:off x="5986463" y="4260850"/>
            <a:ext cx="1470025" cy="612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医療資器材</a:t>
            </a:r>
            <a:endParaRPr lang="en-US" altLang="ja-JP" b="1" dirty="0">
              <a:solidFill>
                <a:schemeClr val="tx1"/>
              </a:solidFill>
            </a:endParaRPr>
          </a:p>
          <a:p>
            <a:pPr algn="ctr" eaLnBrk="1" hangingPunct="1">
              <a:defRPr/>
            </a:pPr>
            <a:r>
              <a:rPr lang="ja-JP" altLang="en-US" b="1" dirty="0">
                <a:solidFill>
                  <a:schemeClr val="tx1"/>
                </a:solidFill>
              </a:rPr>
              <a:t>管理</a:t>
            </a:r>
          </a:p>
        </p:txBody>
      </p:sp>
      <p:sp>
        <p:nvSpPr>
          <p:cNvPr id="25" name="角丸四角形 24">
            <a:extLst>
              <a:ext uri="{FF2B5EF4-FFF2-40B4-BE49-F238E27FC236}">
                <a16:creationId xmlns:a16="http://schemas.microsoft.com/office/drawing/2014/main" id="{8C655B2E-3FD0-470F-AE18-0D3C1B94A453}"/>
              </a:ext>
            </a:extLst>
          </p:cNvPr>
          <p:cNvSpPr/>
          <p:nvPr/>
        </p:nvSpPr>
        <p:spPr>
          <a:xfrm>
            <a:off x="5986463" y="3451225"/>
            <a:ext cx="1397000" cy="55562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防災</a:t>
            </a:r>
            <a:endParaRPr lang="en-US" altLang="ja-JP" b="1" dirty="0">
              <a:solidFill>
                <a:schemeClr val="tx1"/>
              </a:solidFill>
            </a:endParaRPr>
          </a:p>
          <a:p>
            <a:pPr algn="ctr" eaLnBrk="1" hangingPunct="1">
              <a:defRPr/>
            </a:pPr>
            <a:r>
              <a:rPr lang="ja-JP" altLang="en-US" b="1" dirty="0">
                <a:solidFill>
                  <a:schemeClr val="tx1"/>
                </a:solidFill>
              </a:rPr>
              <a:t>センター</a:t>
            </a:r>
          </a:p>
        </p:txBody>
      </p:sp>
      <p:cxnSp>
        <p:nvCxnSpPr>
          <p:cNvPr id="27" name="直線コネクタ 26">
            <a:extLst>
              <a:ext uri="{FF2B5EF4-FFF2-40B4-BE49-F238E27FC236}">
                <a16:creationId xmlns:a16="http://schemas.microsoft.com/office/drawing/2014/main" id="{E4ED8FBA-4BA6-42B0-8CAD-448239C344DB}"/>
              </a:ext>
            </a:extLst>
          </p:cNvPr>
          <p:cNvCxnSpPr/>
          <p:nvPr/>
        </p:nvCxnSpPr>
        <p:spPr>
          <a:xfrm>
            <a:off x="5867400" y="2489200"/>
            <a:ext cx="0" cy="2795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BDEACE44-39EA-4CF0-9157-13561CCCC1B7}"/>
              </a:ext>
            </a:extLst>
          </p:cNvPr>
          <p:cNvCxnSpPr/>
          <p:nvPr/>
        </p:nvCxnSpPr>
        <p:spPr>
          <a:xfrm flipH="1">
            <a:off x="7591425" y="5300663"/>
            <a:ext cx="1492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BAD04993-5CD2-4FF7-92B2-E029BF8AC5FE}"/>
              </a:ext>
            </a:extLst>
          </p:cNvPr>
          <p:cNvCxnSpPr/>
          <p:nvPr/>
        </p:nvCxnSpPr>
        <p:spPr>
          <a:xfrm flipH="1" flipV="1">
            <a:off x="7596188" y="4005263"/>
            <a:ext cx="133350" cy="31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角丸四角形 57">
            <a:extLst>
              <a:ext uri="{FF2B5EF4-FFF2-40B4-BE49-F238E27FC236}">
                <a16:creationId xmlns:a16="http://schemas.microsoft.com/office/drawing/2014/main" id="{5610D881-2D23-4442-BF56-8C134DC4CFAB}"/>
              </a:ext>
            </a:extLst>
          </p:cNvPr>
          <p:cNvSpPr/>
          <p:nvPr/>
        </p:nvSpPr>
        <p:spPr>
          <a:xfrm>
            <a:off x="463550" y="523875"/>
            <a:ext cx="8285163" cy="2184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57361" name="テキスト ボックス 57">
            <a:extLst>
              <a:ext uri="{FF2B5EF4-FFF2-40B4-BE49-F238E27FC236}">
                <a16:creationId xmlns:a16="http://schemas.microsoft.com/office/drawing/2014/main" id="{A18FADD2-552A-44F3-BD15-CCAEBD81FD75}"/>
              </a:ext>
            </a:extLst>
          </p:cNvPr>
          <p:cNvSpPr txBox="1">
            <a:spLocks noChangeArrowheads="1"/>
          </p:cNvSpPr>
          <p:nvPr/>
        </p:nvSpPr>
        <p:spPr bwMode="auto">
          <a:xfrm>
            <a:off x="7164388" y="665163"/>
            <a:ext cx="1422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2400" b="1"/>
              <a:t>院内本部</a:t>
            </a:r>
          </a:p>
        </p:txBody>
      </p:sp>
      <p:sp>
        <p:nvSpPr>
          <p:cNvPr id="59" name="角丸四角形 58">
            <a:extLst>
              <a:ext uri="{FF2B5EF4-FFF2-40B4-BE49-F238E27FC236}">
                <a16:creationId xmlns:a16="http://schemas.microsoft.com/office/drawing/2014/main" id="{7F328F5B-2230-4809-B396-69CF6D7608DF}"/>
              </a:ext>
            </a:extLst>
          </p:cNvPr>
          <p:cNvSpPr/>
          <p:nvPr/>
        </p:nvSpPr>
        <p:spPr>
          <a:xfrm>
            <a:off x="7739063" y="4548188"/>
            <a:ext cx="1296987"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家族対応</a:t>
            </a:r>
          </a:p>
        </p:txBody>
      </p:sp>
      <p:sp>
        <p:nvSpPr>
          <p:cNvPr id="57363" name="テキスト ボックス 1">
            <a:extLst>
              <a:ext uri="{FF2B5EF4-FFF2-40B4-BE49-F238E27FC236}">
                <a16:creationId xmlns:a16="http://schemas.microsoft.com/office/drawing/2014/main" id="{7E01A571-B386-4AA6-AE56-AE326F6B7E05}"/>
              </a:ext>
            </a:extLst>
          </p:cNvPr>
          <p:cNvSpPr txBox="1">
            <a:spLocks noChangeArrowheads="1"/>
          </p:cNvSpPr>
          <p:nvPr/>
        </p:nvSpPr>
        <p:spPr bwMode="auto">
          <a:xfrm>
            <a:off x="3259138" y="14288"/>
            <a:ext cx="2698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2800"/>
              <a:t>院内指揮系統図</a:t>
            </a:r>
          </a:p>
        </p:txBody>
      </p:sp>
      <p:cxnSp>
        <p:nvCxnSpPr>
          <p:cNvPr id="64" name="直線コネクタ 63">
            <a:extLst>
              <a:ext uri="{FF2B5EF4-FFF2-40B4-BE49-F238E27FC236}">
                <a16:creationId xmlns:a16="http://schemas.microsoft.com/office/drawing/2014/main" id="{C4309B4E-49C4-40FF-B441-9435F263F23C}"/>
              </a:ext>
            </a:extLst>
          </p:cNvPr>
          <p:cNvCxnSpPr>
            <a:stCxn id="59" idx="1"/>
          </p:cNvCxnSpPr>
          <p:nvPr/>
        </p:nvCxnSpPr>
        <p:spPr>
          <a:xfrm flipH="1">
            <a:off x="7589838" y="4700588"/>
            <a:ext cx="1492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7365" name="グループ化 1">
            <a:extLst>
              <a:ext uri="{FF2B5EF4-FFF2-40B4-BE49-F238E27FC236}">
                <a16:creationId xmlns:a16="http://schemas.microsoft.com/office/drawing/2014/main" id="{CD4F21BB-54A7-4E86-BD46-8341D5CEA42C}"/>
              </a:ext>
            </a:extLst>
          </p:cNvPr>
          <p:cNvGrpSpPr>
            <a:grpSpLocks/>
          </p:cNvGrpSpPr>
          <p:nvPr/>
        </p:nvGrpSpPr>
        <p:grpSpPr bwMode="auto">
          <a:xfrm>
            <a:off x="179388" y="2573338"/>
            <a:ext cx="5267325" cy="3752850"/>
            <a:chOff x="611560" y="2573338"/>
            <a:chExt cx="5266953" cy="3752850"/>
          </a:xfrm>
        </p:grpSpPr>
        <p:sp>
          <p:nvSpPr>
            <p:cNvPr id="12" name="角丸四角形 11">
              <a:extLst>
                <a:ext uri="{FF2B5EF4-FFF2-40B4-BE49-F238E27FC236}">
                  <a16:creationId xmlns:a16="http://schemas.microsoft.com/office/drawing/2014/main" id="{FED3C6AB-486D-40AE-82D3-3349EA163B13}"/>
                </a:ext>
              </a:extLst>
            </p:cNvPr>
            <p:cNvSpPr/>
            <p:nvPr/>
          </p:nvSpPr>
          <p:spPr>
            <a:xfrm>
              <a:off x="4272076" y="2924175"/>
              <a:ext cx="1242924"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病棟管理</a:t>
              </a:r>
            </a:p>
          </p:txBody>
        </p:sp>
        <p:sp>
          <p:nvSpPr>
            <p:cNvPr id="13" name="角丸四角形 12">
              <a:extLst>
                <a:ext uri="{FF2B5EF4-FFF2-40B4-BE49-F238E27FC236}">
                  <a16:creationId xmlns:a16="http://schemas.microsoft.com/office/drawing/2014/main" id="{E50AC2DD-C2E5-4CC4-B0F2-17DBCC6098C3}"/>
                </a:ext>
              </a:extLst>
            </p:cNvPr>
            <p:cNvSpPr/>
            <p:nvPr/>
          </p:nvSpPr>
          <p:spPr>
            <a:xfrm>
              <a:off x="611560" y="2913063"/>
              <a:ext cx="1674694"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外来診療</a:t>
              </a:r>
              <a:endParaRPr lang="en-US" altLang="ja-JP" b="1" dirty="0">
                <a:solidFill>
                  <a:schemeClr val="tx1"/>
                </a:solidFill>
              </a:endParaRPr>
            </a:p>
            <a:p>
              <a:pPr algn="ctr" eaLnBrk="1" hangingPunct="1">
                <a:defRPr/>
              </a:pPr>
              <a:r>
                <a:rPr lang="ja-JP" altLang="en-US" b="1" dirty="0">
                  <a:solidFill>
                    <a:schemeClr val="tx1"/>
                  </a:solidFill>
                </a:rPr>
                <a:t>指揮所</a:t>
              </a:r>
            </a:p>
          </p:txBody>
        </p:sp>
        <p:sp>
          <p:nvSpPr>
            <p:cNvPr id="15" name="角丸四角形 14">
              <a:extLst>
                <a:ext uri="{FF2B5EF4-FFF2-40B4-BE49-F238E27FC236}">
                  <a16:creationId xmlns:a16="http://schemas.microsoft.com/office/drawing/2014/main" id="{7879C7B3-1D06-4E64-BC41-A20B2B320AE3}"/>
                </a:ext>
              </a:extLst>
            </p:cNvPr>
            <p:cNvSpPr/>
            <p:nvPr/>
          </p:nvSpPr>
          <p:spPr>
            <a:xfrm>
              <a:off x="1329059" y="6021388"/>
              <a:ext cx="1376265"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搬送係</a:t>
              </a:r>
            </a:p>
          </p:txBody>
        </p:sp>
        <p:sp>
          <p:nvSpPr>
            <p:cNvPr id="16" name="角丸四角形 15">
              <a:extLst>
                <a:ext uri="{FF2B5EF4-FFF2-40B4-BE49-F238E27FC236}">
                  <a16:creationId xmlns:a16="http://schemas.microsoft.com/office/drawing/2014/main" id="{08B01296-899B-46A6-8F22-00F0D41A2AA3}"/>
                </a:ext>
              </a:extLst>
            </p:cNvPr>
            <p:cNvSpPr/>
            <p:nvPr/>
          </p:nvSpPr>
          <p:spPr>
            <a:xfrm>
              <a:off x="1325885" y="5557838"/>
              <a:ext cx="1374678" cy="360362"/>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黒エリア</a:t>
              </a:r>
            </a:p>
          </p:txBody>
        </p:sp>
        <p:sp>
          <p:nvSpPr>
            <p:cNvPr id="17" name="角丸四角形 16">
              <a:extLst>
                <a:ext uri="{FF2B5EF4-FFF2-40B4-BE49-F238E27FC236}">
                  <a16:creationId xmlns:a16="http://schemas.microsoft.com/office/drawing/2014/main" id="{76485472-3A01-454E-90F0-4DAC3BE91962}"/>
                </a:ext>
              </a:extLst>
            </p:cNvPr>
            <p:cNvSpPr/>
            <p:nvPr/>
          </p:nvSpPr>
          <p:spPr>
            <a:xfrm>
              <a:off x="1316360" y="5086350"/>
              <a:ext cx="1376265" cy="358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緑エリア</a:t>
              </a:r>
            </a:p>
          </p:txBody>
        </p:sp>
        <p:sp>
          <p:nvSpPr>
            <p:cNvPr id="18" name="角丸四角形 17">
              <a:extLst>
                <a:ext uri="{FF2B5EF4-FFF2-40B4-BE49-F238E27FC236}">
                  <a16:creationId xmlns:a16="http://schemas.microsoft.com/office/drawing/2014/main" id="{68FCC39B-1FBE-4750-AFDC-CC8A33F7FEFB}"/>
                </a:ext>
              </a:extLst>
            </p:cNvPr>
            <p:cNvSpPr/>
            <p:nvPr/>
          </p:nvSpPr>
          <p:spPr>
            <a:xfrm>
              <a:off x="1316360" y="4618038"/>
              <a:ext cx="1376265" cy="358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黄エリア</a:t>
              </a:r>
            </a:p>
          </p:txBody>
        </p:sp>
        <p:sp>
          <p:nvSpPr>
            <p:cNvPr id="19" name="角丸四角形 18">
              <a:extLst>
                <a:ext uri="{FF2B5EF4-FFF2-40B4-BE49-F238E27FC236}">
                  <a16:creationId xmlns:a16="http://schemas.microsoft.com/office/drawing/2014/main" id="{CBB5D4FB-640A-4DF9-A74B-9E2DF19FA111}"/>
                </a:ext>
              </a:extLst>
            </p:cNvPr>
            <p:cNvSpPr/>
            <p:nvPr/>
          </p:nvSpPr>
          <p:spPr>
            <a:xfrm>
              <a:off x="1316360" y="4162425"/>
              <a:ext cx="1376265" cy="358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赤エリア</a:t>
              </a:r>
            </a:p>
          </p:txBody>
        </p:sp>
        <p:sp>
          <p:nvSpPr>
            <p:cNvPr id="20" name="角丸四角形 19">
              <a:extLst>
                <a:ext uri="{FF2B5EF4-FFF2-40B4-BE49-F238E27FC236}">
                  <a16:creationId xmlns:a16="http://schemas.microsoft.com/office/drawing/2014/main" id="{49618029-EDEF-4915-9C13-A73DCDEAD605}"/>
                </a:ext>
              </a:extLst>
            </p:cNvPr>
            <p:cNvSpPr/>
            <p:nvPr/>
          </p:nvSpPr>
          <p:spPr>
            <a:xfrm>
              <a:off x="1303661" y="3505200"/>
              <a:ext cx="1374678" cy="54292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受付</a:t>
              </a:r>
              <a:endParaRPr lang="en-US" altLang="ja-JP" b="1" dirty="0">
                <a:solidFill>
                  <a:schemeClr val="tx1"/>
                </a:solidFill>
              </a:endParaRPr>
            </a:p>
            <a:p>
              <a:pPr algn="ctr" eaLnBrk="1" hangingPunct="1">
                <a:defRPr/>
              </a:pPr>
              <a:r>
                <a:rPr lang="ja-JP" altLang="en-US" b="1" dirty="0">
                  <a:solidFill>
                    <a:schemeClr val="tx1"/>
                  </a:solidFill>
                </a:rPr>
                <a:t>トリアージ</a:t>
              </a:r>
            </a:p>
          </p:txBody>
        </p:sp>
        <p:cxnSp>
          <p:nvCxnSpPr>
            <p:cNvPr id="30" name="直線コネクタ 29">
              <a:extLst>
                <a:ext uri="{FF2B5EF4-FFF2-40B4-BE49-F238E27FC236}">
                  <a16:creationId xmlns:a16="http://schemas.microsoft.com/office/drawing/2014/main" id="{A024CECF-B167-4493-AF8D-7F14D30226C2}"/>
                </a:ext>
              </a:extLst>
            </p:cNvPr>
            <p:cNvCxnSpPr/>
            <p:nvPr/>
          </p:nvCxnSpPr>
          <p:spPr>
            <a:xfrm>
              <a:off x="1005232" y="3390900"/>
              <a:ext cx="0" cy="27670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E0855F73-09BB-46B3-B100-AC18F4029586}"/>
                </a:ext>
              </a:extLst>
            </p:cNvPr>
            <p:cNvCxnSpPr/>
            <p:nvPr/>
          </p:nvCxnSpPr>
          <p:spPr>
            <a:xfrm>
              <a:off x="1764004" y="2573338"/>
              <a:ext cx="0" cy="3746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0076A98-53C5-44FD-AD6B-FE9D54B92FC4}"/>
                </a:ext>
              </a:extLst>
            </p:cNvPr>
            <p:cNvCxnSpPr/>
            <p:nvPr/>
          </p:nvCxnSpPr>
          <p:spPr>
            <a:xfrm flipH="1" flipV="1">
              <a:off x="1764004" y="2781300"/>
              <a:ext cx="2725544" cy="142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3952884A-2A47-4004-9335-DD4B30FDC795}"/>
                </a:ext>
              </a:extLst>
            </p:cNvPr>
            <p:cNvCxnSpPr/>
            <p:nvPr/>
          </p:nvCxnSpPr>
          <p:spPr>
            <a:xfrm flipH="1">
              <a:off x="1016343" y="4797425"/>
              <a:ext cx="30001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70A81D69-E6AB-4CE0-A512-12F1BC409EFD}"/>
                </a:ext>
              </a:extLst>
            </p:cNvPr>
            <p:cNvCxnSpPr/>
            <p:nvPr/>
          </p:nvCxnSpPr>
          <p:spPr>
            <a:xfrm flipH="1">
              <a:off x="1017931" y="4321175"/>
              <a:ext cx="29842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023D3E8A-0152-4951-9C32-EE8BB2D1B28F}"/>
                </a:ext>
              </a:extLst>
            </p:cNvPr>
            <p:cNvCxnSpPr/>
            <p:nvPr/>
          </p:nvCxnSpPr>
          <p:spPr>
            <a:xfrm flipH="1">
              <a:off x="1016343" y="6162675"/>
              <a:ext cx="29842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84386C52-132B-49D5-844B-040C3BB846BA}"/>
                </a:ext>
              </a:extLst>
            </p:cNvPr>
            <p:cNvCxnSpPr/>
            <p:nvPr/>
          </p:nvCxnSpPr>
          <p:spPr>
            <a:xfrm flipH="1">
              <a:off x="2875175" y="3678238"/>
              <a:ext cx="2063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476D3B40-7914-497A-B179-62D6C04C6F79}"/>
                </a:ext>
              </a:extLst>
            </p:cNvPr>
            <p:cNvCxnSpPr/>
            <p:nvPr/>
          </p:nvCxnSpPr>
          <p:spPr>
            <a:xfrm flipH="1">
              <a:off x="1021106" y="5743575"/>
              <a:ext cx="29842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19C89191-3DCA-4759-BB52-A19AB72B38D9}"/>
                </a:ext>
              </a:extLst>
            </p:cNvPr>
            <p:cNvCxnSpPr/>
            <p:nvPr/>
          </p:nvCxnSpPr>
          <p:spPr>
            <a:xfrm flipH="1">
              <a:off x="1030630" y="5254625"/>
              <a:ext cx="29842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18596748-9339-49E0-8064-11662CD07970}"/>
                </a:ext>
              </a:extLst>
            </p:cNvPr>
            <p:cNvCxnSpPr/>
            <p:nvPr/>
          </p:nvCxnSpPr>
          <p:spPr>
            <a:xfrm flipH="1">
              <a:off x="1005232" y="3729038"/>
              <a:ext cx="29842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角丸四角形 60">
              <a:extLst>
                <a:ext uri="{FF2B5EF4-FFF2-40B4-BE49-F238E27FC236}">
                  <a16:creationId xmlns:a16="http://schemas.microsoft.com/office/drawing/2014/main" id="{60F26C4B-9ABC-46D2-B3BF-BB95B4E421C7}"/>
                </a:ext>
              </a:extLst>
            </p:cNvPr>
            <p:cNvSpPr/>
            <p:nvPr/>
          </p:nvSpPr>
          <p:spPr>
            <a:xfrm>
              <a:off x="3081536" y="3513138"/>
              <a:ext cx="1171492"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薬剤科</a:t>
              </a:r>
            </a:p>
          </p:txBody>
        </p:sp>
        <p:sp>
          <p:nvSpPr>
            <p:cNvPr id="62" name="角丸四角形 61">
              <a:extLst>
                <a:ext uri="{FF2B5EF4-FFF2-40B4-BE49-F238E27FC236}">
                  <a16:creationId xmlns:a16="http://schemas.microsoft.com/office/drawing/2014/main" id="{AB406E21-DAF0-4C85-B07A-2BDAEF67D8F2}"/>
                </a:ext>
              </a:extLst>
            </p:cNvPr>
            <p:cNvSpPr/>
            <p:nvPr/>
          </p:nvSpPr>
          <p:spPr>
            <a:xfrm>
              <a:off x="3087885" y="4337050"/>
              <a:ext cx="1196890" cy="363538"/>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放射線科</a:t>
              </a:r>
            </a:p>
          </p:txBody>
        </p:sp>
        <p:cxnSp>
          <p:nvCxnSpPr>
            <p:cNvPr id="65" name="直線コネクタ 64">
              <a:extLst>
                <a:ext uri="{FF2B5EF4-FFF2-40B4-BE49-F238E27FC236}">
                  <a16:creationId xmlns:a16="http://schemas.microsoft.com/office/drawing/2014/main" id="{7468EAAA-84B4-4FF0-98FC-4A0A2DF328BB}"/>
                </a:ext>
              </a:extLst>
            </p:cNvPr>
            <p:cNvCxnSpPr/>
            <p:nvPr/>
          </p:nvCxnSpPr>
          <p:spPr>
            <a:xfrm flipH="1">
              <a:off x="4489548" y="3382963"/>
              <a:ext cx="4763" cy="10779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角丸四角形 65">
              <a:extLst>
                <a:ext uri="{FF2B5EF4-FFF2-40B4-BE49-F238E27FC236}">
                  <a16:creationId xmlns:a16="http://schemas.microsoft.com/office/drawing/2014/main" id="{BC0D5420-22F6-45D4-890C-D6EFC781E0FB}"/>
                </a:ext>
              </a:extLst>
            </p:cNvPr>
            <p:cNvSpPr/>
            <p:nvPr/>
          </p:nvSpPr>
          <p:spPr>
            <a:xfrm>
              <a:off x="4741943" y="4321175"/>
              <a:ext cx="1136570"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b="1" dirty="0">
                  <a:solidFill>
                    <a:schemeClr val="tx1"/>
                  </a:solidFill>
                </a:rPr>
                <a:t>C</a:t>
              </a:r>
              <a:r>
                <a:rPr lang="ja-JP" altLang="en-US" b="1" dirty="0">
                  <a:solidFill>
                    <a:schemeClr val="tx1"/>
                  </a:solidFill>
                </a:rPr>
                <a:t>病棟</a:t>
              </a:r>
            </a:p>
          </p:txBody>
        </p:sp>
        <p:sp>
          <p:nvSpPr>
            <p:cNvPr id="67" name="角丸四角形 66">
              <a:extLst>
                <a:ext uri="{FF2B5EF4-FFF2-40B4-BE49-F238E27FC236}">
                  <a16:creationId xmlns:a16="http://schemas.microsoft.com/office/drawing/2014/main" id="{AB4EBAAB-860D-47BB-A472-DE7783DAFB0A}"/>
                </a:ext>
              </a:extLst>
            </p:cNvPr>
            <p:cNvSpPr/>
            <p:nvPr/>
          </p:nvSpPr>
          <p:spPr>
            <a:xfrm>
              <a:off x="4729244" y="3914775"/>
              <a:ext cx="1136570"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b="1" dirty="0">
                  <a:solidFill>
                    <a:schemeClr val="tx1"/>
                  </a:solidFill>
                </a:rPr>
                <a:t>B</a:t>
              </a:r>
              <a:r>
                <a:rPr lang="ja-JP" altLang="en-US" b="1" dirty="0">
                  <a:solidFill>
                    <a:schemeClr val="tx1"/>
                  </a:solidFill>
                </a:rPr>
                <a:t>病棟</a:t>
              </a:r>
            </a:p>
          </p:txBody>
        </p:sp>
        <p:sp>
          <p:nvSpPr>
            <p:cNvPr id="68" name="角丸四角形 67">
              <a:extLst>
                <a:ext uri="{FF2B5EF4-FFF2-40B4-BE49-F238E27FC236}">
                  <a16:creationId xmlns:a16="http://schemas.microsoft.com/office/drawing/2014/main" id="{60975747-6A18-44AE-99F5-C36591231DBF}"/>
                </a:ext>
              </a:extLst>
            </p:cNvPr>
            <p:cNvSpPr/>
            <p:nvPr/>
          </p:nvSpPr>
          <p:spPr>
            <a:xfrm>
              <a:off x="4716545" y="3513138"/>
              <a:ext cx="1136570"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b="1" dirty="0">
                  <a:solidFill>
                    <a:schemeClr val="tx1"/>
                  </a:solidFill>
                </a:rPr>
                <a:t>A</a:t>
              </a:r>
              <a:r>
                <a:rPr lang="ja-JP" altLang="en-US" b="1" dirty="0">
                  <a:solidFill>
                    <a:schemeClr val="tx1"/>
                  </a:solidFill>
                </a:rPr>
                <a:t>病棟</a:t>
              </a:r>
            </a:p>
          </p:txBody>
        </p:sp>
        <p:cxnSp>
          <p:nvCxnSpPr>
            <p:cNvPr id="69" name="直線コネクタ 68">
              <a:extLst>
                <a:ext uri="{FF2B5EF4-FFF2-40B4-BE49-F238E27FC236}">
                  <a16:creationId xmlns:a16="http://schemas.microsoft.com/office/drawing/2014/main" id="{32B7CA63-6A48-4376-BBC0-BA1F3328E9EB}"/>
                </a:ext>
              </a:extLst>
            </p:cNvPr>
            <p:cNvCxnSpPr/>
            <p:nvPr/>
          </p:nvCxnSpPr>
          <p:spPr>
            <a:xfrm flipH="1">
              <a:off x="4494311" y="3652838"/>
              <a:ext cx="2222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79D74710-3A4F-48F6-8A1D-BC3DDC03C537}"/>
                </a:ext>
              </a:extLst>
            </p:cNvPr>
            <p:cNvCxnSpPr/>
            <p:nvPr/>
          </p:nvCxnSpPr>
          <p:spPr>
            <a:xfrm flipH="1">
              <a:off x="4500660" y="4460875"/>
              <a:ext cx="2158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3C5C33B9-2B0B-4FAD-AB85-BAF43A384DD3}"/>
                </a:ext>
              </a:extLst>
            </p:cNvPr>
            <p:cNvCxnSpPr/>
            <p:nvPr/>
          </p:nvCxnSpPr>
          <p:spPr>
            <a:xfrm flipH="1">
              <a:off x="4511772" y="4076700"/>
              <a:ext cx="2222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角丸四角形 69">
              <a:extLst>
                <a:ext uri="{FF2B5EF4-FFF2-40B4-BE49-F238E27FC236}">
                  <a16:creationId xmlns:a16="http://schemas.microsoft.com/office/drawing/2014/main" id="{3885F1D9-CCCB-40FF-9676-0F612FAB6B9E}"/>
                </a:ext>
              </a:extLst>
            </p:cNvPr>
            <p:cNvSpPr/>
            <p:nvPr/>
          </p:nvSpPr>
          <p:spPr>
            <a:xfrm>
              <a:off x="2564047" y="2908300"/>
              <a:ext cx="1463572" cy="468313"/>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検査・薬剤</a:t>
              </a:r>
              <a:endParaRPr lang="en-US" altLang="ja-JP" b="1" dirty="0">
                <a:solidFill>
                  <a:schemeClr val="tx1"/>
                </a:solidFill>
              </a:endParaRPr>
            </a:p>
            <a:p>
              <a:pPr algn="ctr" eaLnBrk="1" hangingPunct="1">
                <a:defRPr/>
              </a:pPr>
              <a:r>
                <a:rPr lang="ja-JP" altLang="en-US" b="1" dirty="0">
                  <a:solidFill>
                    <a:schemeClr val="tx1"/>
                  </a:solidFill>
                </a:rPr>
                <a:t>担当</a:t>
              </a:r>
            </a:p>
          </p:txBody>
        </p:sp>
        <p:sp>
          <p:nvSpPr>
            <p:cNvPr id="72" name="角丸四角形 71">
              <a:extLst>
                <a:ext uri="{FF2B5EF4-FFF2-40B4-BE49-F238E27FC236}">
                  <a16:creationId xmlns:a16="http://schemas.microsoft.com/office/drawing/2014/main" id="{280A81BF-8196-47EA-BBC8-B63B23346CA2}"/>
                </a:ext>
              </a:extLst>
            </p:cNvPr>
            <p:cNvSpPr/>
            <p:nvPr/>
          </p:nvSpPr>
          <p:spPr>
            <a:xfrm>
              <a:off x="3087885" y="3905250"/>
              <a:ext cx="1171492" cy="3556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検査科</a:t>
              </a:r>
            </a:p>
          </p:txBody>
        </p:sp>
        <p:cxnSp>
          <p:nvCxnSpPr>
            <p:cNvPr id="74" name="直線コネクタ 73">
              <a:extLst>
                <a:ext uri="{FF2B5EF4-FFF2-40B4-BE49-F238E27FC236}">
                  <a16:creationId xmlns:a16="http://schemas.microsoft.com/office/drawing/2014/main" id="{7A2F0832-945E-4885-9470-60EF8ECB49BF}"/>
                </a:ext>
              </a:extLst>
            </p:cNvPr>
            <p:cNvCxnSpPr/>
            <p:nvPr/>
          </p:nvCxnSpPr>
          <p:spPr>
            <a:xfrm>
              <a:off x="2867238" y="3403600"/>
              <a:ext cx="7937" cy="11303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28877C95-C695-42D5-B027-5C9E889C5AFD}"/>
                </a:ext>
              </a:extLst>
            </p:cNvPr>
            <p:cNvCxnSpPr/>
            <p:nvPr/>
          </p:nvCxnSpPr>
          <p:spPr>
            <a:xfrm flipH="1">
              <a:off x="2875175" y="4076700"/>
              <a:ext cx="2063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061360AB-F0AD-4A39-BCD9-15FE247EDAB3}"/>
                </a:ext>
              </a:extLst>
            </p:cNvPr>
            <p:cNvCxnSpPr/>
            <p:nvPr/>
          </p:nvCxnSpPr>
          <p:spPr>
            <a:xfrm flipH="1">
              <a:off x="2875175" y="4510088"/>
              <a:ext cx="2063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1EC7C545-7224-4B50-9D90-19536E191E72}"/>
                </a:ext>
              </a:extLst>
            </p:cNvPr>
            <p:cNvCxnSpPr/>
            <p:nvPr/>
          </p:nvCxnSpPr>
          <p:spPr>
            <a:xfrm flipH="1">
              <a:off x="4503835" y="2795588"/>
              <a:ext cx="4762" cy="1127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9CA1AFD8-ABAC-40CB-BBF6-CFB408AF0FD7}"/>
                </a:ext>
              </a:extLst>
            </p:cNvPr>
            <p:cNvCxnSpPr/>
            <p:nvPr/>
          </p:nvCxnSpPr>
          <p:spPr>
            <a:xfrm flipH="1">
              <a:off x="2843427" y="2803525"/>
              <a:ext cx="4762" cy="1127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直線コネクタ 84">
            <a:extLst>
              <a:ext uri="{FF2B5EF4-FFF2-40B4-BE49-F238E27FC236}">
                <a16:creationId xmlns:a16="http://schemas.microsoft.com/office/drawing/2014/main" id="{42E09031-8242-4574-9916-D8F5A9B94E1A}"/>
              </a:ext>
            </a:extLst>
          </p:cNvPr>
          <p:cNvCxnSpPr/>
          <p:nvPr/>
        </p:nvCxnSpPr>
        <p:spPr>
          <a:xfrm flipH="1">
            <a:off x="5883275" y="3733800"/>
            <a:ext cx="133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9150838F-D06D-421E-889E-436B7517B1B4}"/>
              </a:ext>
            </a:extLst>
          </p:cNvPr>
          <p:cNvCxnSpPr/>
          <p:nvPr/>
        </p:nvCxnSpPr>
        <p:spPr>
          <a:xfrm flipH="1">
            <a:off x="5878513" y="4567238"/>
            <a:ext cx="133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4E914A5D-9164-4BB9-81BE-0212358A7E46}"/>
              </a:ext>
            </a:extLst>
          </p:cNvPr>
          <p:cNvCxnSpPr/>
          <p:nvPr/>
        </p:nvCxnSpPr>
        <p:spPr>
          <a:xfrm flipH="1">
            <a:off x="5867400" y="5300663"/>
            <a:ext cx="133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角丸四角形 62">
            <a:extLst>
              <a:ext uri="{FF2B5EF4-FFF2-40B4-BE49-F238E27FC236}">
                <a16:creationId xmlns:a16="http://schemas.microsoft.com/office/drawing/2014/main" id="{A0133A51-C29A-4AD1-9010-CF397A13478D}"/>
              </a:ext>
            </a:extLst>
          </p:cNvPr>
          <p:cNvSpPr/>
          <p:nvPr/>
        </p:nvSpPr>
        <p:spPr>
          <a:xfrm>
            <a:off x="5264150" y="2906713"/>
            <a:ext cx="1790700"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物流・設備担当</a:t>
            </a:r>
          </a:p>
        </p:txBody>
      </p:sp>
      <p:cxnSp>
        <p:nvCxnSpPr>
          <p:cNvPr id="80" name="直線コネクタ 79">
            <a:extLst>
              <a:ext uri="{FF2B5EF4-FFF2-40B4-BE49-F238E27FC236}">
                <a16:creationId xmlns:a16="http://schemas.microsoft.com/office/drawing/2014/main" id="{99A3C7F7-F51A-428F-AD3E-35AEDC548FD9}"/>
              </a:ext>
            </a:extLst>
          </p:cNvPr>
          <p:cNvCxnSpPr/>
          <p:nvPr/>
        </p:nvCxnSpPr>
        <p:spPr>
          <a:xfrm>
            <a:off x="7589838" y="2803525"/>
            <a:ext cx="6350" cy="25098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角丸四角形 78">
            <a:extLst>
              <a:ext uri="{FF2B5EF4-FFF2-40B4-BE49-F238E27FC236}">
                <a16:creationId xmlns:a16="http://schemas.microsoft.com/office/drawing/2014/main" id="{4789DCC4-B644-44E0-B8D9-F93AC47DB1BD}"/>
              </a:ext>
            </a:extLst>
          </p:cNvPr>
          <p:cNvSpPr/>
          <p:nvPr/>
        </p:nvSpPr>
        <p:spPr>
          <a:xfrm>
            <a:off x="7253288" y="2890838"/>
            <a:ext cx="1790700"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非患者担当</a:t>
            </a:r>
          </a:p>
        </p:txBody>
      </p:sp>
      <p:cxnSp>
        <p:nvCxnSpPr>
          <p:cNvPr id="81" name="直線コネクタ 80">
            <a:extLst>
              <a:ext uri="{FF2B5EF4-FFF2-40B4-BE49-F238E27FC236}">
                <a16:creationId xmlns:a16="http://schemas.microsoft.com/office/drawing/2014/main" id="{09DFAEA7-DADF-4B94-845F-A3F8DF9AECC3}"/>
              </a:ext>
            </a:extLst>
          </p:cNvPr>
          <p:cNvCxnSpPr/>
          <p:nvPr/>
        </p:nvCxnSpPr>
        <p:spPr>
          <a:xfrm flipH="1">
            <a:off x="5883275" y="2781300"/>
            <a:ext cx="1712913" cy="142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E18A5-2DA9-45DA-956A-746AA90B029D}"/>
              </a:ext>
            </a:extLst>
          </p:cNvPr>
          <p:cNvSpPr>
            <a:spLocks noGrp="1"/>
          </p:cNvSpPr>
          <p:nvPr>
            <p:ph type="title"/>
          </p:nvPr>
        </p:nvSpPr>
        <p:spPr>
          <a:xfrm>
            <a:off x="457200" y="-26988"/>
            <a:ext cx="8229600" cy="1143001"/>
          </a:xfrm>
        </p:spPr>
        <p:txBody>
          <a:bodyPr/>
          <a:lstStyle/>
          <a:p>
            <a:pPr>
              <a:defRPr/>
            </a:pPr>
            <a:r>
              <a:rPr lang="ja-JP" altLang="en-US" dirty="0">
                <a:latin typeface="+mj-ea"/>
              </a:rPr>
              <a:t>レイアウト作成の留意点</a:t>
            </a:r>
          </a:p>
        </p:txBody>
      </p:sp>
      <p:sp>
        <p:nvSpPr>
          <p:cNvPr id="3" name="コンテンツ プレースホルダー 2">
            <a:extLst>
              <a:ext uri="{FF2B5EF4-FFF2-40B4-BE49-F238E27FC236}">
                <a16:creationId xmlns:a16="http://schemas.microsoft.com/office/drawing/2014/main" id="{7277F241-1527-4240-8258-EED5F19A3B0F}"/>
              </a:ext>
            </a:extLst>
          </p:cNvPr>
          <p:cNvSpPr>
            <a:spLocks noGrp="1"/>
          </p:cNvSpPr>
          <p:nvPr>
            <p:ph idx="1"/>
          </p:nvPr>
        </p:nvSpPr>
        <p:spPr>
          <a:xfrm>
            <a:off x="265113" y="1600200"/>
            <a:ext cx="8737600" cy="5257800"/>
          </a:xfrm>
        </p:spPr>
        <p:txBody>
          <a:bodyPr>
            <a:normAutofit/>
          </a:bodyPr>
          <a:lstStyle/>
          <a:p>
            <a:pPr marL="0" indent="0">
              <a:lnSpc>
                <a:spcPct val="90000"/>
              </a:lnSpc>
              <a:buFontTx/>
              <a:buNone/>
              <a:defRPr/>
            </a:pPr>
            <a:r>
              <a:rPr lang="ja-JP" altLang="en-US" dirty="0">
                <a:latin typeface="+mn-ea"/>
              </a:rPr>
              <a:t>・患者の動線は重ならないようにする</a:t>
            </a:r>
            <a:endParaRPr lang="en-US" altLang="ja-JP" dirty="0">
              <a:latin typeface="+mn-ea"/>
            </a:endParaRPr>
          </a:p>
          <a:p>
            <a:pPr marL="0" indent="0">
              <a:lnSpc>
                <a:spcPct val="90000"/>
              </a:lnSpc>
              <a:buFontTx/>
              <a:buNone/>
              <a:defRPr/>
            </a:pPr>
            <a:r>
              <a:rPr lang="ja-JP" altLang="en-US" dirty="0">
                <a:latin typeface="+mn-ea"/>
              </a:rPr>
              <a:t>・できれば一方向に患者を流す</a:t>
            </a:r>
            <a:endParaRPr lang="en-US" altLang="ja-JP" dirty="0">
              <a:latin typeface="+mn-ea"/>
            </a:endParaRPr>
          </a:p>
          <a:p>
            <a:pPr marL="0" indent="0">
              <a:lnSpc>
                <a:spcPct val="90000"/>
              </a:lnSpc>
              <a:buFontTx/>
              <a:buNone/>
              <a:defRPr/>
            </a:pPr>
            <a:r>
              <a:rPr lang="ja-JP" altLang="en-US" dirty="0">
                <a:latin typeface="+mn-ea"/>
              </a:rPr>
              <a:t>・軽症（緑トリアージ）患者は病院館内に</a:t>
            </a:r>
            <a:endParaRPr lang="en-US" altLang="ja-JP" dirty="0">
              <a:latin typeface="+mn-ea"/>
            </a:endParaRPr>
          </a:p>
          <a:p>
            <a:pPr marL="0" indent="0">
              <a:lnSpc>
                <a:spcPct val="90000"/>
              </a:lnSpc>
              <a:buFontTx/>
              <a:buNone/>
              <a:defRPr/>
            </a:pPr>
            <a:r>
              <a:rPr lang="ja-JP" altLang="en-US" dirty="0">
                <a:latin typeface="+mn-ea"/>
              </a:rPr>
              <a:t>　入れないという考え方もある</a:t>
            </a:r>
            <a:endParaRPr lang="en-US" altLang="ja-JP" dirty="0">
              <a:latin typeface="+mn-ea"/>
            </a:endParaRPr>
          </a:p>
          <a:p>
            <a:pPr marL="0" indent="0">
              <a:lnSpc>
                <a:spcPct val="90000"/>
              </a:lnSpc>
              <a:buFontTx/>
              <a:buNone/>
              <a:defRPr/>
            </a:pPr>
            <a:r>
              <a:rPr lang="ja-JP" altLang="en-US" dirty="0">
                <a:latin typeface="+mn-ea"/>
              </a:rPr>
              <a:t>・黒エリア（ご遺体の安置場）は、ご遺族の</a:t>
            </a:r>
            <a:endParaRPr lang="en-US" altLang="ja-JP" dirty="0">
              <a:latin typeface="+mn-ea"/>
            </a:endParaRPr>
          </a:p>
          <a:p>
            <a:pPr marL="0" indent="0">
              <a:lnSpc>
                <a:spcPct val="90000"/>
              </a:lnSpc>
              <a:buFontTx/>
              <a:buNone/>
              <a:defRPr/>
            </a:pPr>
            <a:r>
              <a:rPr lang="ja-JP" altLang="en-US" dirty="0">
                <a:latin typeface="+mn-ea"/>
              </a:rPr>
              <a:t>　心情にも配慮し、可能であれば建物内に</a:t>
            </a:r>
            <a:endParaRPr lang="en-US" altLang="ja-JP" dirty="0">
              <a:latin typeface="+mn-ea"/>
            </a:endParaRPr>
          </a:p>
          <a:p>
            <a:pPr marL="0" indent="0">
              <a:lnSpc>
                <a:spcPct val="90000"/>
              </a:lnSpc>
              <a:buFontTx/>
              <a:buNone/>
              <a:defRPr/>
            </a:pPr>
            <a:r>
              <a:rPr lang="ja-JP" altLang="en-US" dirty="0">
                <a:latin typeface="+mn-ea"/>
              </a:rPr>
              <a:t>　設置する</a:t>
            </a:r>
            <a:endParaRPr lang="en-US" altLang="ja-JP" dirty="0">
              <a:latin typeface="+mn-ea"/>
            </a:endParaRPr>
          </a:p>
          <a:p>
            <a:pPr marL="0" indent="0">
              <a:lnSpc>
                <a:spcPct val="90000"/>
              </a:lnSpc>
              <a:buFontTx/>
              <a:buNone/>
              <a:defRPr/>
            </a:pPr>
            <a:r>
              <a:rPr lang="ja-JP" altLang="en-US" dirty="0">
                <a:latin typeface="+mn-ea"/>
              </a:rPr>
              <a:t>・状況によっては、入院待ち患者の待機スペー　</a:t>
            </a:r>
            <a:endParaRPr lang="en-US" altLang="ja-JP" dirty="0">
              <a:latin typeface="+mn-ea"/>
            </a:endParaRPr>
          </a:p>
          <a:p>
            <a:pPr marL="0" indent="0">
              <a:lnSpc>
                <a:spcPct val="90000"/>
              </a:lnSpc>
              <a:buFontTx/>
              <a:buNone/>
              <a:defRPr/>
            </a:pPr>
            <a:r>
              <a:rPr lang="ja-JP" altLang="en-US" dirty="0">
                <a:latin typeface="+mn-ea"/>
              </a:rPr>
              <a:t>　スの確保も必要</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a:extLst>
              <a:ext uri="{FF2B5EF4-FFF2-40B4-BE49-F238E27FC236}">
                <a16:creationId xmlns:a16="http://schemas.microsoft.com/office/drawing/2014/main" id="{97A45221-733E-4C7F-997D-46BA574E9B23}"/>
              </a:ext>
            </a:extLst>
          </p:cNvPr>
          <p:cNvSpPr>
            <a:spLocks noGrp="1" noChangeArrowheads="1"/>
          </p:cNvSpPr>
          <p:nvPr>
            <p:ph type="title"/>
          </p:nvPr>
        </p:nvSpPr>
        <p:spPr>
          <a:xfrm>
            <a:off x="849313" y="422275"/>
            <a:ext cx="7597775" cy="1054100"/>
          </a:xfrm>
        </p:spPr>
        <p:txBody>
          <a:bodyPr/>
          <a:lstStyle/>
          <a:p>
            <a:r>
              <a:rPr lang="ja-JP" altLang="en-US"/>
              <a:t>病院外来・新設部門</a:t>
            </a:r>
          </a:p>
        </p:txBody>
      </p:sp>
      <p:sp>
        <p:nvSpPr>
          <p:cNvPr id="5" name="四角形: 角を丸くする 4">
            <a:extLst>
              <a:ext uri="{FF2B5EF4-FFF2-40B4-BE49-F238E27FC236}">
                <a16:creationId xmlns:a16="http://schemas.microsoft.com/office/drawing/2014/main" id="{63FB31CA-A7ED-401A-A667-A0DF9962A7BF}"/>
              </a:ext>
            </a:extLst>
          </p:cNvPr>
          <p:cNvSpPr/>
          <p:nvPr/>
        </p:nvSpPr>
        <p:spPr>
          <a:xfrm>
            <a:off x="2312988" y="3303588"/>
            <a:ext cx="1195387" cy="13954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トリアージ</a:t>
            </a:r>
          </a:p>
        </p:txBody>
      </p:sp>
      <p:sp>
        <p:nvSpPr>
          <p:cNvPr id="6" name="四角形: 角を丸くする 5">
            <a:extLst>
              <a:ext uri="{FF2B5EF4-FFF2-40B4-BE49-F238E27FC236}">
                <a16:creationId xmlns:a16="http://schemas.microsoft.com/office/drawing/2014/main" id="{3DD2F4B0-01EC-4A90-A82B-9E02ED3850C6}"/>
              </a:ext>
            </a:extLst>
          </p:cNvPr>
          <p:cNvSpPr/>
          <p:nvPr/>
        </p:nvSpPr>
        <p:spPr>
          <a:xfrm>
            <a:off x="2312988" y="1973263"/>
            <a:ext cx="1195387" cy="5984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受付</a:t>
            </a:r>
          </a:p>
        </p:txBody>
      </p:sp>
      <p:sp>
        <p:nvSpPr>
          <p:cNvPr id="7" name="四角形: 角を丸くする 6">
            <a:extLst>
              <a:ext uri="{FF2B5EF4-FFF2-40B4-BE49-F238E27FC236}">
                <a16:creationId xmlns:a16="http://schemas.microsoft.com/office/drawing/2014/main" id="{F1775978-99B0-4068-A298-AA985E11EE98}"/>
              </a:ext>
            </a:extLst>
          </p:cNvPr>
          <p:cNvSpPr/>
          <p:nvPr/>
        </p:nvSpPr>
        <p:spPr>
          <a:xfrm>
            <a:off x="4330700" y="3303588"/>
            <a:ext cx="1371600" cy="13954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安定化治療</a:t>
            </a:r>
          </a:p>
        </p:txBody>
      </p:sp>
      <p:sp>
        <p:nvSpPr>
          <p:cNvPr id="8" name="四角形: 角を丸くする 7">
            <a:extLst>
              <a:ext uri="{FF2B5EF4-FFF2-40B4-BE49-F238E27FC236}">
                <a16:creationId xmlns:a16="http://schemas.microsoft.com/office/drawing/2014/main" id="{800FDD0D-DC43-46A7-8151-55050BF0F243}"/>
              </a:ext>
            </a:extLst>
          </p:cNvPr>
          <p:cNvSpPr/>
          <p:nvPr/>
        </p:nvSpPr>
        <p:spPr>
          <a:xfrm>
            <a:off x="4306888" y="1973263"/>
            <a:ext cx="2990850" cy="5984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一覧表</a:t>
            </a:r>
          </a:p>
        </p:txBody>
      </p:sp>
      <p:sp>
        <p:nvSpPr>
          <p:cNvPr id="9" name="四角形: 角を丸くする 8">
            <a:extLst>
              <a:ext uri="{FF2B5EF4-FFF2-40B4-BE49-F238E27FC236}">
                <a16:creationId xmlns:a16="http://schemas.microsoft.com/office/drawing/2014/main" id="{4B8F7220-6CD4-4799-8F77-6989146FF632}"/>
              </a:ext>
            </a:extLst>
          </p:cNvPr>
          <p:cNvSpPr/>
          <p:nvPr/>
        </p:nvSpPr>
        <p:spPr>
          <a:xfrm>
            <a:off x="6632575" y="3303588"/>
            <a:ext cx="1373188" cy="1393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搬送</a:t>
            </a:r>
            <a:endParaRPr lang="en-US" altLang="ja-JP" dirty="0">
              <a:solidFill>
                <a:schemeClr val="tx1"/>
              </a:solidFill>
            </a:endParaRPr>
          </a:p>
        </p:txBody>
      </p:sp>
      <p:sp>
        <p:nvSpPr>
          <p:cNvPr id="10" name="矢印: 下 9">
            <a:extLst>
              <a:ext uri="{FF2B5EF4-FFF2-40B4-BE49-F238E27FC236}">
                <a16:creationId xmlns:a16="http://schemas.microsoft.com/office/drawing/2014/main" id="{BA80B847-370E-4474-9C71-B8FB5249DF8C}"/>
              </a:ext>
            </a:extLst>
          </p:cNvPr>
          <p:cNvSpPr/>
          <p:nvPr/>
        </p:nvSpPr>
        <p:spPr>
          <a:xfrm rot="10800000">
            <a:off x="2676525" y="2762250"/>
            <a:ext cx="466725" cy="3984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矢印: 右 10">
            <a:extLst>
              <a:ext uri="{FF2B5EF4-FFF2-40B4-BE49-F238E27FC236}">
                <a16:creationId xmlns:a16="http://schemas.microsoft.com/office/drawing/2014/main" id="{546C9119-95AD-4A85-A5CA-421FD553651E}"/>
              </a:ext>
            </a:extLst>
          </p:cNvPr>
          <p:cNvSpPr/>
          <p:nvPr/>
        </p:nvSpPr>
        <p:spPr>
          <a:xfrm>
            <a:off x="1763713" y="3435350"/>
            <a:ext cx="531812" cy="1130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矢印: 右 11">
            <a:extLst>
              <a:ext uri="{FF2B5EF4-FFF2-40B4-BE49-F238E27FC236}">
                <a16:creationId xmlns:a16="http://schemas.microsoft.com/office/drawing/2014/main" id="{CCF72C48-22E7-43C1-B387-F72846F69FC0}"/>
              </a:ext>
            </a:extLst>
          </p:cNvPr>
          <p:cNvSpPr/>
          <p:nvPr/>
        </p:nvSpPr>
        <p:spPr>
          <a:xfrm>
            <a:off x="3652838" y="3502025"/>
            <a:ext cx="531812" cy="1130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矢印: 右 12">
            <a:extLst>
              <a:ext uri="{FF2B5EF4-FFF2-40B4-BE49-F238E27FC236}">
                <a16:creationId xmlns:a16="http://schemas.microsoft.com/office/drawing/2014/main" id="{D80F5BCA-8BFB-476D-9E57-820EF10D71BC}"/>
              </a:ext>
            </a:extLst>
          </p:cNvPr>
          <p:cNvSpPr/>
          <p:nvPr/>
        </p:nvSpPr>
        <p:spPr>
          <a:xfrm>
            <a:off x="5900738" y="3411538"/>
            <a:ext cx="530225" cy="1130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矢印: 下 13">
            <a:extLst>
              <a:ext uri="{FF2B5EF4-FFF2-40B4-BE49-F238E27FC236}">
                <a16:creationId xmlns:a16="http://schemas.microsoft.com/office/drawing/2014/main" id="{3377DFD8-DAC4-4877-816E-D11B575D37E2}"/>
              </a:ext>
            </a:extLst>
          </p:cNvPr>
          <p:cNvSpPr/>
          <p:nvPr/>
        </p:nvSpPr>
        <p:spPr>
          <a:xfrm rot="10800000">
            <a:off x="4783138" y="2762250"/>
            <a:ext cx="465137" cy="3984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5" name="矢印: 下 14">
            <a:extLst>
              <a:ext uri="{FF2B5EF4-FFF2-40B4-BE49-F238E27FC236}">
                <a16:creationId xmlns:a16="http://schemas.microsoft.com/office/drawing/2014/main" id="{6F22FCB5-1FC5-4A56-81B5-6734F3287A13}"/>
              </a:ext>
            </a:extLst>
          </p:cNvPr>
          <p:cNvSpPr/>
          <p:nvPr/>
        </p:nvSpPr>
        <p:spPr>
          <a:xfrm rot="16200000">
            <a:off x="3659188" y="2073275"/>
            <a:ext cx="465137" cy="3984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6" name="矢印: 下 15">
            <a:extLst>
              <a:ext uri="{FF2B5EF4-FFF2-40B4-BE49-F238E27FC236}">
                <a16:creationId xmlns:a16="http://schemas.microsoft.com/office/drawing/2014/main" id="{50619FC0-5BA1-4F5A-BF49-084B7F6AAC00}"/>
              </a:ext>
            </a:extLst>
          </p:cNvPr>
          <p:cNvSpPr/>
          <p:nvPr/>
        </p:nvSpPr>
        <p:spPr>
          <a:xfrm rot="10800000">
            <a:off x="6732588" y="2724150"/>
            <a:ext cx="463550" cy="400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3199" name="テキスト ボックス 17">
            <a:extLst>
              <a:ext uri="{FF2B5EF4-FFF2-40B4-BE49-F238E27FC236}">
                <a16:creationId xmlns:a16="http://schemas.microsoft.com/office/drawing/2014/main" id="{B6423D1F-7671-4A9F-A6EE-61B981567F38}"/>
              </a:ext>
            </a:extLst>
          </p:cNvPr>
          <p:cNvSpPr txBox="1">
            <a:spLocks noChangeArrowheads="1"/>
          </p:cNvSpPr>
          <p:nvPr/>
        </p:nvSpPr>
        <p:spPr bwMode="auto">
          <a:xfrm>
            <a:off x="450850" y="5164138"/>
            <a:ext cx="1036638" cy="433387"/>
          </a:xfrm>
          <a:prstGeom prst="rect">
            <a:avLst/>
          </a:prstGeom>
          <a:noFill/>
          <a:ln w="38100">
            <a:solidFill>
              <a:srgbClr val="66FF33"/>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2215">
                <a:solidFill>
                  <a:schemeClr val="tx1"/>
                </a:solidFill>
                <a:ea typeface="ＭＳ Ｐゴシック" panose="020B0600070205080204" pitchFamily="50" charset="-128"/>
              </a:rPr>
              <a:t>患者数</a:t>
            </a:r>
            <a:endParaRPr lang="en-US" altLang="ja-JP" sz="2215">
              <a:solidFill>
                <a:schemeClr val="tx1"/>
              </a:solidFill>
              <a:ea typeface="ＭＳ Ｐゴシック" panose="020B0600070205080204" pitchFamily="50" charset="-128"/>
            </a:endParaRPr>
          </a:p>
        </p:txBody>
      </p:sp>
      <p:sp>
        <p:nvSpPr>
          <p:cNvPr id="19" name="テキスト ボックス 18">
            <a:extLst>
              <a:ext uri="{FF2B5EF4-FFF2-40B4-BE49-F238E27FC236}">
                <a16:creationId xmlns:a16="http://schemas.microsoft.com/office/drawing/2014/main" id="{34094C21-48FF-425F-92BE-F7AEE5BA485E}"/>
              </a:ext>
            </a:extLst>
          </p:cNvPr>
          <p:cNvSpPr txBox="1">
            <a:spLocks noChangeArrowheads="1"/>
          </p:cNvSpPr>
          <p:nvPr/>
        </p:nvSpPr>
        <p:spPr bwMode="auto">
          <a:xfrm>
            <a:off x="4048125" y="4632325"/>
            <a:ext cx="1782763" cy="347663"/>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診療環境：病院内</a:t>
            </a:r>
            <a:endParaRPr lang="en-US" altLang="ja-JP" sz="1662">
              <a:solidFill>
                <a:schemeClr val="tx1"/>
              </a:solidFill>
              <a:ea typeface="ＭＳ Ｐゴシック" panose="020B0600070205080204" pitchFamily="50" charset="-128"/>
            </a:endParaRPr>
          </a:p>
        </p:txBody>
      </p:sp>
      <p:sp>
        <p:nvSpPr>
          <p:cNvPr id="20" name="テキスト ボックス 19">
            <a:extLst>
              <a:ext uri="{FF2B5EF4-FFF2-40B4-BE49-F238E27FC236}">
                <a16:creationId xmlns:a16="http://schemas.microsoft.com/office/drawing/2014/main" id="{2C5A7DCC-8623-4781-8366-4FABEB51189D}"/>
              </a:ext>
            </a:extLst>
          </p:cNvPr>
          <p:cNvSpPr txBox="1">
            <a:spLocks noChangeArrowheads="1"/>
          </p:cNvSpPr>
          <p:nvPr/>
        </p:nvSpPr>
        <p:spPr bwMode="auto">
          <a:xfrm>
            <a:off x="7173913" y="3363913"/>
            <a:ext cx="1889125" cy="349250"/>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根本治療（手術等）</a:t>
            </a:r>
            <a:endParaRPr lang="en-US" altLang="ja-JP" sz="1662">
              <a:solidFill>
                <a:schemeClr val="tx1"/>
              </a:solidFill>
              <a:ea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F1F39CF2-DB7D-4695-9F66-DA0950AA3C45}"/>
              </a:ext>
            </a:extLst>
          </p:cNvPr>
          <p:cNvSpPr txBox="1">
            <a:spLocks noChangeArrowheads="1"/>
          </p:cNvSpPr>
          <p:nvPr/>
        </p:nvSpPr>
        <p:spPr bwMode="auto">
          <a:xfrm>
            <a:off x="442913" y="3900488"/>
            <a:ext cx="1279525" cy="604837"/>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コントロール</a:t>
            </a:r>
            <a:endParaRPr lang="en-US" altLang="ja-JP" sz="1662">
              <a:solidFill>
                <a:schemeClr val="tx1"/>
              </a:solidFill>
              <a:ea typeface="ＭＳ Ｐゴシック" panose="020B0600070205080204" pitchFamily="50" charset="-128"/>
            </a:endParaRPr>
          </a:p>
          <a:p>
            <a:pPr>
              <a:spcBef>
                <a:spcPct val="0"/>
              </a:spcBef>
              <a:buClrTx/>
              <a:buSzTx/>
              <a:buFontTx/>
              <a:buNone/>
              <a:defRPr/>
            </a:pPr>
            <a:r>
              <a:rPr lang="ja-JP" altLang="en-US" sz="1662">
                <a:solidFill>
                  <a:schemeClr val="tx1"/>
                </a:solidFill>
                <a:ea typeface="ＭＳ Ｐゴシック" panose="020B0600070205080204" pitchFamily="50" charset="-128"/>
              </a:rPr>
              <a:t>不可</a:t>
            </a:r>
            <a:endParaRPr lang="en-US" altLang="ja-JP" sz="1662">
              <a:solidFill>
                <a:schemeClr val="tx1"/>
              </a:solidFill>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903A4919-4DAF-43DC-9BBE-F0F9B4F26036}"/>
              </a:ext>
            </a:extLst>
          </p:cNvPr>
          <p:cNvSpPr txBox="1">
            <a:spLocks noChangeArrowheads="1"/>
          </p:cNvSpPr>
          <p:nvPr/>
        </p:nvSpPr>
        <p:spPr bwMode="auto">
          <a:xfrm>
            <a:off x="1382713" y="2497138"/>
            <a:ext cx="1589087" cy="347662"/>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トリアージタッグ</a:t>
            </a:r>
            <a:endParaRPr lang="en-US" altLang="ja-JP" sz="1662">
              <a:solidFill>
                <a:schemeClr val="tx1"/>
              </a:solidFill>
              <a:ea typeface="ＭＳ Ｐゴシック" panose="020B0600070205080204" pitchFamily="50" charset="-128"/>
            </a:endParaRPr>
          </a:p>
        </p:txBody>
      </p:sp>
      <p:sp>
        <p:nvSpPr>
          <p:cNvPr id="23" name="テキスト ボックス 22">
            <a:extLst>
              <a:ext uri="{FF2B5EF4-FFF2-40B4-BE49-F238E27FC236}">
                <a16:creationId xmlns:a16="http://schemas.microsoft.com/office/drawing/2014/main" id="{E0B4182E-985A-41AD-9F6A-2602E65E5C05}"/>
              </a:ext>
            </a:extLst>
          </p:cNvPr>
          <p:cNvSpPr txBox="1">
            <a:spLocks noChangeArrowheads="1"/>
          </p:cNvSpPr>
          <p:nvPr/>
        </p:nvSpPr>
        <p:spPr bwMode="auto">
          <a:xfrm>
            <a:off x="3321050" y="2513013"/>
            <a:ext cx="2103438" cy="347662"/>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災害時標準診療記録</a:t>
            </a:r>
            <a:endParaRPr lang="en-US" altLang="ja-JP" sz="1662">
              <a:solidFill>
                <a:schemeClr val="tx1"/>
              </a:solidFill>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19CA0237-C562-4D5D-BEE4-C65A7AF068A2}"/>
              </a:ext>
            </a:extLst>
          </p:cNvPr>
          <p:cNvSpPr txBox="1">
            <a:spLocks noChangeArrowheads="1"/>
          </p:cNvSpPr>
          <p:nvPr/>
        </p:nvSpPr>
        <p:spPr bwMode="auto">
          <a:xfrm>
            <a:off x="5969000" y="1519238"/>
            <a:ext cx="1816100" cy="349250"/>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ＥＭＩＳ（集計情報）</a:t>
            </a:r>
            <a:endParaRPr lang="en-US" altLang="ja-JP" sz="1662">
              <a:solidFill>
                <a:schemeClr val="tx1"/>
              </a:solidFill>
              <a:ea typeface="ＭＳ Ｐゴシック" panose="020B0600070205080204" pitchFamily="50" charset="-128"/>
            </a:endParaRPr>
          </a:p>
        </p:txBody>
      </p:sp>
      <p:sp>
        <p:nvSpPr>
          <p:cNvPr id="25" name="テキスト ボックス 24">
            <a:extLst>
              <a:ext uri="{FF2B5EF4-FFF2-40B4-BE49-F238E27FC236}">
                <a16:creationId xmlns:a16="http://schemas.microsoft.com/office/drawing/2014/main" id="{9E677B00-CFA0-4C61-941E-75878B25F98E}"/>
              </a:ext>
            </a:extLst>
          </p:cNvPr>
          <p:cNvSpPr txBox="1">
            <a:spLocks noChangeArrowheads="1"/>
          </p:cNvSpPr>
          <p:nvPr/>
        </p:nvSpPr>
        <p:spPr bwMode="auto">
          <a:xfrm>
            <a:off x="7891463" y="3767138"/>
            <a:ext cx="1036637" cy="349250"/>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集中治療</a:t>
            </a:r>
            <a:endParaRPr lang="en-US" altLang="ja-JP" sz="1662">
              <a:solidFill>
                <a:schemeClr val="tx1"/>
              </a:solidFill>
              <a:ea typeface="ＭＳ Ｐゴシック" panose="020B0600070205080204" pitchFamily="50" charset="-128"/>
            </a:endParaRPr>
          </a:p>
        </p:txBody>
      </p:sp>
      <p:sp>
        <p:nvSpPr>
          <p:cNvPr id="26" name="テキスト ボックス 25">
            <a:extLst>
              <a:ext uri="{FF2B5EF4-FFF2-40B4-BE49-F238E27FC236}">
                <a16:creationId xmlns:a16="http://schemas.microsoft.com/office/drawing/2014/main" id="{A10A8847-B65D-4C62-860A-89DF1BA1B944}"/>
              </a:ext>
            </a:extLst>
          </p:cNvPr>
          <p:cNvSpPr txBox="1">
            <a:spLocks noChangeArrowheads="1"/>
          </p:cNvSpPr>
          <p:nvPr/>
        </p:nvSpPr>
        <p:spPr bwMode="auto">
          <a:xfrm>
            <a:off x="7934325" y="4200525"/>
            <a:ext cx="1038225" cy="347663"/>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一般入院</a:t>
            </a:r>
            <a:endParaRPr lang="en-US" altLang="ja-JP" sz="1662">
              <a:solidFill>
                <a:schemeClr val="tx1"/>
              </a:solidFill>
              <a:ea typeface="ＭＳ Ｐゴシック" panose="020B0600070205080204" pitchFamily="50" charset="-128"/>
            </a:endParaRPr>
          </a:p>
        </p:txBody>
      </p:sp>
      <p:sp>
        <p:nvSpPr>
          <p:cNvPr id="27" name="テキスト ボックス 26">
            <a:extLst>
              <a:ext uri="{FF2B5EF4-FFF2-40B4-BE49-F238E27FC236}">
                <a16:creationId xmlns:a16="http://schemas.microsoft.com/office/drawing/2014/main" id="{9B809472-AE47-4DAE-A176-5878D478234C}"/>
              </a:ext>
            </a:extLst>
          </p:cNvPr>
          <p:cNvSpPr txBox="1">
            <a:spLocks noChangeArrowheads="1"/>
          </p:cNvSpPr>
          <p:nvPr/>
        </p:nvSpPr>
        <p:spPr bwMode="auto">
          <a:xfrm>
            <a:off x="6340475" y="4346575"/>
            <a:ext cx="1538288" cy="603250"/>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後方搬送</a:t>
            </a:r>
            <a:endParaRPr lang="en-US" altLang="ja-JP" sz="1662">
              <a:solidFill>
                <a:schemeClr val="tx1"/>
              </a:solidFill>
              <a:ea typeface="ＭＳ Ｐゴシック" panose="020B0600070205080204" pitchFamily="50" charset="-128"/>
            </a:endParaRPr>
          </a:p>
          <a:p>
            <a:pPr>
              <a:spcBef>
                <a:spcPct val="0"/>
              </a:spcBef>
              <a:buClrTx/>
              <a:buSzTx/>
              <a:buFontTx/>
              <a:buNone/>
              <a:defRPr/>
            </a:pPr>
            <a:r>
              <a:rPr lang="ja-JP" altLang="en-US" sz="1662">
                <a:solidFill>
                  <a:schemeClr val="tx1"/>
                </a:solidFill>
                <a:ea typeface="ＭＳ Ｐゴシック" panose="020B0600070205080204" pitchFamily="50" charset="-128"/>
              </a:rPr>
              <a:t>（ヘリ、救急車）</a:t>
            </a:r>
            <a:endParaRPr lang="en-US" altLang="ja-JP" sz="1662">
              <a:solidFill>
                <a:schemeClr val="tx1"/>
              </a:solidFill>
              <a:ea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725E4DB3-29EB-496A-8B6A-F01477D6D492}"/>
              </a:ext>
            </a:extLst>
          </p:cNvPr>
          <p:cNvSpPr txBox="1">
            <a:spLocks noChangeArrowheads="1"/>
          </p:cNvSpPr>
          <p:nvPr/>
        </p:nvSpPr>
        <p:spPr bwMode="auto">
          <a:xfrm>
            <a:off x="4010025" y="4219575"/>
            <a:ext cx="1997075" cy="349250"/>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資源量：比較的豊富</a:t>
            </a:r>
            <a:endParaRPr lang="en-US" altLang="ja-JP" sz="1662">
              <a:solidFill>
                <a:schemeClr val="tx1"/>
              </a:solidFill>
              <a:ea typeface="ＭＳ Ｐゴシック" panose="020B0600070205080204" pitchFamily="50" charset="-128"/>
            </a:endParaRPr>
          </a:p>
        </p:txBody>
      </p:sp>
      <p:sp>
        <p:nvSpPr>
          <p:cNvPr id="93210" name="テキスト ボックス 28">
            <a:extLst>
              <a:ext uri="{FF2B5EF4-FFF2-40B4-BE49-F238E27FC236}">
                <a16:creationId xmlns:a16="http://schemas.microsoft.com/office/drawing/2014/main" id="{E0638481-7FA8-4A17-AA65-860F4B2E524B}"/>
              </a:ext>
            </a:extLst>
          </p:cNvPr>
          <p:cNvSpPr txBox="1">
            <a:spLocks noChangeArrowheads="1"/>
          </p:cNvSpPr>
          <p:nvPr/>
        </p:nvSpPr>
        <p:spPr bwMode="auto">
          <a:xfrm>
            <a:off x="3863975" y="5024438"/>
            <a:ext cx="2078038" cy="774700"/>
          </a:xfrm>
          <a:prstGeom prst="rect">
            <a:avLst/>
          </a:prstGeom>
          <a:no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2215">
                <a:solidFill>
                  <a:schemeClr val="tx1"/>
                </a:solidFill>
                <a:ea typeface="ＭＳ Ｐゴシック" panose="020B0600070205080204" pitchFamily="50" charset="-128"/>
              </a:rPr>
              <a:t>資源量（人、物）</a:t>
            </a:r>
            <a:endParaRPr lang="en-US" altLang="ja-JP" sz="2215">
              <a:solidFill>
                <a:schemeClr val="tx1"/>
              </a:solidFill>
              <a:ea typeface="ＭＳ Ｐゴシック" panose="020B0600070205080204" pitchFamily="50" charset="-128"/>
            </a:endParaRPr>
          </a:p>
          <a:p>
            <a:pPr>
              <a:spcBef>
                <a:spcPct val="0"/>
              </a:spcBef>
              <a:buClrTx/>
              <a:buSzTx/>
              <a:buFontTx/>
              <a:buNone/>
              <a:defRPr/>
            </a:pPr>
            <a:r>
              <a:rPr lang="ja-JP" altLang="en-US" sz="2215">
                <a:solidFill>
                  <a:schemeClr val="tx1"/>
                </a:solidFill>
                <a:ea typeface="ＭＳ Ｐゴシック" panose="020B0600070205080204" pitchFamily="50" charset="-128"/>
              </a:rPr>
              <a:t>診療環境</a:t>
            </a:r>
            <a:endParaRPr lang="en-US" altLang="ja-JP" sz="2215">
              <a:solidFill>
                <a:schemeClr val="tx1"/>
              </a:solidFill>
              <a:ea typeface="ＭＳ Ｐゴシック" panose="020B0600070205080204" pitchFamily="50" charset="-128"/>
            </a:endParaRPr>
          </a:p>
        </p:txBody>
      </p:sp>
      <p:sp>
        <p:nvSpPr>
          <p:cNvPr id="93211" name="テキスト ボックス 29">
            <a:extLst>
              <a:ext uri="{FF2B5EF4-FFF2-40B4-BE49-F238E27FC236}">
                <a16:creationId xmlns:a16="http://schemas.microsoft.com/office/drawing/2014/main" id="{5FD3F84D-7DB3-4B4A-A0C0-5347938142C2}"/>
              </a:ext>
            </a:extLst>
          </p:cNvPr>
          <p:cNvSpPr txBox="1">
            <a:spLocks noChangeArrowheads="1"/>
          </p:cNvSpPr>
          <p:nvPr/>
        </p:nvSpPr>
        <p:spPr bwMode="auto">
          <a:xfrm>
            <a:off x="6565900" y="5024438"/>
            <a:ext cx="2362200" cy="774700"/>
          </a:xfrm>
          <a:prstGeom prst="rect">
            <a:avLst/>
          </a:prstGeom>
          <a:no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2215">
                <a:solidFill>
                  <a:schemeClr val="tx1"/>
                </a:solidFill>
                <a:ea typeface="ＭＳ Ｐゴシック" panose="020B0600070205080204" pitchFamily="50" charset="-128"/>
              </a:rPr>
              <a:t>後方の環境</a:t>
            </a:r>
            <a:endParaRPr lang="en-US" altLang="ja-JP" sz="2215">
              <a:solidFill>
                <a:schemeClr val="tx1"/>
              </a:solidFill>
              <a:ea typeface="ＭＳ Ｐゴシック" panose="020B0600070205080204" pitchFamily="50" charset="-128"/>
            </a:endParaRPr>
          </a:p>
          <a:p>
            <a:pPr>
              <a:spcBef>
                <a:spcPct val="0"/>
              </a:spcBef>
              <a:buClrTx/>
              <a:buSzTx/>
              <a:buFontTx/>
              <a:buNone/>
              <a:defRPr/>
            </a:pPr>
            <a:r>
              <a:rPr lang="ja-JP" altLang="en-US" sz="2215">
                <a:solidFill>
                  <a:schemeClr val="tx1"/>
                </a:solidFill>
                <a:ea typeface="ＭＳ Ｐゴシック" panose="020B0600070205080204" pitchFamily="50" charset="-128"/>
              </a:rPr>
              <a:t>（入院、後方搬送）</a:t>
            </a:r>
            <a:endParaRPr lang="en-US" altLang="ja-JP" sz="2215">
              <a:solidFill>
                <a:schemeClr val="tx1"/>
              </a:solidFill>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A3A2272D-5A9B-41F7-A78D-75DCD367773B}"/>
              </a:ext>
            </a:extLst>
          </p:cNvPr>
          <p:cNvSpPr txBox="1">
            <a:spLocks noChangeArrowheads="1"/>
          </p:cNvSpPr>
          <p:nvPr/>
        </p:nvSpPr>
        <p:spPr bwMode="auto">
          <a:xfrm>
            <a:off x="442913" y="4646613"/>
            <a:ext cx="1390650" cy="347662"/>
          </a:xfrm>
          <a:prstGeom prst="rect">
            <a:avLst/>
          </a:prstGeom>
          <a:solidFill>
            <a:srgbClr val="FFFF00"/>
          </a:solidFill>
          <a:ln w="38100">
            <a:solidFill>
              <a:srgbClr val="FF0000"/>
            </a:solidFill>
            <a:miter lim="800000"/>
            <a:headEnd/>
            <a:tailEnd/>
          </a:ln>
        </p:spPr>
        <p:txBody>
          <a:bodyPr wrap="none">
            <a:spAutoFit/>
          </a:bodyPr>
          <a:lstStyle>
            <a:lvl1pPr>
              <a:spcBef>
                <a:spcPct val="20000"/>
              </a:spcBef>
              <a:buClr>
                <a:schemeClr val="hlink"/>
              </a:buClr>
              <a:buSzPct val="110000"/>
              <a:buFont typeface="Wingdings" panose="05000000000000000000" pitchFamily="2" charset="2"/>
              <a:buBlip>
                <a:blip r:embed="rId2"/>
              </a:buBlip>
              <a:defRPr kumimoji="1" sz="3200">
                <a:solidFill>
                  <a:srgbClr val="000406"/>
                </a:solidFill>
                <a:latin typeface="Arial" panose="020B0604020202020204" pitchFamily="34" charset="0"/>
                <a:ea typeface="ＭＳ ゴシック" panose="020B0609070205080204" pitchFamily="49" charset="-128"/>
              </a:defRPr>
            </a:lvl1pPr>
            <a:lvl2pPr marL="742950" indent="-285750">
              <a:spcBef>
                <a:spcPct val="20000"/>
              </a:spcBef>
              <a:buClr>
                <a:schemeClr val="tx1"/>
              </a:buClr>
              <a:buSzPct val="60000"/>
              <a:buFont typeface="Wingdings" panose="05000000000000000000" pitchFamily="2" charset="2"/>
              <a:buChar char="n"/>
              <a:defRPr kumimoji="1" sz="2800">
                <a:solidFill>
                  <a:srgbClr val="000406"/>
                </a:solidFill>
                <a:latin typeface="Arial" panose="020B0604020202020204" pitchFamily="34" charset="0"/>
                <a:ea typeface="ＭＳ ゴシック" panose="020B0609070205080204" pitchFamily="49" charset="-128"/>
              </a:defRPr>
            </a:lvl2pPr>
            <a:lvl3pPr marL="1143000" indent="-228600">
              <a:spcBef>
                <a:spcPct val="20000"/>
              </a:spcBef>
              <a:buClr>
                <a:schemeClr val="hlink"/>
              </a:buClr>
              <a:buSzPct val="95000"/>
              <a:buFont typeface="Wingdings" panose="05000000000000000000" pitchFamily="2" charset="2"/>
              <a:buChar char="w"/>
              <a:defRPr kumimoji="1" sz="2400">
                <a:solidFill>
                  <a:srgbClr val="000406"/>
                </a:solidFill>
                <a:latin typeface="Arial" panose="020B0604020202020204" pitchFamily="34" charset="0"/>
                <a:ea typeface="ＭＳ ゴシック" panose="020B0609070205080204" pitchFamily="49" charset="-128"/>
              </a:defRPr>
            </a:lvl3pPr>
            <a:lvl4pPr marL="1600200" indent="-228600">
              <a:spcBef>
                <a:spcPct val="20000"/>
              </a:spcBef>
              <a:buClr>
                <a:schemeClr val="tx1"/>
              </a:buClr>
              <a:buSzPct val="65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4pPr>
            <a:lvl5pPr marL="2057400" indent="-228600">
              <a:spcBef>
                <a:spcPct val="20000"/>
              </a:spcBef>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kumimoji="1" sz="2000">
                <a:solidFill>
                  <a:srgbClr val="000406"/>
                </a:solidFill>
                <a:latin typeface="Arial" panose="020B0604020202020204" pitchFamily="34" charset="0"/>
                <a:ea typeface="ＭＳ ゴシック" panose="020B0609070205080204" pitchFamily="49" charset="-128"/>
              </a:defRPr>
            </a:lvl9pPr>
          </a:lstStyle>
          <a:p>
            <a:pPr>
              <a:spcBef>
                <a:spcPct val="0"/>
              </a:spcBef>
              <a:buClrTx/>
              <a:buSzTx/>
              <a:buFontTx/>
              <a:buNone/>
              <a:defRPr/>
            </a:pPr>
            <a:r>
              <a:rPr lang="ja-JP" altLang="en-US" sz="1662">
                <a:solidFill>
                  <a:schemeClr val="tx1"/>
                </a:solidFill>
                <a:ea typeface="ＭＳ Ｐゴシック" panose="020B0600070205080204" pitchFamily="50" charset="-128"/>
              </a:rPr>
              <a:t>多数、中頻度</a:t>
            </a:r>
            <a:endParaRPr lang="en-US" altLang="ja-JP" sz="1662">
              <a:solidFill>
                <a:schemeClr val="tx1"/>
              </a:solidFill>
              <a:ea typeface="ＭＳ Ｐゴシック" panose="020B060007020508020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dissolve">
                                      <p:cBhvr>
                                        <p:cTn id="12" dur="500"/>
                                        <p:tgtEl>
                                          <p:spTgt spid="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dissolve">
                                      <p:cBhvr>
                                        <p:cTn id="17" dur="500"/>
                                        <p:tgtEl>
                                          <p:spTgt spid="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dissolve">
                                      <p:cBhvr>
                                        <p:cTn id="22" dur="5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dissolve">
                                      <p:cBhvr>
                                        <p:cTn id="27" dur="5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dissolve">
                                      <p:cBhvr>
                                        <p:cTn id="32" dur="500"/>
                                        <p:tgtEl>
                                          <p:spTgt spid="2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dissolve">
                                      <p:cBhvr>
                                        <p:cTn id="37" dur="500"/>
                                        <p:tgtEl>
                                          <p:spTgt spid="2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dissolve">
                                      <p:cBhvr>
                                        <p:cTn id="42" dur="500"/>
                                        <p:tgtEl>
                                          <p:spTgt spid="2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dissolve">
                                      <p:cBhvr>
                                        <p:cTn id="47" dur="500"/>
                                        <p:tgtEl>
                                          <p:spTgt spid="2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dissolve">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a:extLst>
              <a:ext uri="{FF2B5EF4-FFF2-40B4-BE49-F238E27FC236}">
                <a16:creationId xmlns:a16="http://schemas.microsoft.com/office/drawing/2014/main" id="{75A72A63-9C06-44B2-9A1E-32C9599CE6AF}"/>
              </a:ext>
            </a:extLst>
          </p:cNvPr>
          <p:cNvSpPr/>
          <p:nvPr/>
        </p:nvSpPr>
        <p:spPr>
          <a:xfrm>
            <a:off x="7667625" y="4976813"/>
            <a:ext cx="1411288" cy="61595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帰宅困難者</a:t>
            </a:r>
            <a:endParaRPr lang="en-US" altLang="ja-JP" sz="1400" b="1" dirty="0">
              <a:solidFill>
                <a:schemeClr val="tx1"/>
              </a:solidFill>
            </a:endParaRPr>
          </a:p>
          <a:p>
            <a:pPr algn="ctr" eaLnBrk="1" hangingPunct="1">
              <a:defRPr/>
            </a:pPr>
            <a:r>
              <a:rPr lang="ja-JP" altLang="en-US" sz="1400" b="1" dirty="0">
                <a:solidFill>
                  <a:schemeClr val="tx1"/>
                </a:solidFill>
              </a:rPr>
              <a:t>対応</a:t>
            </a:r>
          </a:p>
        </p:txBody>
      </p:sp>
      <p:sp>
        <p:nvSpPr>
          <p:cNvPr id="21" name="角丸四角形 20">
            <a:extLst>
              <a:ext uri="{FF2B5EF4-FFF2-40B4-BE49-F238E27FC236}">
                <a16:creationId xmlns:a16="http://schemas.microsoft.com/office/drawing/2014/main" id="{08CAF652-D6A3-4648-8297-1C6A0F551D6D}"/>
              </a:ext>
            </a:extLst>
          </p:cNvPr>
          <p:cNvSpPr/>
          <p:nvPr/>
        </p:nvSpPr>
        <p:spPr>
          <a:xfrm>
            <a:off x="7707313" y="3716338"/>
            <a:ext cx="1371600" cy="576262"/>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群衆管理・</a:t>
            </a:r>
            <a:endParaRPr lang="en-US" altLang="ja-JP" sz="1400" b="1" dirty="0">
              <a:solidFill>
                <a:schemeClr val="tx1"/>
              </a:solidFill>
            </a:endParaRPr>
          </a:p>
          <a:p>
            <a:pPr algn="ctr" eaLnBrk="1" hangingPunct="1">
              <a:defRPr/>
            </a:pPr>
            <a:r>
              <a:rPr lang="ja-JP" altLang="en-US" sz="1400" b="1" dirty="0">
                <a:solidFill>
                  <a:schemeClr val="tx1"/>
                </a:solidFill>
              </a:rPr>
              <a:t>警備</a:t>
            </a:r>
          </a:p>
        </p:txBody>
      </p:sp>
      <p:sp>
        <p:nvSpPr>
          <p:cNvPr id="59" name="角丸四角形 58">
            <a:extLst>
              <a:ext uri="{FF2B5EF4-FFF2-40B4-BE49-F238E27FC236}">
                <a16:creationId xmlns:a16="http://schemas.microsoft.com/office/drawing/2014/main" id="{B1E5DD43-1E97-44D4-A454-042C4F52BBD0}"/>
              </a:ext>
            </a:extLst>
          </p:cNvPr>
          <p:cNvSpPr/>
          <p:nvPr/>
        </p:nvSpPr>
        <p:spPr>
          <a:xfrm>
            <a:off x="7739063" y="4548188"/>
            <a:ext cx="1296987"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家族対応</a:t>
            </a:r>
          </a:p>
        </p:txBody>
      </p:sp>
      <p:grpSp>
        <p:nvGrpSpPr>
          <p:cNvPr id="76805" name="グループ化 1">
            <a:extLst>
              <a:ext uri="{FF2B5EF4-FFF2-40B4-BE49-F238E27FC236}">
                <a16:creationId xmlns:a16="http://schemas.microsoft.com/office/drawing/2014/main" id="{5C675ADE-EF2C-42CD-B467-B6AD834FCAC9}"/>
              </a:ext>
            </a:extLst>
          </p:cNvPr>
          <p:cNvGrpSpPr>
            <a:grpSpLocks/>
          </p:cNvGrpSpPr>
          <p:nvPr/>
        </p:nvGrpSpPr>
        <p:grpSpPr bwMode="auto">
          <a:xfrm>
            <a:off x="1273175" y="1588"/>
            <a:ext cx="7475538" cy="6311900"/>
            <a:chOff x="179388" y="14288"/>
            <a:chExt cx="8569325" cy="6311900"/>
          </a:xfrm>
        </p:grpSpPr>
        <p:sp>
          <p:nvSpPr>
            <p:cNvPr id="3" name="角丸四角形 2">
              <a:extLst>
                <a:ext uri="{FF2B5EF4-FFF2-40B4-BE49-F238E27FC236}">
                  <a16:creationId xmlns:a16="http://schemas.microsoft.com/office/drawing/2014/main" id="{51333055-F164-41F0-94A0-98AF12AE8310}"/>
                </a:ext>
              </a:extLst>
            </p:cNvPr>
            <p:cNvSpPr/>
            <p:nvPr/>
          </p:nvSpPr>
          <p:spPr>
            <a:xfrm>
              <a:off x="2485045" y="668338"/>
              <a:ext cx="4318327" cy="457200"/>
            </a:xfrm>
            <a:prstGeom prst="roundRect">
              <a:avLst/>
            </a:prstGeom>
            <a:solidFill>
              <a:srgbClr val="F6D1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000" b="1" dirty="0">
                  <a:solidFill>
                    <a:schemeClr val="tx1"/>
                  </a:solidFill>
                </a:rPr>
                <a:t>院内災害対策本部長（院長）</a:t>
              </a:r>
            </a:p>
          </p:txBody>
        </p:sp>
        <p:sp>
          <p:nvSpPr>
            <p:cNvPr id="4" name="角丸四角形 3">
              <a:extLst>
                <a:ext uri="{FF2B5EF4-FFF2-40B4-BE49-F238E27FC236}">
                  <a16:creationId xmlns:a16="http://schemas.microsoft.com/office/drawing/2014/main" id="{BC340EED-085A-4B1A-AE52-096016A43EA6}"/>
                </a:ext>
              </a:extLst>
            </p:cNvPr>
            <p:cNvSpPr/>
            <p:nvPr/>
          </p:nvSpPr>
          <p:spPr>
            <a:xfrm>
              <a:off x="2495963" y="1196975"/>
              <a:ext cx="1299320"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外部調整</a:t>
              </a:r>
              <a:endParaRPr lang="en-US" altLang="ja-JP" sz="1600" b="1" dirty="0">
                <a:solidFill>
                  <a:schemeClr val="tx1"/>
                </a:solidFill>
              </a:endParaRPr>
            </a:p>
            <a:p>
              <a:pPr algn="ctr" eaLnBrk="1" hangingPunct="1">
                <a:defRPr/>
              </a:pPr>
              <a:r>
                <a:rPr lang="ja-JP" altLang="en-US" sz="1600" b="1" dirty="0">
                  <a:solidFill>
                    <a:schemeClr val="tx1"/>
                  </a:solidFill>
                </a:rPr>
                <a:t>（搬送）</a:t>
              </a:r>
            </a:p>
          </p:txBody>
        </p:sp>
        <p:sp>
          <p:nvSpPr>
            <p:cNvPr id="5" name="角丸四角形 4">
              <a:extLst>
                <a:ext uri="{FF2B5EF4-FFF2-40B4-BE49-F238E27FC236}">
                  <a16:creationId xmlns:a16="http://schemas.microsoft.com/office/drawing/2014/main" id="{47D07328-2A7D-4A50-A97A-1524B4B34D5C}"/>
                </a:ext>
              </a:extLst>
            </p:cNvPr>
            <p:cNvSpPr/>
            <p:nvPr/>
          </p:nvSpPr>
          <p:spPr>
            <a:xfrm>
              <a:off x="610675" y="1171575"/>
              <a:ext cx="1794299"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診療指揮</a:t>
              </a:r>
              <a:endParaRPr lang="en-US" altLang="ja-JP" b="1" dirty="0">
                <a:solidFill>
                  <a:schemeClr val="tx1"/>
                </a:solidFill>
              </a:endParaRPr>
            </a:p>
            <a:p>
              <a:pPr algn="ctr" eaLnBrk="1" hangingPunct="1">
                <a:defRPr/>
              </a:pPr>
              <a:r>
                <a:rPr lang="ja-JP" altLang="en-US" b="1" dirty="0">
                  <a:solidFill>
                    <a:schemeClr val="tx1"/>
                  </a:solidFill>
                </a:rPr>
                <a:t>（職員、外部支援調整）</a:t>
              </a:r>
              <a:endParaRPr lang="en-US" altLang="ja-JP" b="1" dirty="0">
                <a:solidFill>
                  <a:schemeClr val="tx1"/>
                </a:solidFill>
              </a:endParaRPr>
            </a:p>
          </p:txBody>
        </p:sp>
        <p:sp>
          <p:nvSpPr>
            <p:cNvPr id="7" name="角丸四角形 6">
              <a:extLst>
                <a:ext uri="{FF2B5EF4-FFF2-40B4-BE49-F238E27FC236}">
                  <a16:creationId xmlns:a16="http://schemas.microsoft.com/office/drawing/2014/main" id="{2FC0AE98-CD8A-496A-B8B7-48B372F063C2}"/>
                </a:ext>
              </a:extLst>
            </p:cNvPr>
            <p:cNvSpPr/>
            <p:nvPr/>
          </p:nvSpPr>
          <p:spPr>
            <a:xfrm>
              <a:off x="7309270" y="1171575"/>
              <a:ext cx="1373931"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記録・連絡</a:t>
              </a:r>
              <a:endParaRPr lang="en-US" altLang="ja-JP" sz="1400" b="1" dirty="0">
                <a:solidFill>
                  <a:schemeClr val="tx1"/>
                </a:solidFill>
              </a:endParaRPr>
            </a:p>
            <a:p>
              <a:pPr algn="ctr" eaLnBrk="1" hangingPunct="1">
                <a:defRPr/>
              </a:pPr>
              <a:endParaRPr lang="ja-JP" altLang="en-US" b="1" dirty="0">
                <a:solidFill>
                  <a:schemeClr val="tx1"/>
                </a:solidFill>
              </a:endParaRPr>
            </a:p>
          </p:txBody>
        </p:sp>
        <p:sp>
          <p:nvSpPr>
            <p:cNvPr id="8" name="角丸四角形 7">
              <a:extLst>
                <a:ext uri="{FF2B5EF4-FFF2-40B4-BE49-F238E27FC236}">
                  <a16:creationId xmlns:a16="http://schemas.microsoft.com/office/drawing/2014/main" id="{F0D0757B-C3E1-46A0-BE71-F19A26493818}"/>
                </a:ext>
              </a:extLst>
            </p:cNvPr>
            <p:cNvSpPr/>
            <p:nvPr/>
          </p:nvSpPr>
          <p:spPr>
            <a:xfrm>
              <a:off x="3875353" y="1185863"/>
              <a:ext cx="1717868" cy="13763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rgbClr val="000000"/>
                  </a:solidFill>
                  <a:latin typeface="ＭＳ Ｐゴシック" pitchFamily="50" charset="-128"/>
                </a:rPr>
                <a:t>医療ニーズ</a:t>
              </a:r>
              <a:endParaRPr lang="en-US" altLang="ja-JP" b="1" dirty="0">
                <a:solidFill>
                  <a:srgbClr val="000000"/>
                </a:solidFill>
                <a:latin typeface="ＭＳ Ｐゴシック" pitchFamily="50" charset="-128"/>
              </a:endParaRPr>
            </a:p>
            <a:p>
              <a:pPr algn="ctr" eaLnBrk="1" hangingPunct="1">
                <a:defRPr/>
              </a:pPr>
              <a:r>
                <a:rPr lang="ja-JP" altLang="en-US" b="1" dirty="0">
                  <a:solidFill>
                    <a:srgbClr val="000000"/>
                  </a:solidFill>
                  <a:latin typeface="ＭＳ Ｐゴシック" pitchFamily="50" charset="-128"/>
                </a:rPr>
                <a:t>情報</a:t>
              </a:r>
              <a:endParaRPr lang="en-US" altLang="ja-JP" b="1" dirty="0">
                <a:solidFill>
                  <a:srgbClr val="000000"/>
                </a:solidFill>
                <a:latin typeface="ＭＳ Ｐゴシック" pitchFamily="50" charset="-128"/>
              </a:endParaRPr>
            </a:p>
          </p:txBody>
        </p:sp>
        <p:sp>
          <p:nvSpPr>
            <p:cNvPr id="10" name="角丸四角形 9">
              <a:extLst>
                <a:ext uri="{FF2B5EF4-FFF2-40B4-BE49-F238E27FC236}">
                  <a16:creationId xmlns:a16="http://schemas.microsoft.com/office/drawing/2014/main" id="{7CB62867-2DBB-417F-AEFA-1EBD9452F1CB}"/>
                </a:ext>
              </a:extLst>
            </p:cNvPr>
            <p:cNvSpPr/>
            <p:nvPr/>
          </p:nvSpPr>
          <p:spPr>
            <a:xfrm>
              <a:off x="5651455" y="1196975"/>
              <a:ext cx="1594124" cy="137636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rPr>
                <a:t>ロジス</a:t>
              </a:r>
              <a:endParaRPr lang="en-US" altLang="ja-JP" b="1" dirty="0">
                <a:solidFill>
                  <a:schemeClr val="tx1"/>
                </a:solidFill>
              </a:endParaRPr>
            </a:p>
            <a:p>
              <a:pPr algn="ctr" eaLnBrk="1" hangingPunct="1">
                <a:defRPr/>
              </a:pPr>
              <a:r>
                <a:rPr lang="ja-JP" altLang="en-US" b="1" dirty="0">
                  <a:solidFill>
                    <a:schemeClr val="tx1"/>
                  </a:solidFill>
                </a:rPr>
                <a:t>ティクス</a:t>
              </a:r>
            </a:p>
          </p:txBody>
        </p:sp>
        <p:sp>
          <p:nvSpPr>
            <p:cNvPr id="22" name="角丸四角形 21">
              <a:extLst>
                <a:ext uri="{FF2B5EF4-FFF2-40B4-BE49-F238E27FC236}">
                  <a16:creationId xmlns:a16="http://schemas.microsoft.com/office/drawing/2014/main" id="{2C550423-9662-4C58-A402-CE844B3E6FA2}"/>
                </a:ext>
              </a:extLst>
            </p:cNvPr>
            <p:cNvSpPr/>
            <p:nvPr/>
          </p:nvSpPr>
          <p:spPr>
            <a:xfrm>
              <a:off x="5942619" y="5068888"/>
              <a:ext cx="1370291" cy="5492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医療ガス</a:t>
              </a:r>
              <a:endParaRPr lang="en-US" altLang="ja-JP" sz="1400" b="1" dirty="0">
                <a:solidFill>
                  <a:schemeClr val="tx1"/>
                </a:solidFill>
              </a:endParaRPr>
            </a:p>
            <a:p>
              <a:pPr algn="ctr" eaLnBrk="1" hangingPunct="1">
                <a:defRPr/>
              </a:pPr>
              <a:r>
                <a:rPr lang="ja-JP" altLang="en-US" sz="1400" b="1" dirty="0">
                  <a:solidFill>
                    <a:schemeClr val="tx1"/>
                  </a:solidFill>
                </a:rPr>
                <a:t>管理</a:t>
              </a:r>
            </a:p>
          </p:txBody>
        </p:sp>
        <p:sp>
          <p:nvSpPr>
            <p:cNvPr id="24" name="角丸四角形 23">
              <a:extLst>
                <a:ext uri="{FF2B5EF4-FFF2-40B4-BE49-F238E27FC236}">
                  <a16:creationId xmlns:a16="http://schemas.microsoft.com/office/drawing/2014/main" id="{E0E3F2EC-D032-418D-93B6-5F28F4967F2F}"/>
                </a:ext>
              </a:extLst>
            </p:cNvPr>
            <p:cNvSpPr/>
            <p:nvPr/>
          </p:nvSpPr>
          <p:spPr>
            <a:xfrm>
              <a:off x="5942619" y="4260850"/>
              <a:ext cx="1468559" cy="612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医療資器材</a:t>
              </a:r>
              <a:endParaRPr lang="en-US" altLang="ja-JP" sz="1400" b="1" dirty="0">
                <a:solidFill>
                  <a:schemeClr val="tx1"/>
                </a:solidFill>
              </a:endParaRPr>
            </a:p>
            <a:p>
              <a:pPr algn="ctr" eaLnBrk="1" hangingPunct="1">
                <a:defRPr/>
              </a:pPr>
              <a:r>
                <a:rPr lang="ja-JP" altLang="en-US" sz="1400" b="1" dirty="0">
                  <a:solidFill>
                    <a:schemeClr val="tx1"/>
                  </a:solidFill>
                </a:rPr>
                <a:t>管理</a:t>
              </a:r>
            </a:p>
          </p:txBody>
        </p:sp>
        <p:sp>
          <p:nvSpPr>
            <p:cNvPr id="25" name="角丸四角形 24">
              <a:extLst>
                <a:ext uri="{FF2B5EF4-FFF2-40B4-BE49-F238E27FC236}">
                  <a16:creationId xmlns:a16="http://schemas.microsoft.com/office/drawing/2014/main" id="{6778C9EC-1550-4951-B98B-457F33368608}"/>
                </a:ext>
              </a:extLst>
            </p:cNvPr>
            <p:cNvSpPr/>
            <p:nvPr/>
          </p:nvSpPr>
          <p:spPr>
            <a:xfrm>
              <a:off x="5942619" y="3451225"/>
              <a:ext cx="1395767" cy="55562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防災</a:t>
              </a:r>
              <a:endParaRPr lang="en-US" altLang="ja-JP" sz="1400" b="1" dirty="0">
                <a:solidFill>
                  <a:schemeClr val="tx1"/>
                </a:solidFill>
              </a:endParaRPr>
            </a:p>
            <a:p>
              <a:pPr algn="ctr" eaLnBrk="1" hangingPunct="1">
                <a:defRPr/>
              </a:pPr>
              <a:r>
                <a:rPr lang="ja-JP" altLang="en-US" sz="1400" b="1" dirty="0">
                  <a:solidFill>
                    <a:schemeClr val="tx1"/>
                  </a:solidFill>
                </a:rPr>
                <a:t>センター</a:t>
              </a:r>
            </a:p>
          </p:txBody>
        </p:sp>
        <p:cxnSp>
          <p:nvCxnSpPr>
            <p:cNvPr id="27" name="直線コネクタ 26">
              <a:extLst>
                <a:ext uri="{FF2B5EF4-FFF2-40B4-BE49-F238E27FC236}">
                  <a16:creationId xmlns:a16="http://schemas.microsoft.com/office/drawing/2014/main" id="{FFEC25EE-D9B4-4E80-8A54-37302A0D1822}"/>
                </a:ext>
              </a:extLst>
            </p:cNvPr>
            <p:cNvCxnSpPr/>
            <p:nvPr/>
          </p:nvCxnSpPr>
          <p:spPr>
            <a:xfrm>
              <a:off x="5777018" y="2489200"/>
              <a:ext cx="0" cy="2795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F6B0259C-F792-4B5B-8169-8400AC878760}"/>
                </a:ext>
              </a:extLst>
            </p:cNvPr>
            <p:cNvCxnSpPr/>
            <p:nvPr/>
          </p:nvCxnSpPr>
          <p:spPr>
            <a:xfrm flipH="1">
              <a:off x="7427556" y="5300663"/>
              <a:ext cx="1492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4CF8B4D8-64D8-4009-868F-0C1AE658EB8F}"/>
                </a:ext>
              </a:extLst>
            </p:cNvPr>
            <p:cNvCxnSpPr/>
            <p:nvPr/>
          </p:nvCxnSpPr>
          <p:spPr>
            <a:xfrm flipH="1" flipV="1">
              <a:off x="7427556" y="4005263"/>
              <a:ext cx="132843" cy="31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角丸四角形 57">
              <a:extLst>
                <a:ext uri="{FF2B5EF4-FFF2-40B4-BE49-F238E27FC236}">
                  <a16:creationId xmlns:a16="http://schemas.microsoft.com/office/drawing/2014/main" id="{3AF649BE-C419-4CBD-A0E7-E156B0774B3E}"/>
                </a:ext>
              </a:extLst>
            </p:cNvPr>
            <p:cNvSpPr/>
            <p:nvPr/>
          </p:nvSpPr>
          <p:spPr>
            <a:xfrm>
              <a:off x="463273" y="523875"/>
              <a:ext cx="8285440" cy="2184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6847" name="テキスト ボックス 57">
              <a:extLst>
                <a:ext uri="{FF2B5EF4-FFF2-40B4-BE49-F238E27FC236}">
                  <a16:creationId xmlns:a16="http://schemas.microsoft.com/office/drawing/2014/main" id="{2448274B-0902-4F01-B6C0-8187D2414345}"/>
                </a:ext>
              </a:extLst>
            </p:cNvPr>
            <p:cNvSpPr txBox="1">
              <a:spLocks noChangeArrowheads="1"/>
            </p:cNvSpPr>
            <p:nvPr/>
          </p:nvSpPr>
          <p:spPr bwMode="auto">
            <a:xfrm>
              <a:off x="7164388" y="665163"/>
              <a:ext cx="1422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2400" b="1"/>
                <a:t>院内本部</a:t>
              </a:r>
            </a:p>
          </p:txBody>
        </p:sp>
        <p:sp>
          <p:nvSpPr>
            <p:cNvPr id="76848" name="テキスト ボックス 1">
              <a:extLst>
                <a:ext uri="{FF2B5EF4-FFF2-40B4-BE49-F238E27FC236}">
                  <a16:creationId xmlns:a16="http://schemas.microsoft.com/office/drawing/2014/main" id="{8F24F737-729C-4315-BB42-A097D81B67BF}"/>
                </a:ext>
              </a:extLst>
            </p:cNvPr>
            <p:cNvSpPr txBox="1">
              <a:spLocks noChangeArrowheads="1"/>
            </p:cNvSpPr>
            <p:nvPr/>
          </p:nvSpPr>
          <p:spPr bwMode="auto">
            <a:xfrm>
              <a:off x="3259138" y="14288"/>
              <a:ext cx="2698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2800"/>
                <a:t>院内指揮系統図</a:t>
              </a:r>
            </a:p>
          </p:txBody>
        </p:sp>
        <p:cxnSp>
          <p:nvCxnSpPr>
            <p:cNvPr id="64" name="直線コネクタ 63">
              <a:extLst>
                <a:ext uri="{FF2B5EF4-FFF2-40B4-BE49-F238E27FC236}">
                  <a16:creationId xmlns:a16="http://schemas.microsoft.com/office/drawing/2014/main" id="{7412B4AC-B4A5-46E7-A5D3-B888783E54BA}"/>
                </a:ext>
              </a:extLst>
            </p:cNvPr>
            <p:cNvCxnSpPr/>
            <p:nvPr/>
          </p:nvCxnSpPr>
          <p:spPr>
            <a:xfrm flipH="1">
              <a:off x="7427556" y="4700588"/>
              <a:ext cx="1492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6850" name="グループ化 1">
              <a:extLst>
                <a:ext uri="{FF2B5EF4-FFF2-40B4-BE49-F238E27FC236}">
                  <a16:creationId xmlns:a16="http://schemas.microsoft.com/office/drawing/2014/main" id="{D60E10CA-7CED-4F4F-8862-7F5DF65C6216}"/>
                </a:ext>
              </a:extLst>
            </p:cNvPr>
            <p:cNvGrpSpPr>
              <a:grpSpLocks/>
            </p:cNvGrpSpPr>
            <p:nvPr/>
          </p:nvGrpSpPr>
          <p:grpSpPr bwMode="auto">
            <a:xfrm>
              <a:off x="179388" y="2573338"/>
              <a:ext cx="5267325" cy="3752850"/>
              <a:chOff x="611560" y="2573338"/>
              <a:chExt cx="5266953" cy="3752850"/>
            </a:xfrm>
          </p:grpSpPr>
          <p:sp>
            <p:nvSpPr>
              <p:cNvPr id="12" name="角丸四角形 11">
                <a:extLst>
                  <a:ext uri="{FF2B5EF4-FFF2-40B4-BE49-F238E27FC236}">
                    <a16:creationId xmlns:a16="http://schemas.microsoft.com/office/drawing/2014/main" id="{B7AFF5CE-219C-4997-B832-C1C592E85F39}"/>
                  </a:ext>
                </a:extLst>
              </p:cNvPr>
              <p:cNvSpPr/>
              <p:nvPr/>
            </p:nvSpPr>
            <p:spPr>
              <a:xfrm>
                <a:off x="4270871" y="2924175"/>
                <a:ext cx="1242818"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病棟管理</a:t>
                </a:r>
              </a:p>
            </p:txBody>
          </p:sp>
          <p:sp>
            <p:nvSpPr>
              <p:cNvPr id="13" name="角丸四角形 12">
                <a:extLst>
                  <a:ext uri="{FF2B5EF4-FFF2-40B4-BE49-F238E27FC236}">
                    <a16:creationId xmlns:a16="http://schemas.microsoft.com/office/drawing/2014/main" id="{1212F134-1C9D-455B-BABD-29E310F049BC}"/>
                  </a:ext>
                </a:extLst>
              </p:cNvPr>
              <p:cNvSpPr/>
              <p:nvPr/>
            </p:nvSpPr>
            <p:spPr>
              <a:xfrm>
                <a:off x="611560" y="2913063"/>
                <a:ext cx="1674075"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外来診療</a:t>
                </a:r>
                <a:endParaRPr lang="en-US" altLang="ja-JP" sz="1600" b="1" dirty="0">
                  <a:solidFill>
                    <a:schemeClr val="tx1"/>
                  </a:solidFill>
                </a:endParaRPr>
              </a:p>
              <a:p>
                <a:pPr algn="ctr" eaLnBrk="1" hangingPunct="1">
                  <a:defRPr/>
                </a:pPr>
                <a:r>
                  <a:rPr lang="ja-JP" altLang="en-US" sz="1600" b="1" dirty="0">
                    <a:solidFill>
                      <a:schemeClr val="tx1"/>
                    </a:solidFill>
                  </a:rPr>
                  <a:t>指揮所</a:t>
                </a:r>
              </a:p>
            </p:txBody>
          </p:sp>
          <p:sp>
            <p:nvSpPr>
              <p:cNvPr id="15" name="角丸四角形 14">
                <a:extLst>
                  <a:ext uri="{FF2B5EF4-FFF2-40B4-BE49-F238E27FC236}">
                    <a16:creationId xmlns:a16="http://schemas.microsoft.com/office/drawing/2014/main" id="{808C9BD4-392F-4163-873A-951141CFF119}"/>
                  </a:ext>
                </a:extLst>
              </p:cNvPr>
              <p:cNvSpPr/>
              <p:nvPr/>
            </p:nvSpPr>
            <p:spPr>
              <a:xfrm>
                <a:off x="1328501" y="6021388"/>
                <a:ext cx="1375653"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搬送係</a:t>
                </a:r>
              </a:p>
            </p:txBody>
          </p:sp>
          <p:sp>
            <p:nvSpPr>
              <p:cNvPr id="16" name="角丸四角形 15">
                <a:extLst>
                  <a:ext uri="{FF2B5EF4-FFF2-40B4-BE49-F238E27FC236}">
                    <a16:creationId xmlns:a16="http://schemas.microsoft.com/office/drawing/2014/main" id="{A5F04423-23F7-4C86-B952-06F8C69171E3}"/>
                  </a:ext>
                </a:extLst>
              </p:cNvPr>
              <p:cNvSpPr/>
              <p:nvPr/>
            </p:nvSpPr>
            <p:spPr>
              <a:xfrm>
                <a:off x="1324862" y="5557838"/>
                <a:ext cx="1375653" cy="360362"/>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黒エリア</a:t>
                </a:r>
              </a:p>
            </p:txBody>
          </p:sp>
          <p:sp>
            <p:nvSpPr>
              <p:cNvPr id="17" name="角丸四角形 16">
                <a:extLst>
                  <a:ext uri="{FF2B5EF4-FFF2-40B4-BE49-F238E27FC236}">
                    <a16:creationId xmlns:a16="http://schemas.microsoft.com/office/drawing/2014/main" id="{0BCE581A-3027-4D7F-BC0F-84DA4DF560F0}"/>
                  </a:ext>
                </a:extLst>
              </p:cNvPr>
              <p:cNvSpPr/>
              <p:nvPr/>
            </p:nvSpPr>
            <p:spPr>
              <a:xfrm>
                <a:off x="1315764" y="5086350"/>
                <a:ext cx="1375653" cy="358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緑エリア</a:t>
                </a:r>
              </a:p>
            </p:txBody>
          </p:sp>
          <p:sp>
            <p:nvSpPr>
              <p:cNvPr id="18" name="角丸四角形 17">
                <a:extLst>
                  <a:ext uri="{FF2B5EF4-FFF2-40B4-BE49-F238E27FC236}">
                    <a16:creationId xmlns:a16="http://schemas.microsoft.com/office/drawing/2014/main" id="{A261865A-5F9C-4CAF-8559-6D1AE89CC7FA}"/>
                  </a:ext>
                </a:extLst>
              </p:cNvPr>
              <p:cNvSpPr/>
              <p:nvPr/>
            </p:nvSpPr>
            <p:spPr>
              <a:xfrm>
                <a:off x="1315764" y="4618038"/>
                <a:ext cx="1375653" cy="358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黄エリア</a:t>
                </a:r>
              </a:p>
            </p:txBody>
          </p:sp>
          <p:sp>
            <p:nvSpPr>
              <p:cNvPr id="19" name="角丸四角形 18">
                <a:extLst>
                  <a:ext uri="{FF2B5EF4-FFF2-40B4-BE49-F238E27FC236}">
                    <a16:creationId xmlns:a16="http://schemas.microsoft.com/office/drawing/2014/main" id="{59A75177-54D5-46F2-9F35-806048EFF21E}"/>
                  </a:ext>
                </a:extLst>
              </p:cNvPr>
              <p:cNvSpPr/>
              <p:nvPr/>
            </p:nvSpPr>
            <p:spPr>
              <a:xfrm>
                <a:off x="1315764" y="4162425"/>
                <a:ext cx="1375653" cy="35877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赤エリア</a:t>
                </a:r>
              </a:p>
            </p:txBody>
          </p:sp>
          <p:sp>
            <p:nvSpPr>
              <p:cNvPr id="20" name="角丸四角形 19">
                <a:extLst>
                  <a:ext uri="{FF2B5EF4-FFF2-40B4-BE49-F238E27FC236}">
                    <a16:creationId xmlns:a16="http://schemas.microsoft.com/office/drawing/2014/main" id="{AA998458-3698-4B6C-A5DE-01CC04AE7520}"/>
                  </a:ext>
                </a:extLst>
              </p:cNvPr>
              <p:cNvSpPr/>
              <p:nvPr/>
            </p:nvSpPr>
            <p:spPr>
              <a:xfrm>
                <a:off x="1303026" y="3505200"/>
                <a:ext cx="1375653" cy="542925"/>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受付</a:t>
                </a:r>
                <a:endParaRPr lang="en-US" altLang="ja-JP" sz="1600" b="1" dirty="0">
                  <a:solidFill>
                    <a:schemeClr val="tx1"/>
                  </a:solidFill>
                </a:endParaRPr>
              </a:p>
              <a:p>
                <a:pPr algn="ctr" eaLnBrk="1" hangingPunct="1">
                  <a:defRPr/>
                </a:pPr>
                <a:r>
                  <a:rPr lang="ja-JP" altLang="en-US" sz="1600" b="1" dirty="0">
                    <a:solidFill>
                      <a:schemeClr val="tx1"/>
                    </a:solidFill>
                  </a:rPr>
                  <a:t>トリアージ</a:t>
                </a:r>
              </a:p>
            </p:txBody>
          </p:sp>
          <p:cxnSp>
            <p:nvCxnSpPr>
              <p:cNvPr id="30" name="直線コネクタ 29">
                <a:extLst>
                  <a:ext uri="{FF2B5EF4-FFF2-40B4-BE49-F238E27FC236}">
                    <a16:creationId xmlns:a16="http://schemas.microsoft.com/office/drawing/2014/main" id="{AD299C99-29E9-4519-973F-D2FB6D167A24}"/>
                  </a:ext>
                </a:extLst>
              </p:cNvPr>
              <p:cNvCxnSpPr/>
              <p:nvPr/>
            </p:nvCxnSpPr>
            <p:spPr>
              <a:xfrm>
                <a:off x="1004604" y="3390900"/>
                <a:ext cx="0" cy="27670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7790E003-E4F8-49EA-A7A2-C7AB0F55C07E}"/>
                  </a:ext>
                </a:extLst>
              </p:cNvPr>
              <p:cNvCxnSpPr/>
              <p:nvPr/>
            </p:nvCxnSpPr>
            <p:spPr>
              <a:xfrm>
                <a:off x="1763397" y="2573338"/>
                <a:ext cx="0" cy="3746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FFF03C49-71E3-4BFD-8837-08694159A722}"/>
                  </a:ext>
                </a:extLst>
              </p:cNvPr>
              <p:cNvCxnSpPr/>
              <p:nvPr/>
            </p:nvCxnSpPr>
            <p:spPr>
              <a:xfrm flipH="1" flipV="1">
                <a:off x="1763397" y="2781300"/>
                <a:ext cx="2725831" cy="142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E6F05402-C5CB-4854-9054-64832C970621}"/>
                  </a:ext>
                </a:extLst>
              </p:cNvPr>
              <p:cNvCxnSpPr/>
              <p:nvPr/>
            </p:nvCxnSpPr>
            <p:spPr>
              <a:xfrm flipH="1">
                <a:off x="1015522" y="4797425"/>
                <a:ext cx="30024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371E61D0-4113-4E36-821F-5C6AB93FD3AF}"/>
                  </a:ext>
                </a:extLst>
              </p:cNvPr>
              <p:cNvCxnSpPr/>
              <p:nvPr/>
            </p:nvCxnSpPr>
            <p:spPr>
              <a:xfrm flipH="1">
                <a:off x="1017342" y="4321175"/>
                <a:ext cx="2984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21D4D597-EC9B-44B2-BED5-93473F45CDCF}"/>
                  </a:ext>
                </a:extLst>
              </p:cNvPr>
              <p:cNvCxnSpPr/>
              <p:nvPr/>
            </p:nvCxnSpPr>
            <p:spPr>
              <a:xfrm flipH="1">
                <a:off x="1015522" y="6162675"/>
                <a:ext cx="2984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BB684CD9-54C4-47BF-B25B-09077375ABCC}"/>
                  </a:ext>
                </a:extLst>
              </p:cNvPr>
              <p:cNvCxnSpPr/>
              <p:nvPr/>
            </p:nvCxnSpPr>
            <p:spPr>
              <a:xfrm flipH="1">
                <a:off x="2875201" y="3678238"/>
                <a:ext cx="20562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E6E4AF90-A7FD-486F-AE92-5DD5374287A7}"/>
                  </a:ext>
                </a:extLst>
              </p:cNvPr>
              <p:cNvCxnSpPr/>
              <p:nvPr/>
            </p:nvCxnSpPr>
            <p:spPr>
              <a:xfrm flipH="1">
                <a:off x="1020981" y="5743575"/>
                <a:ext cx="2984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E820596E-0BA3-4AD7-A11A-62BE96C98F9A}"/>
                  </a:ext>
                </a:extLst>
              </p:cNvPr>
              <p:cNvCxnSpPr/>
              <p:nvPr/>
            </p:nvCxnSpPr>
            <p:spPr>
              <a:xfrm flipH="1">
                <a:off x="1030079" y="5254625"/>
                <a:ext cx="2984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7B3D15E-F851-48C2-974C-ADD63617AF65}"/>
                  </a:ext>
                </a:extLst>
              </p:cNvPr>
              <p:cNvCxnSpPr/>
              <p:nvPr/>
            </p:nvCxnSpPr>
            <p:spPr>
              <a:xfrm flipH="1">
                <a:off x="1004604" y="3729038"/>
                <a:ext cx="2984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角丸四角形 60">
                <a:extLst>
                  <a:ext uri="{FF2B5EF4-FFF2-40B4-BE49-F238E27FC236}">
                    <a16:creationId xmlns:a16="http://schemas.microsoft.com/office/drawing/2014/main" id="{154E4FC2-1425-458D-9AB6-81E608EB35F8}"/>
                  </a:ext>
                </a:extLst>
              </p:cNvPr>
              <p:cNvSpPr/>
              <p:nvPr/>
            </p:nvSpPr>
            <p:spPr>
              <a:xfrm>
                <a:off x="3080822" y="3513138"/>
                <a:ext cx="1171853"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薬剤科</a:t>
                </a:r>
              </a:p>
            </p:txBody>
          </p:sp>
          <p:sp>
            <p:nvSpPr>
              <p:cNvPr id="62" name="角丸四角形 61">
                <a:extLst>
                  <a:ext uri="{FF2B5EF4-FFF2-40B4-BE49-F238E27FC236}">
                    <a16:creationId xmlns:a16="http://schemas.microsoft.com/office/drawing/2014/main" id="{7CB5C3C8-75D7-4E1B-A470-9A2F20EB35D7}"/>
                  </a:ext>
                </a:extLst>
              </p:cNvPr>
              <p:cNvSpPr/>
              <p:nvPr/>
            </p:nvSpPr>
            <p:spPr>
              <a:xfrm>
                <a:off x="3088100" y="4337050"/>
                <a:ext cx="1195508" cy="363538"/>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放射線科</a:t>
                </a:r>
              </a:p>
            </p:txBody>
          </p:sp>
          <p:cxnSp>
            <p:nvCxnSpPr>
              <p:cNvPr id="65" name="直線コネクタ 64">
                <a:extLst>
                  <a:ext uri="{FF2B5EF4-FFF2-40B4-BE49-F238E27FC236}">
                    <a16:creationId xmlns:a16="http://schemas.microsoft.com/office/drawing/2014/main" id="{2EDF2569-9EC4-499D-9EA3-704A43A8A15C}"/>
                  </a:ext>
                </a:extLst>
              </p:cNvPr>
              <p:cNvCxnSpPr/>
              <p:nvPr/>
            </p:nvCxnSpPr>
            <p:spPr>
              <a:xfrm flipH="1">
                <a:off x="4489229" y="3382963"/>
                <a:ext cx="3639" cy="10779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角丸四角形 65">
                <a:extLst>
                  <a:ext uri="{FF2B5EF4-FFF2-40B4-BE49-F238E27FC236}">
                    <a16:creationId xmlns:a16="http://schemas.microsoft.com/office/drawing/2014/main" id="{BB59D50E-90D4-4D97-8D65-31068ED28196}"/>
                  </a:ext>
                </a:extLst>
              </p:cNvPr>
              <p:cNvSpPr/>
              <p:nvPr/>
            </p:nvSpPr>
            <p:spPr>
              <a:xfrm>
                <a:off x="4740340" y="4321175"/>
                <a:ext cx="1137279"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b="1" dirty="0">
                    <a:solidFill>
                      <a:schemeClr val="tx1"/>
                    </a:solidFill>
                  </a:rPr>
                  <a:t>C</a:t>
                </a:r>
                <a:r>
                  <a:rPr lang="ja-JP" altLang="en-US" b="1" dirty="0">
                    <a:solidFill>
                      <a:schemeClr val="tx1"/>
                    </a:solidFill>
                  </a:rPr>
                  <a:t>病棟</a:t>
                </a:r>
              </a:p>
            </p:txBody>
          </p:sp>
          <p:sp>
            <p:nvSpPr>
              <p:cNvPr id="67" name="角丸四角形 66">
                <a:extLst>
                  <a:ext uri="{FF2B5EF4-FFF2-40B4-BE49-F238E27FC236}">
                    <a16:creationId xmlns:a16="http://schemas.microsoft.com/office/drawing/2014/main" id="{1BE9A1FB-F9AD-4589-AAE3-62C341A996D3}"/>
                  </a:ext>
                </a:extLst>
              </p:cNvPr>
              <p:cNvSpPr/>
              <p:nvPr/>
            </p:nvSpPr>
            <p:spPr>
              <a:xfrm>
                <a:off x="4729422" y="3914775"/>
                <a:ext cx="1135460"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b="1" dirty="0">
                    <a:solidFill>
                      <a:schemeClr val="tx1"/>
                    </a:solidFill>
                  </a:rPr>
                  <a:t>B</a:t>
                </a:r>
                <a:r>
                  <a:rPr lang="ja-JP" altLang="en-US" b="1" dirty="0">
                    <a:solidFill>
                      <a:schemeClr val="tx1"/>
                    </a:solidFill>
                  </a:rPr>
                  <a:t>病棟</a:t>
                </a:r>
              </a:p>
            </p:txBody>
          </p:sp>
          <p:sp>
            <p:nvSpPr>
              <p:cNvPr id="68" name="角丸四角形 67">
                <a:extLst>
                  <a:ext uri="{FF2B5EF4-FFF2-40B4-BE49-F238E27FC236}">
                    <a16:creationId xmlns:a16="http://schemas.microsoft.com/office/drawing/2014/main" id="{333DEF11-7934-44E6-B2DC-43043E5F065C}"/>
                  </a:ext>
                </a:extLst>
              </p:cNvPr>
              <p:cNvSpPr/>
              <p:nvPr/>
            </p:nvSpPr>
            <p:spPr>
              <a:xfrm>
                <a:off x="4716684" y="3513138"/>
                <a:ext cx="1135460" cy="3048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b="1" dirty="0">
                    <a:solidFill>
                      <a:schemeClr val="tx1"/>
                    </a:solidFill>
                  </a:rPr>
                  <a:t>A</a:t>
                </a:r>
                <a:r>
                  <a:rPr lang="ja-JP" altLang="en-US" b="1" dirty="0">
                    <a:solidFill>
                      <a:schemeClr val="tx1"/>
                    </a:solidFill>
                  </a:rPr>
                  <a:t>病棟</a:t>
                </a:r>
              </a:p>
            </p:txBody>
          </p:sp>
          <p:cxnSp>
            <p:nvCxnSpPr>
              <p:cNvPr id="69" name="直線コネクタ 68">
                <a:extLst>
                  <a:ext uri="{FF2B5EF4-FFF2-40B4-BE49-F238E27FC236}">
                    <a16:creationId xmlns:a16="http://schemas.microsoft.com/office/drawing/2014/main" id="{FD846528-151F-4E8A-A922-83419D489522}"/>
                  </a:ext>
                </a:extLst>
              </p:cNvPr>
              <p:cNvCxnSpPr/>
              <p:nvPr/>
            </p:nvCxnSpPr>
            <p:spPr>
              <a:xfrm flipH="1">
                <a:off x="4492868" y="3652838"/>
                <a:ext cx="22381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1E93EE13-CD91-4DA8-A123-54BB839636A2}"/>
                  </a:ext>
                </a:extLst>
              </p:cNvPr>
              <p:cNvCxnSpPr/>
              <p:nvPr/>
            </p:nvCxnSpPr>
            <p:spPr>
              <a:xfrm flipH="1">
                <a:off x="4500147" y="4460875"/>
                <a:ext cx="2165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EBF147A3-AB4E-4C0F-8C19-24D8983D87FB}"/>
                  </a:ext>
                </a:extLst>
              </p:cNvPr>
              <p:cNvCxnSpPr/>
              <p:nvPr/>
            </p:nvCxnSpPr>
            <p:spPr>
              <a:xfrm flipH="1">
                <a:off x="4511064" y="4076700"/>
                <a:ext cx="22199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角丸四角形 69">
                <a:extLst>
                  <a:ext uri="{FF2B5EF4-FFF2-40B4-BE49-F238E27FC236}">
                    <a16:creationId xmlns:a16="http://schemas.microsoft.com/office/drawing/2014/main" id="{48818D85-E70C-4EF0-B43D-5780EA6B8FBD}"/>
                  </a:ext>
                </a:extLst>
              </p:cNvPr>
              <p:cNvSpPr/>
              <p:nvPr/>
            </p:nvSpPr>
            <p:spPr>
              <a:xfrm>
                <a:off x="2564042" y="2908300"/>
                <a:ext cx="1462996" cy="468313"/>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検査・薬剤</a:t>
                </a:r>
                <a:endParaRPr lang="en-US" altLang="ja-JP" sz="1600" b="1" dirty="0">
                  <a:solidFill>
                    <a:schemeClr val="tx1"/>
                  </a:solidFill>
                </a:endParaRPr>
              </a:p>
              <a:p>
                <a:pPr algn="ctr" eaLnBrk="1" hangingPunct="1">
                  <a:defRPr/>
                </a:pPr>
                <a:r>
                  <a:rPr lang="ja-JP" altLang="en-US" sz="1600" b="1" dirty="0">
                    <a:solidFill>
                      <a:schemeClr val="tx1"/>
                    </a:solidFill>
                  </a:rPr>
                  <a:t>担当</a:t>
                </a:r>
              </a:p>
            </p:txBody>
          </p:sp>
          <p:sp>
            <p:nvSpPr>
              <p:cNvPr id="72" name="角丸四角形 71">
                <a:extLst>
                  <a:ext uri="{FF2B5EF4-FFF2-40B4-BE49-F238E27FC236}">
                    <a16:creationId xmlns:a16="http://schemas.microsoft.com/office/drawing/2014/main" id="{54A18B9E-5296-4195-B031-A98AC6E81287}"/>
                  </a:ext>
                </a:extLst>
              </p:cNvPr>
              <p:cNvSpPr/>
              <p:nvPr/>
            </p:nvSpPr>
            <p:spPr>
              <a:xfrm>
                <a:off x="3088100" y="3905250"/>
                <a:ext cx="1170033" cy="355600"/>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検査科</a:t>
                </a:r>
              </a:p>
            </p:txBody>
          </p:sp>
          <p:cxnSp>
            <p:nvCxnSpPr>
              <p:cNvPr id="74" name="直線コネクタ 73">
                <a:extLst>
                  <a:ext uri="{FF2B5EF4-FFF2-40B4-BE49-F238E27FC236}">
                    <a16:creationId xmlns:a16="http://schemas.microsoft.com/office/drawing/2014/main" id="{E10B0A06-54B2-4AED-8039-470FDDCE29F9}"/>
                  </a:ext>
                </a:extLst>
              </p:cNvPr>
              <p:cNvCxnSpPr/>
              <p:nvPr/>
            </p:nvCxnSpPr>
            <p:spPr>
              <a:xfrm>
                <a:off x="2866103" y="3403600"/>
                <a:ext cx="9098" cy="11303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11B7CCBF-300F-45F2-A12E-13CE690403FB}"/>
                  </a:ext>
                </a:extLst>
              </p:cNvPr>
              <p:cNvCxnSpPr/>
              <p:nvPr/>
            </p:nvCxnSpPr>
            <p:spPr>
              <a:xfrm flipH="1">
                <a:off x="2875201" y="4076700"/>
                <a:ext cx="20562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8BF132EA-E52B-4E29-8207-3D9527A8A8E5}"/>
                  </a:ext>
                </a:extLst>
              </p:cNvPr>
              <p:cNvCxnSpPr/>
              <p:nvPr/>
            </p:nvCxnSpPr>
            <p:spPr>
              <a:xfrm flipH="1">
                <a:off x="2875201" y="4510088"/>
                <a:ext cx="20562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CEFB93D3-1405-4967-B7BD-CB63983C54BB}"/>
                  </a:ext>
                </a:extLst>
              </p:cNvPr>
              <p:cNvCxnSpPr/>
              <p:nvPr/>
            </p:nvCxnSpPr>
            <p:spPr>
              <a:xfrm flipH="1">
                <a:off x="4503786" y="2795588"/>
                <a:ext cx="3639" cy="1127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2023E1B2-804A-4C55-832B-E9FE133AF530}"/>
                  </a:ext>
                </a:extLst>
              </p:cNvPr>
              <p:cNvCxnSpPr/>
              <p:nvPr/>
            </p:nvCxnSpPr>
            <p:spPr>
              <a:xfrm flipH="1">
                <a:off x="2842447" y="2803525"/>
                <a:ext cx="5460" cy="1127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直線コネクタ 84">
              <a:extLst>
                <a:ext uri="{FF2B5EF4-FFF2-40B4-BE49-F238E27FC236}">
                  <a16:creationId xmlns:a16="http://schemas.microsoft.com/office/drawing/2014/main" id="{024AF31D-B8C9-4042-A013-8366718C99D9}"/>
                </a:ext>
              </a:extLst>
            </p:cNvPr>
            <p:cNvCxnSpPr/>
            <p:nvPr/>
          </p:nvCxnSpPr>
          <p:spPr>
            <a:xfrm flipH="1">
              <a:off x="5777018" y="3733800"/>
              <a:ext cx="13284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5B813FAF-C4B4-4CAB-93D2-EBCBAF4A9440}"/>
                </a:ext>
              </a:extLst>
            </p:cNvPr>
            <p:cNvCxnSpPr/>
            <p:nvPr/>
          </p:nvCxnSpPr>
          <p:spPr>
            <a:xfrm flipH="1">
              <a:off x="5777018" y="4567238"/>
              <a:ext cx="13284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7D711C1A-DA7D-489C-B674-1809571029C6}"/>
                </a:ext>
              </a:extLst>
            </p:cNvPr>
            <p:cNvCxnSpPr/>
            <p:nvPr/>
          </p:nvCxnSpPr>
          <p:spPr>
            <a:xfrm flipH="1">
              <a:off x="5777018" y="5300663"/>
              <a:ext cx="13284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角丸四角形 62">
              <a:extLst>
                <a:ext uri="{FF2B5EF4-FFF2-40B4-BE49-F238E27FC236}">
                  <a16:creationId xmlns:a16="http://schemas.microsoft.com/office/drawing/2014/main" id="{8D9D95B5-E3B6-4E02-950F-256701A1DC6B}"/>
                </a:ext>
              </a:extLst>
            </p:cNvPr>
            <p:cNvSpPr/>
            <p:nvPr/>
          </p:nvSpPr>
          <p:spPr>
            <a:xfrm>
              <a:off x="5263842" y="2906713"/>
              <a:ext cx="1790659"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物流・設備担当</a:t>
              </a:r>
            </a:p>
          </p:txBody>
        </p:sp>
        <p:cxnSp>
          <p:nvCxnSpPr>
            <p:cNvPr id="80" name="直線コネクタ 79">
              <a:extLst>
                <a:ext uri="{FF2B5EF4-FFF2-40B4-BE49-F238E27FC236}">
                  <a16:creationId xmlns:a16="http://schemas.microsoft.com/office/drawing/2014/main" id="{B8CE1A89-62AF-4DB4-987B-C476C857FCE8}"/>
                </a:ext>
              </a:extLst>
            </p:cNvPr>
            <p:cNvCxnSpPr/>
            <p:nvPr/>
          </p:nvCxnSpPr>
          <p:spPr>
            <a:xfrm>
              <a:off x="7422096" y="2803525"/>
              <a:ext cx="5460" cy="25098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18BF62E1-B3B5-420F-B941-707B0F6C48E4}"/>
                </a:ext>
              </a:extLst>
            </p:cNvPr>
            <p:cNvCxnSpPr/>
            <p:nvPr/>
          </p:nvCxnSpPr>
          <p:spPr>
            <a:xfrm flipH="1">
              <a:off x="5777018" y="2781300"/>
              <a:ext cx="1634159" cy="142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9" name="角丸四角形 78">
            <a:extLst>
              <a:ext uri="{FF2B5EF4-FFF2-40B4-BE49-F238E27FC236}">
                <a16:creationId xmlns:a16="http://schemas.microsoft.com/office/drawing/2014/main" id="{7D37EC09-D205-42D3-908E-F66D854DE833}"/>
              </a:ext>
            </a:extLst>
          </p:cNvPr>
          <p:cNvSpPr/>
          <p:nvPr/>
        </p:nvSpPr>
        <p:spPr>
          <a:xfrm>
            <a:off x="7437438" y="2890838"/>
            <a:ext cx="1606550" cy="466725"/>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a:solidFill>
                  <a:schemeClr val="tx1"/>
                </a:solidFill>
              </a:rPr>
              <a:t>非患者担当</a:t>
            </a:r>
          </a:p>
        </p:txBody>
      </p:sp>
      <p:sp>
        <p:nvSpPr>
          <p:cNvPr id="107" name="Rectangle 6">
            <a:extLst>
              <a:ext uri="{FF2B5EF4-FFF2-40B4-BE49-F238E27FC236}">
                <a16:creationId xmlns:a16="http://schemas.microsoft.com/office/drawing/2014/main" id="{3C6C903C-48DE-41EE-BEE8-1D812A7971E0}"/>
              </a:ext>
            </a:extLst>
          </p:cNvPr>
          <p:cNvSpPr>
            <a:spLocks noChangeArrowheads="1"/>
          </p:cNvSpPr>
          <p:nvPr/>
        </p:nvSpPr>
        <p:spPr bwMode="auto">
          <a:xfrm>
            <a:off x="34925" y="44450"/>
            <a:ext cx="1571625" cy="66357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ja-JP" sz="2000">
                <a:ea typeface="Osaka" pitchFamily="1" charset="-128"/>
              </a:rPr>
              <a:t>DMAT</a:t>
            </a:r>
          </a:p>
          <a:p>
            <a:pPr algn="ctr" eaLnBrk="1" hangingPunct="1">
              <a:spcBef>
                <a:spcPct val="0"/>
              </a:spcBef>
              <a:buFontTx/>
              <a:buNone/>
            </a:pPr>
            <a:r>
              <a:rPr lang="ja-JP" altLang="en-US" sz="2000">
                <a:ea typeface="Osaka" pitchFamily="1" charset="-128"/>
              </a:rPr>
              <a:t>活動拠点本部</a:t>
            </a:r>
          </a:p>
        </p:txBody>
      </p:sp>
      <p:sp>
        <p:nvSpPr>
          <p:cNvPr id="108" name="Rectangle 6">
            <a:extLst>
              <a:ext uri="{FF2B5EF4-FFF2-40B4-BE49-F238E27FC236}">
                <a16:creationId xmlns:a16="http://schemas.microsoft.com/office/drawing/2014/main" id="{64A87FB4-FF35-46BA-84C3-340057229501}"/>
              </a:ext>
            </a:extLst>
          </p:cNvPr>
          <p:cNvSpPr>
            <a:spLocks noChangeArrowheads="1"/>
          </p:cNvSpPr>
          <p:nvPr/>
        </p:nvSpPr>
        <p:spPr bwMode="auto">
          <a:xfrm>
            <a:off x="34925" y="1516063"/>
            <a:ext cx="1068388" cy="688975"/>
          </a:xfrm>
          <a:prstGeom prst="rect">
            <a:avLst/>
          </a:prstGeom>
          <a:solidFill>
            <a:srgbClr val="FFFF00"/>
          </a:solidFill>
          <a:ln w="38100">
            <a:solidFill>
              <a:srgbClr val="FF0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ja-JP" altLang="en-US" sz="2000">
                <a:ea typeface="Osaka" pitchFamily="1" charset="-128"/>
              </a:rPr>
              <a:t>病院支援</a:t>
            </a:r>
            <a:endParaRPr lang="en-US" altLang="ja-JP" sz="2000">
              <a:ea typeface="Osaka" pitchFamily="1" charset="-128"/>
            </a:endParaRPr>
          </a:p>
          <a:p>
            <a:pPr algn="ctr" eaLnBrk="1" hangingPunct="1">
              <a:spcBef>
                <a:spcPct val="0"/>
              </a:spcBef>
              <a:buFontTx/>
              <a:buNone/>
            </a:pPr>
            <a:r>
              <a:rPr lang="ja-JP" altLang="en-US" sz="2000">
                <a:ea typeface="Osaka" pitchFamily="1" charset="-128"/>
              </a:rPr>
              <a:t>指揮所</a:t>
            </a:r>
          </a:p>
        </p:txBody>
      </p:sp>
      <p:pic>
        <p:nvPicPr>
          <p:cNvPr id="110" name="Picture 231">
            <a:extLst>
              <a:ext uri="{FF2B5EF4-FFF2-40B4-BE49-F238E27FC236}">
                <a16:creationId xmlns:a16="http://schemas.microsoft.com/office/drawing/2014/main" id="{F2EF6760-5AE8-4D80-856D-DE538A1E6F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150" y="2435225"/>
            <a:ext cx="622300" cy="27305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1" name="テキスト ボックス 15">
            <a:extLst>
              <a:ext uri="{FF2B5EF4-FFF2-40B4-BE49-F238E27FC236}">
                <a16:creationId xmlns:a16="http://schemas.microsoft.com/office/drawing/2014/main" id="{5BAC64A7-8BF6-47B6-9CE5-3289445C3ACF}"/>
              </a:ext>
            </a:extLst>
          </p:cNvPr>
          <p:cNvSpPr txBox="1">
            <a:spLocks noChangeArrowheads="1"/>
          </p:cNvSpPr>
          <p:nvPr/>
        </p:nvSpPr>
        <p:spPr bwMode="auto">
          <a:xfrm>
            <a:off x="2600325" y="2033588"/>
            <a:ext cx="747713" cy="431800"/>
          </a:xfrm>
          <a:prstGeom prst="rect">
            <a:avLst/>
          </a:prstGeom>
          <a:solidFill>
            <a:schemeClr val="bg1"/>
          </a:solidFill>
          <a:ln w="9525">
            <a:solidFill>
              <a:srgbClr val="FF0000"/>
            </a:solidFill>
            <a:miter lim="800000"/>
            <a:headEnd/>
            <a:tailEnd/>
          </a:ln>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1100"/>
              <a:t>指揮支援</a:t>
            </a:r>
            <a:endParaRPr lang="en-US" altLang="ja-JP" sz="1100"/>
          </a:p>
          <a:p>
            <a:pPr eaLnBrk="1" hangingPunct="1">
              <a:spcBef>
                <a:spcPct val="0"/>
              </a:spcBef>
              <a:buFontTx/>
              <a:buNone/>
            </a:pPr>
            <a:r>
              <a:rPr lang="ja-JP" altLang="en-US" sz="1100"/>
              <a:t>通信支援</a:t>
            </a:r>
          </a:p>
        </p:txBody>
      </p:sp>
      <p:sp>
        <p:nvSpPr>
          <p:cNvPr id="112" name="テキスト ボックス 21">
            <a:extLst>
              <a:ext uri="{FF2B5EF4-FFF2-40B4-BE49-F238E27FC236}">
                <a16:creationId xmlns:a16="http://schemas.microsoft.com/office/drawing/2014/main" id="{F8CF855B-58D2-4A31-96D5-64849CD89403}"/>
              </a:ext>
            </a:extLst>
          </p:cNvPr>
          <p:cNvSpPr txBox="1">
            <a:spLocks noChangeArrowheads="1"/>
          </p:cNvSpPr>
          <p:nvPr/>
        </p:nvSpPr>
        <p:spPr bwMode="auto">
          <a:xfrm>
            <a:off x="180975" y="3398838"/>
            <a:ext cx="749300" cy="261937"/>
          </a:xfrm>
          <a:prstGeom prst="rect">
            <a:avLst/>
          </a:prstGeom>
          <a:solidFill>
            <a:schemeClr val="bg1"/>
          </a:solidFill>
          <a:ln w="9525">
            <a:solidFill>
              <a:srgbClr val="FF0000"/>
            </a:solidFill>
            <a:miter lim="800000"/>
            <a:headEnd/>
            <a:tailEnd/>
          </a:ln>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1100"/>
              <a:t>診療支援</a:t>
            </a:r>
          </a:p>
        </p:txBody>
      </p:sp>
      <p:pic>
        <p:nvPicPr>
          <p:cNvPr id="113" name="Picture 231">
            <a:extLst>
              <a:ext uri="{FF2B5EF4-FFF2-40B4-BE49-F238E27FC236}">
                <a16:creationId xmlns:a16="http://schemas.microsoft.com/office/drawing/2014/main" id="{8E4CB593-8BB3-4678-A9D5-FB7F84580C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3" y="3684588"/>
            <a:ext cx="547687" cy="32385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14" name="Picture 231">
            <a:extLst>
              <a:ext uri="{FF2B5EF4-FFF2-40B4-BE49-F238E27FC236}">
                <a16:creationId xmlns:a16="http://schemas.microsoft.com/office/drawing/2014/main" id="{49F05FEA-F077-4D14-96CB-9B65AFB744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988" y="4197350"/>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15" name="Picture 231">
            <a:extLst>
              <a:ext uri="{FF2B5EF4-FFF2-40B4-BE49-F238E27FC236}">
                <a16:creationId xmlns:a16="http://schemas.microsoft.com/office/drawing/2014/main" id="{159E7EE9-DF14-46DF-99BE-5D524B5D6A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988" y="4697413"/>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16" name="Picture 231">
            <a:extLst>
              <a:ext uri="{FF2B5EF4-FFF2-40B4-BE49-F238E27FC236}">
                <a16:creationId xmlns:a16="http://schemas.microsoft.com/office/drawing/2014/main" id="{596D266D-A78A-4A8F-A577-59E184911A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988" y="5165725"/>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cxnSp>
        <p:nvCxnSpPr>
          <p:cNvPr id="117" name="直線コネクタ 116">
            <a:extLst>
              <a:ext uri="{FF2B5EF4-FFF2-40B4-BE49-F238E27FC236}">
                <a16:creationId xmlns:a16="http://schemas.microsoft.com/office/drawing/2014/main" id="{1E549FF6-2CA5-45DC-953A-002ACB01B96E}"/>
              </a:ext>
            </a:extLst>
          </p:cNvPr>
          <p:cNvCxnSpPr/>
          <p:nvPr/>
        </p:nvCxnSpPr>
        <p:spPr>
          <a:xfrm>
            <a:off x="792163" y="2205038"/>
            <a:ext cx="6350" cy="11938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072CFD28-236A-4155-93BC-9AF2D194581E}"/>
              </a:ext>
            </a:extLst>
          </p:cNvPr>
          <p:cNvCxnSpPr/>
          <p:nvPr/>
        </p:nvCxnSpPr>
        <p:spPr>
          <a:xfrm>
            <a:off x="800100" y="4064000"/>
            <a:ext cx="6350" cy="119062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F2648AB-0B41-4947-954A-341423496903}"/>
              </a:ext>
            </a:extLst>
          </p:cNvPr>
          <p:cNvCxnSpPr>
            <a:stCxn id="114" idx="1"/>
          </p:cNvCxnSpPr>
          <p:nvPr/>
        </p:nvCxnSpPr>
        <p:spPr>
          <a:xfrm flipH="1">
            <a:off x="798513" y="4337050"/>
            <a:ext cx="498475" cy="47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17E1AD1E-F04C-4605-BE73-9134698CD474}"/>
              </a:ext>
            </a:extLst>
          </p:cNvPr>
          <p:cNvCxnSpPr/>
          <p:nvPr/>
        </p:nvCxnSpPr>
        <p:spPr>
          <a:xfrm flipH="1">
            <a:off x="809625" y="5254625"/>
            <a:ext cx="496888" cy="47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933D1A57-B301-4853-A617-128DF398770F}"/>
              </a:ext>
            </a:extLst>
          </p:cNvPr>
          <p:cNvCxnSpPr/>
          <p:nvPr/>
        </p:nvCxnSpPr>
        <p:spPr>
          <a:xfrm flipH="1">
            <a:off x="800100" y="4797425"/>
            <a:ext cx="498475" cy="47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2761952B-CB77-43F5-BA69-9814A190AAD3}"/>
              </a:ext>
            </a:extLst>
          </p:cNvPr>
          <p:cNvCxnSpPr/>
          <p:nvPr/>
        </p:nvCxnSpPr>
        <p:spPr>
          <a:xfrm flipH="1">
            <a:off x="792163" y="714375"/>
            <a:ext cx="0" cy="7874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7B02FFF1-72DA-4EAB-AC4E-7789BF743A3A}"/>
              </a:ext>
            </a:extLst>
          </p:cNvPr>
          <p:cNvCxnSpPr/>
          <p:nvPr/>
        </p:nvCxnSpPr>
        <p:spPr>
          <a:xfrm flipH="1">
            <a:off x="792163" y="2768600"/>
            <a:ext cx="3348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pic>
        <p:nvPicPr>
          <p:cNvPr id="124" name="Picture 231">
            <a:extLst>
              <a:ext uri="{FF2B5EF4-FFF2-40B4-BE49-F238E27FC236}">
                <a16:creationId xmlns:a16="http://schemas.microsoft.com/office/drawing/2014/main" id="{5F7F4C2B-BCAA-46FF-852E-EA49E6203A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8575"/>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5" name="Picture 231">
            <a:extLst>
              <a:ext uri="{FF2B5EF4-FFF2-40B4-BE49-F238E27FC236}">
                <a16:creationId xmlns:a16="http://schemas.microsoft.com/office/drawing/2014/main" id="{7169AF88-4AA0-455A-B40D-E43B9A9D19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0213" y="180975"/>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6" name="Picture 231">
            <a:extLst>
              <a:ext uri="{FF2B5EF4-FFF2-40B4-BE49-F238E27FC236}">
                <a16:creationId xmlns:a16="http://schemas.microsoft.com/office/drawing/2014/main" id="{A83CBAAC-F55C-41B8-90E2-D013302C99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613" y="333375"/>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7" name="Picture 231">
            <a:extLst>
              <a:ext uri="{FF2B5EF4-FFF2-40B4-BE49-F238E27FC236}">
                <a16:creationId xmlns:a16="http://schemas.microsoft.com/office/drawing/2014/main" id="{30C0499A-E99F-4779-8B19-AA1A415EFE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088" y="1158875"/>
            <a:ext cx="803275" cy="4699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9" name="テキスト ボックス 108">
            <a:extLst>
              <a:ext uri="{FF2B5EF4-FFF2-40B4-BE49-F238E27FC236}">
                <a16:creationId xmlns:a16="http://schemas.microsoft.com/office/drawing/2014/main" id="{49F865B8-B0C3-47F8-919A-98BE0CEDCA1A}"/>
              </a:ext>
            </a:extLst>
          </p:cNvPr>
          <p:cNvSpPr txBox="1"/>
          <p:nvPr/>
        </p:nvSpPr>
        <p:spPr>
          <a:xfrm>
            <a:off x="827088" y="1231900"/>
            <a:ext cx="454025" cy="252413"/>
          </a:xfrm>
          <a:prstGeom prst="rect">
            <a:avLst/>
          </a:prstGeom>
          <a:noFill/>
        </p:spPr>
        <p:txBody>
          <a:bodyPr wrap="none">
            <a:spAutoFit/>
          </a:bodyPr>
          <a:lstStyle/>
          <a:p>
            <a:pPr eaLnBrk="1" hangingPunct="1">
              <a:defRPr/>
            </a:pPr>
            <a:r>
              <a:rPr lang="ja-JP" altLang="en-US" sz="1050" b="1" dirty="0">
                <a:ea typeface="ＭＳ Ｐゴシック" panose="020B0600070205080204" pitchFamily="50" charset="-128"/>
              </a:rPr>
              <a:t>院内</a:t>
            </a:r>
          </a:p>
        </p:txBody>
      </p:sp>
      <p:cxnSp>
        <p:nvCxnSpPr>
          <p:cNvPr id="128" name="直線コネクタ 127">
            <a:extLst>
              <a:ext uri="{FF2B5EF4-FFF2-40B4-BE49-F238E27FC236}">
                <a16:creationId xmlns:a16="http://schemas.microsoft.com/office/drawing/2014/main" id="{53E044AF-5B41-4EE6-A577-8C684B13221A}"/>
              </a:ext>
            </a:extLst>
          </p:cNvPr>
          <p:cNvCxnSpPr/>
          <p:nvPr/>
        </p:nvCxnSpPr>
        <p:spPr>
          <a:xfrm>
            <a:off x="2922588" y="2622550"/>
            <a:ext cx="0" cy="14605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a:extLst>
              <a:ext uri="{FF2B5EF4-FFF2-40B4-BE49-F238E27FC236}">
                <a16:creationId xmlns:a16="http://schemas.microsoft.com/office/drawing/2014/main" id="{7EA8D81A-E447-4E17-B28D-A2B49B4E4D4F}"/>
              </a:ext>
            </a:extLst>
          </p:cNvPr>
          <p:cNvCxnSpPr/>
          <p:nvPr/>
        </p:nvCxnSpPr>
        <p:spPr>
          <a:xfrm>
            <a:off x="4135438" y="2606675"/>
            <a:ext cx="3175" cy="17938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pic>
        <p:nvPicPr>
          <p:cNvPr id="130" name="Picture 231">
            <a:extLst>
              <a:ext uri="{FF2B5EF4-FFF2-40B4-BE49-F238E27FC236}">
                <a16:creationId xmlns:a16="http://schemas.microsoft.com/office/drawing/2014/main" id="{DAA01197-2424-4EA8-9052-3886F1594A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8413" y="2376488"/>
            <a:ext cx="573087" cy="277812"/>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31" name="テキスト ボックス 35">
            <a:extLst>
              <a:ext uri="{FF2B5EF4-FFF2-40B4-BE49-F238E27FC236}">
                <a16:creationId xmlns:a16="http://schemas.microsoft.com/office/drawing/2014/main" id="{9884C0C9-F9BE-483A-9F36-E9B31F5D6BC2}"/>
              </a:ext>
            </a:extLst>
          </p:cNvPr>
          <p:cNvSpPr txBox="1">
            <a:spLocks noChangeArrowheads="1"/>
          </p:cNvSpPr>
          <p:nvPr/>
        </p:nvSpPr>
        <p:spPr bwMode="auto">
          <a:xfrm>
            <a:off x="3729038" y="2095500"/>
            <a:ext cx="747712" cy="261938"/>
          </a:xfrm>
          <a:prstGeom prst="rect">
            <a:avLst/>
          </a:prstGeom>
          <a:solidFill>
            <a:schemeClr val="bg1"/>
          </a:solidFill>
          <a:ln w="9525">
            <a:solidFill>
              <a:srgbClr val="FF0000"/>
            </a:solidFill>
            <a:miter lim="800000"/>
            <a:headEnd/>
            <a:tailEnd/>
          </a:ln>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ja-JP" altLang="en-US" sz="1100"/>
              <a:t>搬送支援</a:t>
            </a:r>
          </a:p>
        </p:txBody>
      </p:sp>
      <p:pic>
        <p:nvPicPr>
          <p:cNvPr id="89" name="Picture 231">
            <a:extLst>
              <a:ext uri="{FF2B5EF4-FFF2-40B4-BE49-F238E27FC236}">
                <a16:creationId xmlns:a16="http://schemas.microsoft.com/office/drawing/2014/main" id="{06001E1F-1805-4147-8B93-95282E531D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88" y="1204913"/>
            <a:ext cx="549275" cy="32385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90" name="Picture 231">
            <a:extLst>
              <a:ext uri="{FF2B5EF4-FFF2-40B4-BE49-F238E27FC236}">
                <a16:creationId xmlns:a16="http://schemas.microsoft.com/office/drawing/2014/main" id="{5360B116-939F-4C82-9DCF-5089B78E53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013" y="485775"/>
            <a:ext cx="608012" cy="2794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7"/>
                                        </p:tgtEl>
                                        <p:attrNameLst>
                                          <p:attrName>style.visibility</p:attrName>
                                        </p:attrNameLst>
                                      </p:cBhvr>
                                      <p:to>
                                        <p:strVal val="visible"/>
                                      </p:to>
                                    </p:set>
                                    <p:anim calcmode="lin" valueType="num">
                                      <p:cBhvr additive="base">
                                        <p:cTn id="7" dur="500" fill="hold"/>
                                        <p:tgtEl>
                                          <p:spTgt spid="107"/>
                                        </p:tgtEl>
                                        <p:attrNameLst>
                                          <p:attrName>ppt_x</p:attrName>
                                        </p:attrNameLst>
                                      </p:cBhvr>
                                      <p:tavLst>
                                        <p:tav tm="0">
                                          <p:val>
                                            <p:strVal val="0-#ppt_w/2"/>
                                          </p:val>
                                        </p:tav>
                                        <p:tav tm="100000">
                                          <p:val>
                                            <p:strVal val="#ppt_x"/>
                                          </p:val>
                                        </p:tav>
                                      </p:tavLst>
                                    </p:anim>
                                    <p:anim calcmode="lin" valueType="num">
                                      <p:cBhvr additive="base">
                                        <p:cTn id="8" dur="500" fill="hold"/>
                                        <p:tgtEl>
                                          <p:spTgt spid="1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8"/>
                                        </p:tgtEl>
                                        <p:attrNameLst>
                                          <p:attrName>style.visibility</p:attrName>
                                        </p:attrNameLst>
                                      </p:cBhvr>
                                      <p:to>
                                        <p:strVal val="visible"/>
                                      </p:to>
                                    </p:set>
                                    <p:anim calcmode="lin" valueType="num">
                                      <p:cBhvr additive="base">
                                        <p:cTn id="13" dur="500" fill="hold"/>
                                        <p:tgtEl>
                                          <p:spTgt spid="108"/>
                                        </p:tgtEl>
                                        <p:attrNameLst>
                                          <p:attrName>ppt_x</p:attrName>
                                        </p:attrNameLst>
                                      </p:cBhvr>
                                      <p:tavLst>
                                        <p:tav tm="0">
                                          <p:val>
                                            <p:strVal val="0-#ppt_w/2"/>
                                          </p:val>
                                        </p:tav>
                                        <p:tav tm="100000">
                                          <p:val>
                                            <p:strVal val="#ppt_x"/>
                                          </p:val>
                                        </p:tav>
                                      </p:tavLst>
                                    </p:anim>
                                    <p:anim calcmode="lin" valueType="num">
                                      <p:cBhvr additive="base">
                                        <p:cTn id="14" dur="500" fill="hold"/>
                                        <p:tgtEl>
                                          <p:spTgt spid="108"/>
                                        </p:tgtEl>
                                        <p:attrNameLst>
                                          <p:attrName>ppt_y</p:attrName>
                                        </p:attrNameLst>
                                      </p:cBhvr>
                                      <p:tavLst>
                                        <p:tav tm="0">
                                          <p:val>
                                            <p:strVal val="#ppt_y"/>
                                          </p:val>
                                        </p:tav>
                                        <p:tav tm="100000">
                                          <p:val>
                                            <p:strVal val="#ppt_y"/>
                                          </p:val>
                                        </p:tav>
                                      </p:tavLst>
                                    </p:anim>
                                  </p:childTnLst>
                                </p:cTn>
                              </p:par>
                              <p:par>
                                <p:cTn id="15" presetID="9" presetClass="entr" presetSubtype="0" fill="hold" grpId="0" nodeType="withEffect">
                                  <p:stCondLst>
                                    <p:cond delay="0"/>
                                  </p:stCondLst>
                                  <p:childTnLst>
                                    <p:set>
                                      <p:cBhvr>
                                        <p:cTn id="16" dur="1" fill="hold">
                                          <p:stCondLst>
                                            <p:cond delay="0"/>
                                          </p:stCondLst>
                                        </p:cTn>
                                        <p:tgtEl>
                                          <p:spTgt spid="109"/>
                                        </p:tgtEl>
                                        <p:attrNameLst>
                                          <p:attrName>style.visibility</p:attrName>
                                        </p:attrNameLst>
                                      </p:cBhvr>
                                      <p:to>
                                        <p:strVal val="visible"/>
                                      </p:to>
                                    </p:set>
                                    <p:animEffect transition="in" filter="dissolve">
                                      <p:cBhvr>
                                        <p:cTn id="17" dur="500"/>
                                        <p:tgtEl>
                                          <p:spTgt spid="109"/>
                                        </p:tgtEl>
                                      </p:cBhvr>
                                    </p:animEffect>
                                  </p:childTnLst>
                                </p:cTn>
                              </p:par>
                              <p:par>
                                <p:cTn id="18" presetID="2" presetClass="entr" presetSubtype="8" fill="hold" nodeType="withEffect">
                                  <p:stCondLst>
                                    <p:cond delay="0"/>
                                  </p:stCondLst>
                                  <p:childTnLst>
                                    <p:set>
                                      <p:cBhvr>
                                        <p:cTn id="19" dur="1" fill="hold">
                                          <p:stCondLst>
                                            <p:cond delay="0"/>
                                          </p:stCondLst>
                                        </p:cTn>
                                        <p:tgtEl>
                                          <p:spTgt spid="110"/>
                                        </p:tgtEl>
                                        <p:attrNameLst>
                                          <p:attrName>style.visibility</p:attrName>
                                        </p:attrNameLst>
                                      </p:cBhvr>
                                      <p:to>
                                        <p:strVal val="visible"/>
                                      </p:to>
                                    </p:set>
                                    <p:anim calcmode="lin" valueType="num">
                                      <p:cBhvr additive="base">
                                        <p:cTn id="20" dur="500" fill="hold"/>
                                        <p:tgtEl>
                                          <p:spTgt spid="110"/>
                                        </p:tgtEl>
                                        <p:attrNameLst>
                                          <p:attrName>ppt_x</p:attrName>
                                        </p:attrNameLst>
                                      </p:cBhvr>
                                      <p:tavLst>
                                        <p:tav tm="0">
                                          <p:val>
                                            <p:strVal val="0-#ppt_w/2"/>
                                          </p:val>
                                        </p:tav>
                                        <p:tav tm="100000">
                                          <p:val>
                                            <p:strVal val="#ppt_x"/>
                                          </p:val>
                                        </p:tav>
                                      </p:tavLst>
                                    </p:anim>
                                    <p:anim calcmode="lin" valueType="num">
                                      <p:cBhvr additive="base">
                                        <p:cTn id="21" dur="500" fill="hold"/>
                                        <p:tgtEl>
                                          <p:spTgt spid="110"/>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111"/>
                                        </p:tgtEl>
                                        <p:attrNameLst>
                                          <p:attrName>style.visibility</p:attrName>
                                        </p:attrNameLst>
                                      </p:cBhvr>
                                      <p:to>
                                        <p:strVal val="visible"/>
                                      </p:to>
                                    </p:set>
                                    <p:anim calcmode="lin" valueType="num">
                                      <p:cBhvr additive="base">
                                        <p:cTn id="24" dur="500" fill="hold"/>
                                        <p:tgtEl>
                                          <p:spTgt spid="111"/>
                                        </p:tgtEl>
                                        <p:attrNameLst>
                                          <p:attrName>ppt_x</p:attrName>
                                        </p:attrNameLst>
                                      </p:cBhvr>
                                      <p:tavLst>
                                        <p:tav tm="0">
                                          <p:val>
                                            <p:strVal val="0-#ppt_w/2"/>
                                          </p:val>
                                        </p:tav>
                                        <p:tav tm="100000">
                                          <p:val>
                                            <p:strVal val="#ppt_x"/>
                                          </p:val>
                                        </p:tav>
                                      </p:tavLst>
                                    </p:anim>
                                    <p:anim calcmode="lin" valueType="num">
                                      <p:cBhvr additive="base">
                                        <p:cTn id="25" dur="500" fill="hold"/>
                                        <p:tgtEl>
                                          <p:spTgt spid="111"/>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12"/>
                                        </p:tgtEl>
                                        <p:attrNameLst>
                                          <p:attrName>style.visibility</p:attrName>
                                        </p:attrNameLst>
                                      </p:cBhvr>
                                      <p:to>
                                        <p:strVal val="visible"/>
                                      </p:to>
                                    </p:set>
                                    <p:anim calcmode="lin" valueType="num">
                                      <p:cBhvr additive="base">
                                        <p:cTn id="28" dur="500" fill="hold"/>
                                        <p:tgtEl>
                                          <p:spTgt spid="112"/>
                                        </p:tgtEl>
                                        <p:attrNameLst>
                                          <p:attrName>ppt_x</p:attrName>
                                        </p:attrNameLst>
                                      </p:cBhvr>
                                      <p:tavLst>
                                        <p:tav tm="0">
                                          <p:val>
                                            <p:strVal val="0-#ppt_w/2"/>
                                          </p:val>
                                        </p:tav>
                                        <p:tav tm="100000">
                                          <p:val>
                                            <p:strVal val="#ppt_x"/>
                                          </p:val>
                                        </p:tav>
                                      </p:tavLst>
                                    </p:anim>
                                    <p:anim calcmode="lin" valueType="num">
                                      <p:cBhvr additive="base">
                                        <p:cTn id="29" dur="500" fill="hold"/>
                                        <p:tgtEl>
                                          <p:spTgt spid="112"/>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113"/>
                                        </p:tgtEl>
                                        <p:attrNameLst>
                                          <p:attrName>style.visibility</p:attrName>
                                        </p:attrNameLst>
                                      </p:cBhvr>
                                      <p:to>
                                        <p:strVal val="visible"/>
                                      </p:to>
                                    </p:set>
                                    <p:anim calcmode="lin" valueType="num">
                                      <p:cBhvr additive="base">
                                        <p:cTn id="32" dur="500" fill="hold"/>
                                        <p:tgtEl>
                                          <p:spTgt spid="113"/>
                                        </p:tgtEl>
                                        <p:attrNameLst>
                                          <p:attrName>ppt_x</p:attrName>
                                        </p:attrNameLst>
                                      </p:cBhvr>
                                      <p:tavLst>
                                        <p:tav tm="0">
                                          <p:val>
                                            <p:strVal val="0-#ppt_w/2"/>
                                          </p:val>
                                        </p:tav>
                                        <p:tav tm="100000">
                                          <p:val>
                                            <p:strVal val="#ppt_x"/>
                                          </p:val>
                                        </p:tav>
                                      </p:tavLst>
                                    </p:anim>
                                    <p:anim calcmode="lin" valueType="num">
                                      <p:cBhvr additive="base">
                                        <p:cTn id="33" dur="500" fill="hold"/>
                                        <p:tgtEl>
                                          <p:spTgt spid="113"/>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114"/>
                                        </p:tgtEl>
                                        <p:attrNameLst>
                                          <p:attrName>style.visibility</p:attrName>
                                        </p:attrNameLst>
                                      </p:cBhvr>
                                      <p:to>
                                        <p:strVal val="visible"/>
                                      </p:to>
                                    </p:set>
                                    <p:anim calcmode="lin" valueType="num">
                                      <p:cBhvr additive="base">
                                        <p:cTn id="36" dur="500" fill="hold"/>
                                        <p:tgtEl>
                                          <p:spTgt spid="114"/>
                                        </p:tgtEl>
                                        <p:attrNameLst>
                                          <p:attrName>ppt_x</p:attrName>
                                        </p:attrNameLst>
                                      </p:cBhvr>
                                      <p:tavLst>
                                        <p:tav tm="0">
                                          <p:val>
                                            <p:strVal val="0-#ppt_w/2"/>
                                          </p:val>
                                        </p:tav>
                                        <p:tav tm="100000">
                                          <p:val>
                                            <p:strVal val="#ppt_x"/>
                                          </p:val>
                                        </p:tav>
                                      </p:tavLst>
                                    </p:anim>
                                    <p:anim calcmode="lin" valueType="num">
                                      <p:cBhvr additive="base">
                                        <p:cTn id="37" dur="500" fill="hold"/>
                                        <p:tgtEl>
                                          <p:spTgt spid="114"/>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115"/>
                                        </p:tgtEl>
                                        <p:attrNameLst>
                                          <p:attrName>style.visibility</p:attrName>
                                        </p:attrNameLst>
                                      </p:cBhvr>
                                      <p:to>
                                        <p:strVal val="visible"/>
                                      </p:to>
                                    </p:set>
                                    <p:anim calcmode="lin" valueType="num">
                                      <p:cBhvr additive="base">
                                        <p:cTn id="40" dur="500" fill="hold"/>
                                        <p:tgtEl>
                                          <p:spTgt spid="115"/>
                                        </p:tgtEl>
                                        <p:attrNameLst>
                                          <p:attrName>ppt_x</p:attrName>
                                        </p:attrNameLst>
                                      </p:cBhvr>
                                      <p:tavLst>
                                        <p:tav tm="0">
                                          <p:val>
                                            <p:strVal val="0-#ppt_w/2"/>
                                          </p:val>
                                        </p:tav>
                                        <p:tav tm="100000">
                                          <p:val>
                                            <p:strVal val="#ppt_x"/>
                                          </p:val>
                                        </p:tav>
                                      </p:tavLst>
                                    </p:anim>
                                    <p:anim calcmode="lin" valueType="num">
                                      <p:cBhvr additive="base">
                                        <p:cTn id="41" dur="500" fill="hold"/>
                                        <p:tgtEl>
                                          <p:spTgt spid="115"/>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116"/>
                                        </p:tgtEl>
                                        <p:attrNameLst>
                                          <p:attrName>style.visibility</p:attrName>
                                        </p:attrNameLst>
                                      </p:cBhvr>
                                      <p:to>
                                        <p:strVal val="visible"/>
                                      </p:to>
                                    </p:set>
                                    <p:anim calcmode="lin" valueType="num">
                                      <p:cBhvr additive="base">
                                        <p:cTn id="44" dur="500" fill="hold"/>
                                        <p:tgtEl>
                                          <p:spTgt spid="116"/>
                                        </p:tgtEl>
                                        <p:attrNameLst>
                                          <p:attrName>ppt_x</p:attrName>
                                        </p:attrNameLst>
                                      </p:cBhvr>
                                      <p:tavLst>
                                        <p:tav tm="0">
                                          <p:val>
                                            <p:strVal val="0-#ppt_w/2"/>
                                          </p:val>
                                        </p:tav>
                                        <p:tav tm="100000">
                                          <p:val>
                                            <p:strVal val="#ppt_x"/>
                                          </p:val>
                                        </p:tav>
                                      </p:tavLst>
                                    </p:anim>
                                    <p:anim calcmode="lin" valueType="num">
                                      <p:cBhvr additive="base">
                                        <p:cTn id="45" dur="500" fill="hold"/>
                                        <p:tgtEl>
                                          <p:spTgt spid="116"/>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stCondLst>
                                    <p:cond delay="0"/>
                                  </p:stCondLst>
                                  <p:childTnLst>
                                    <p:set>
                                      <p:cBhvr>
                                        <p:cTn id="47" dur="1" fill="hold">
                                          <p:stCondLst>
                                            <p:cond delay="0"/>
                                          </p:stCondLst>
                                        </p:cTn>
                                        <p:tgtEl>
                                          <p:spTgt spid="117"/>
                                        </p:tgtEl>
                                        <p:attrNameLst>
                                          <p:attrName>style.visibility</p:attrName>
                                        </p:attrNameLst>
                                      </p:cBhvr>
                                      <p:to>
                                        <p:strVal val="visible"/>
                                      </p:to>
                                    </p:set>
                                    <p:anim calcmode="lin" valueType="num">
                                      <p:cBhvr additive="base">
                                        <p:cTn id="48" dur="500" fill="hold"/>
                                        <p:tgtEl>
                                          <p:spTgt spid="117"/>
                                        </p:tgtEl>
                                        <p:attrNameLst>
                                          <p:attrName>ppt_x</p:attrName>
                                        </p:attrNameLst>
                                      </p:cBhvr>
                                      <p:tavLst>
                                        <p:tav tm="0">
                                          <p:val>
                                            <p:strVal val="0-#ppt_w/2"/>
                                          </p:val>
                                        </p:tav>
                                        <p:tav tm="100000">
                                          <p:val>
                                            <p:strVal val="#ppt_x"/>
                                          </p:val>
                                        </p:tav>
                                      </p:tavLst>
                                    </p:anim>
                                    <p:anim calcmode="lin" valueType="num">
                                      <p:cBhvr additive="base">
                                        <p:cTn id="49" dur="500" fill="hold"/>
                                        <p:tgtEl>
                                          <p:spTgt spid="117"/>
                                        </p:tgtEl>
                                        <p:attrNameLst>
                                          <p:attrName>ppt_y</p:attrName>
                                        </p:attrNameLst>
                                      </p:cBhvr>
                                      <p:tavLst>
                                        <p:tav tm="0">
                                          <p:val>
                                            <p:strVal val="#ppt_y"/>
                                          </p:val>
                                        </p:tav>
                                        <p:tav tm="100000">
                                          <p:val>
                                            <p:strVal val="#ppt_y"/>
                                          </p:val>
                                        </p:tav>
                                      </p:tavLst>
                                    </p:anim>
                                  </p:childTnLst>
                                </p:cTn>
                              </p:par>
                              <p:par>
                                <p:cTn id="50" presetID="2" presetClass="entr" presetSubtype="8" fill="hold" nodeType="withEffect">
                                  <p:stCondLst>
                                    <p:cond delay="0"/>
                                  </p:stCondLst>
                                  <p:childTnLst>
                                    <p:set>
                                      <p:cBhvr>
                                        <p:cTn id="51" dur="1" fill="hold">
                                          <p:stCondLst>
                                            <p:cond delay="0"/>
                                          </p:stCondLst>
                                        </p:cTn>
                                        <p:tgtEl>
                                          <p:spTgt spid="118"/>
                                        </p:tgtEl>
                                        <p:attrNameLst>
                                          <p:attrName>style.visibility</p:attrName>
                                        </p:attrNameLst>
                                      </p:cBhvr>
                                      <p:to>
                                        <p:strVal val="visible"/>
                                      </p:to>
                                    </p:set>
                                    <p:anim calcmode="lin" valueType="num">
                                      <p:cBhvr additive="base">
                                        <p:cTn id="52" dur="500" fill="hold"/>
                                        <p:tgtEl>
                                          <p:spTgt spid="118"/>
                                        </p:tgtEl>
                                        <p:attrNameLst>
                                          <p:attrName>ppt_x</p:attrName>
                                        </p:attrNameLst>
                                      </p:cBhvr>
                                      <p:tavLst>
                                        <p:tav tm="0">
                                          <p:val>
                                            <p:strVal val="0-#ppt_w/2"/>
                                          </p:val>
                                        </p:tav>
                                        <p:tav tm="100000">
                                          <p:val>
                                            <p:strVal val="#ppt_x"/>
                                          </p:val>
                                        </p:tav>
                                      </p:tavLst>
                                    </p:anim>
                                    <p:anim calcmode="lin" valueType="num">
                                      <p:cBhvr additive="base">
                                        <p:cTn id="53" dur="500" fill="hold"/>
                                        <p:tgtEl>
                                          <p:spTgt spid="118"/>
                                        </p:tgtEl>
                                        <p:attrNameLst>
                                          <p:attrName>ppt_y</p:attrName>
                                        </p:attrNameLst>
                                      </p:cBhvr>
                                      <p:tavLst>
                                        <p:tav tm="0">
                                          <p:val>
                                            <p:strVal val="#ppt_y"/>
                                          </p:val>
                                        </p:tav>
                                        <p:tav tm="100000">
                                          <p:val>
                                            <p:strVal val="#ppt_y"/>
                                          </p:val>
                                        </p:tav>
                                      </p:tavLst>
                                    </p:anim>
                                  </p:childTnLst>
                                </p:cTn>
                              </p:par>
                              <p:par>
                                <p:cTn id="54" presetID="2" presetClass="entr" presetSubtype="8" fill="hold" nodeType="withEffect">
                                  <p:stCondLst>
                                    <p:cond delay="0"/>
                                  </p:stCondLst>
                                  <p:childTnLst>
                                    <p:set>
                                      <p:cBhvr>
                                        <p:cTn id="55" dur="1" fill="hold">
                                          <p:stCondLst>
                                            <p:cond delay="0"/>
                                          </p:stCondLst>
                                        </p:cTn>
                                        <p:tgtEl>
                                          <p:spTgt spid="119"/>
                                        </p:tgtEl>
                                        <p:attrNameLst>
                                          <p:attrName>style.visibility</p:attrName>
                                        </p:attrNameLst>
                                      </p:cBhvr>
                                      <p:to>
                                        <p:strVal val="visible"/>
                                      </p:to>
                                    </p:set>
                                    <p:anim calcmode="lin" valueType="num">
                                      <p:cBhvr additive="base">
                                        <p:cTn id="56" dur="500" fill="hold"/>
                                        <p:tgtEl>
                                          <p:spTgt spid="119"/>
                                        </p:tgtEl>
                                        <p:attrNameLst>
                                          <p:attrName>ppt_x</p:attrName>
                                        </p:attrNameLst>
                                      </p:cBhvr>
                                      <p:tavLst>
                                        <p:tav tm="0">
                                          <p:val>
                                            <p:strVal val="0-#ppt_w/2"/>
                                          </p:val>
                                        </p:tav>
                                        <p:tav tm="100000">
                                          <p:val>
                                            <p:strVal val="#ppt_x"/>
                                          </p:val>
                                        </p:tav>
                                      </p:tavLst>
                                    </p:anim>
                                    <p:anim calcmode="lin" valueType="num">
                                      <p:cBhvr additive="base">
                                        <p:cTn id="57" dur="500" fill="hold"/>
                                        <p:tgtEl>
                                          <p:spTgt spid="119"/>
                                        </p:tgtEl>
                                        <p:attrNameLst>
                                          <p:attrName>ppt_y</p:attrName>
                                        </p:attrNameLst>
                                      </p:cBhvr>
                                      <p:tavLst>
                                        <p:tav tm="0">
                                          <p:val>
                                            <p:strVal val="#ppt_y"/>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120"/>
                                        </p:tgtEl>
                                        <p:attrNameLst>
                                          <p:attrName>style.visibility</p:attrName>
                                        </p:attrNameLst>
                                      </p:cBhvr>
                                      <p:to>
                                        <p:strVal val="visible"/>
                                      </p:to>
                                    </p:set>
                                    <p:anim calcmode="lin" valueType="num">
                                      <p:cBhvr additive="base">
                                        <p:cTn id="60" dur="500" fill="hold"/>
                                        <p:tgtEl>
                                          <p:spTgt spid="120"/>
                                        </p:tgtEl>
                                        <p:attrNameLst>
                                          <p:attrName>ppt_x</p:attrName>
                                        </p:attrNameLst>
                                      </p:cBhvr>
                                      <p:tavLst>
                                        <p:tav tm="0">
                                          <p:val>
                                            <p:strVal val="0-#ppt_w/2"/>
                                          </p:val>
                                        </p:tav>
                                        <p:tav tm="100000">
                                          <p:val>
                                            <p:strVal val="#ppt_x"/>
                                          </p:val>
                                        </p:tav>
                                      </p:tavLst>
                                    </p:anim>
                                    <p:anim calcmode="lin" valueType="num">
                                      <p:cBhvr additive="base">
                                        <p:cTn id="61" dur="500" fill="hold"/>
                                        <p:tgtEl>
                                          <p:spTgt spid="120"/>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121"/>
                                        </p:tgtEl>
                                        <p:attrNameLst>
                                          <p:attrName>style.visibility</p:attrName>
                                        </p:attrNameLst>
                                      </p:cBhvr>
                                      <p:to>
                                        <p:strVal val="visible"/>
                                      </p:to>
                                    </p:set>
                                    <p:anim calcmode="lin" valueType="num">
                                      <p:cBhvr additive="base">
                                        <p:cTn id="64" dur="500" fill="hold"/>
                                        <p:tgtEl>
                                          <p:spTgt spid="121"/>
                                        </p:tgtEl>
                                        <p:attrNameLst>
                                          <p:attrName>ppt_x</p:attrName>
                                        </p:attrNameLst>
                                      </p:cBhvr>
                                      <p:tavLst>
                                        <p:tav tm="0">
                                          <p:val>
                                            <p:strVal val="0-#ppt_w/2"/>
                                          </p:val>
                                        </p:tav>
                                        <p:tav tm="100000">
                                          <p:val>
                                            <p:strVal val="#ppt_x"/>
                                          </p:val>
                                        </p:tav>
                                      </p:tavLst>
                                    </p:anim>
                                    <p:anim calcmode="lin" valueType="num">
                                      <p:cBhvr additive="base">
                                        <p:cTn id="65" dur="500" fill="hold"/>
                                        <p:tgtEl>
                                          <p:spTgt spid="121"/>
                                        </p:tgtEl>
                                        <p:attrNameLst>
                                          <p:attrName>ppt_y</p:attrName>
                                        </p:attrNameLst>
                                      </p:cBhvr>
                                      <p:tavLst>
                                        <p:tav tm="0">
                                          <p:val>
                                            <p:strVal val="#ppt_y"/>
                                          </p:val>
                                        </p:tav>
                                        <p:tav tm="100000">
                                          <p:val>
                                            <p:strVal val="#ppt_y"/>
                                          </p:val>
                                        </p:tav>
                                      </p:tavLst>
                                    </p:anim>
                                  </p:childTnLst>
                                </p:cTn>
                              </p:par>
                              <p:par>
                                <p:cTn id="66" presetID="2" presetClass="entr" presetSubtype="8" fill="hold" nodeType="withEffect">
                                  <p:stCondLst>
                                    <p:cond delay="0"/>
                                  </p:stCondLst>
                                  <p:childTnLst>
                                    <p:set>
                                      <p:cBhvr>
                                        <p:cTn id="67" dur="1" fill="hold">
                                          <p:stCondLst>
                                            <p:cond delay="0"/>
                                          </p:stCondLst>
                                        </p:cTn>
                                        <p:tgtEl>
                                          <p:spTgt spid="122"/>
                                        </p:tgtEl>
                                        <p:attrNameLst>
                                          <p:attrName>style.visibility</p:attrName>
                                        </p:attrNameLst>
                                      </p:cBhvr>
                                      <p:to>
                                        <p:strVal val="visible"/>
                                      </p:to>
                                    </p:set>
                                    <p:anim calcmode="lin" valueType="num">
                                      <p:cBhvr additive="base">
                                        <p:cTn id="68" dur="500" fill="hold"/>
                                        <p:tgtEl>
                                          <p:spTgt spid="122"/>
                                        </p:tgtEl>
                                        <p:attrNameLst>
                                          <p:attrName>ppt_x</p:attrName>
                                        </p:attrNameLst>
                                      </p:cBhvr>
                                      <p:tavLst>
                                        <p:tav tm="0">
                                          <p:val>
                                            <p:strVal val="0-#ppt_w/2"/>
                                          </p:val>
                                        </p:tav>
                                        <p:tav tm="100000">
                                          <p:val>
                                            <p:strVal val="#ppt_x"/>
                                          </p:val>
                                        </p:tav>
                                      </p:tavLst>
                                    </p:anim>
                                    <p:anim calcmode="lin" valueType="num">
                                      <p:cBhvr additive="base">
                                        <p:cTn id="69" dur="500" fill="hold"/>
                                        <p:tgtEl>
                                          <p:spTgt spid="122"/>
                                        </p:tgtEl>
                                        <p:attrNameLst>
                                          <p:attrName>ppt_y</p:attrName>
                                        </p:attrNameLst>
                                      </p:cBhvr>
                                      <p:tavLst>
                                        <p:tav tm="0">
                                          <p:val>
                                            <p:strVal val="#ppt_y"/>
                                          </p:val>
                                        </p:tav>
                                        <p:tav tm="100000">
                                          <p:val>
                                            <p:strVal val="#ppt_y"/>
                                          </p:val>
                                        </p:tav>
                                      </p:tavLst>
                                    </p:anim>
                                  </p:childTnLst>
                                </p:cTn>
                              </p:par>
                              <p:par>
                                <p:cTn id="70" presetID="2" presetClass="entr" presetSubtype="8" fill="hold" nodeType="withEffect">
                                  <p:stCondLst>
                                    <p:cond delay="0"/>
                                  </p:stCondLst>
                                  <p:childTnLst>
                                    <p:set>
                                      <p:cBhvr>
                                        <p:cTn id="71" dur="1" fill="hold">
                                          <p:stCondLst>
                                            <p:cond delay="0"/>
                                          </p:stCondLst>
                                        </p:cTn>
                                        <p:tgtEl>
                                          <p:spTgt spid="123"/>
                                        </p:tgtEl>
                                        <p:attrNameLst>
                                          <p:attrName>style.visibility</p:attrName>
                                        </p:attrNameLst>
                                      </p:cBhvr>
                                      <p:to>
                                        <p:strVal val="visible"/>
                                      </p:to>
                                    </p:set>
                                    <p:anim calcmode="lin" valueType="num">
                                      <p:cBhvr additive="base">
                                        <p:cTn id="72" dur="500" fill="hold"/>
                                        <p:tgtEl>
                                          <p:spTgt spid="123"/>
                                        </p:tgtEl>
                                        <p:attrNameLst>
                                          <p:attrName>ppt_x</p:attrName>
                                        </p:attrNameLst>
                                      </p:cBhvr>
                                      <p:tavLst>
                                        <p:tav tm="0">
                                          <p:val>
                                            <p:strVal val="0-#ppt_w/2"/>
                                          </p:val>
                                        </p:tav>
                                        <p:tav tm="100000">
                                          <p:val>
                                            <p:strVal val="#ppt_x"/>
                                          </p:val>
                                        </p:tav>
                                      </p:tavLst>
                                    </p:anim>
                                    <p:anim calcmode="lin" valueType="num">
                                      <p:cBhvr additive="base">
                                        <p:cTn id="73" dur="500" fill="hold"/>
                                        <p:tgtEl>
                                          <p:spTgt spid="123"/>
                                        </p:tgtEl>
                                        <p:attrNameLst>
                                          <p:attrName>ppt_y</p:attrName>
                                        </p:attrNameLst>
                                      </p:cBhvr>
                                      <p:tavLst>
                                        <p:tav tm="0">
                                          <p:val>
                                            <p:strVal val="#ppt_y"/>
                                          </p:val>
                                        </p:tav>
                                        <p:tav tm="100000">
                                          <p:val>
                                            <p:strVal val="#ppt_y"/>
                                          </p:val>
                                        </p:tav>
                                      </p:tavLst>
                                    </p:anim>
                                  </p:childTnLst>
                                </p:cTn>
                              </p:par>
                              <p:par>
                                <p:cTn id="74" presetID="10" presetClass="entr" presetSubtype="0" fill="hold" nodeType="withEffect">
                                  <p:stCondLst>
                                    <p:cond delay="0"/>
                                  </p:stCondLst>
                                  <p:childTnLst>
                                    <p:set>
                                      <p:cBhvr>
                                        <p:cTn id="75" dur="1" fill="hold">
                                          <p:stCondLst>
                                            <p:cond delay="0"/>
                                          </p:stCondLst>
                                        </p:cTn>
                                        <p:tgtEl>
                                          <p:spTgt spid="124"/>
                                        </p:tgtEl>
                                        <p:attrNameLst>
                                          <p:attrName>style.visibility</p:attrName>
                                        </p:attrNameLst>
                                      </p:cBhvr>
                                      <p:to>
                                        <p:strVal val="visible"/>
                                      </p:to>
                                    </p:set>
                                    <p:animEffect transition="in" filter="fade">
                                      <p:cBhvr>
                                        <p:cTn id="76" dur="500"/>
                                        <p:tgtEl>
                                          <p:spTgt spid="124"/>
                                        </p:tgtEl>
                                      </p:cBhvr>
                                    </p:animEffect>
                                  </p:childTnLst>
                                </p:cTn>
                              </p:par>
                              <p:par>
                                <p:cTn id="77" presetID="10" presetClass="entr" presetSubtype="0" fill="hold" nodeType="withEffect">
                                  <p:stCondLst>
                                    <p:cond delay="0"/>
                                  </p:stCondLst>
                                  <p:childTnLst>
                                    <p:set>
                                      <p:cBhvr>
                                        <p:cTn id="78" dur="1" fill="hold">
                                          <p:stCondLst>
                                            <p:cond delay="0"/>
                                          </p:stCondLst>
                                        </p:cTn>
                                        <p:tgtEl>
                                          <p:spTgt spid="125"/>
                                        </p:tgtEl>
                                        <p:attrNameLst>
                                          <p:attrName>style.visibility</p:attrName>
                                        </p:attrNameLst>
                                      </p:cBhvr>
                                      <p:to>
                                        <p:strVal val="visible"/>
                                      </p:to>
                                    </p:set>
                                    <p:animEffect transition="in" filter="fade">
                                      <p:cBhvr>
                                        <p:cTn id="79" dur="500"/>
                                        <p:tgtEl>
                                          <p:spTgt spid="125"/>
                                        </p:tgtEl>
                                      </p:cBhvr>
                                    </p:animEffect>
                                  </p:childTnLst>
                                </p:cTn>
                              </p:par>
                              <p:par>
                                <p:cTn id="80" presetID="10" presetClass="entr" presetSubtype="0" fill="hold" nodeType="with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500"/>
                                        <p:tgtEl>
                                          <p:spTgt spid="126"/>
                                        </p:tgtEl>
                                      </p:cBhvr>
                                    </p:animEffect>
                                  </p:childTnLst>
                                </p:cTn>
                              </p:par>
                              <p:par>
                                <p:cTn id="83" presetID="9" presetClass="entr" presetSubtype="0" fill="hold" nodeType="withEffect">
                                  <p:stCondLst>
                                    <p:cond delay="0"/>
                                  </p:stCondLst>
                                  <p:childTnLst>
                                    <p:set>
                                      <p:cBhvr>
                                        <p:cTn id="84" dur="1" fill="hold">
                                          <p:stCondLst>
                                            <p:cond delay="0"/>
                                          </p:stCondLst>
                                        </p:cTn>
                                        <p:tgtEl>
                                          <p:spTgt spid="127"/>
                                        </p:tgtEl>
                                        <p:attrNameLst>
                                          <p:attrName>style.visibility</p:attrName>
                                        </p:attrNameLst>
                                      </p:cBhvr>
                                      <p:to>
                                        <p:strVal val="visible"/>
                                      </p:to>
                                    </p:set>
                                    <p:animEffect transition="in" filter="dissolve">
                                      <p:cBhvr>
                                        <p:cTn id="85" dur="500"/>
                                        <p:tgtEl>
                                          <p:spTgt spid="127"/>
                                        </p:tgtEl>
                                      </p:cBhvr>
                                    </p:animEffect>
                                  </p:childTnLst>
                                </p:cTn>
                              </p:par>
                              <p:par>
                                <p:cTn id="86" presetID="2" presetClass="entr" presetSubtype="8" fill="hold" nodeType="withEffect">
                                  <p:stCondLst>
                                    <p:cond delay="0"/>
                                  </p:stCondLst>
                                  <p:childTnLst>
                                    <p:set>
                                      <p:cBhvr>
                                        <p:cTn id="87" dur="1" fill="hold">
                                          <p:stCondLst>
                                            <p:cond delay="0"/>
                                          </p:stCondLst>
                                        </p:cTn>
                                        <p:tgtEl>
                                          <p:spTgt spid="128"/>
                                        </p:tgtEl>
                                        <p:attrNameLst>
                                          <p:attrName>style.visibility</p:attrName>
                                        </p:attrNameLst>
                                      </p:cBhvr>
                                      <p:to>
                                        <p:strVal val="visible"/>
                                      </p:to>
                                    </p:set>
                                    <p:anim calcmode="lin" valueType="num">
                                      <p:cBhvr additive="base">
                                        <p:cTn id="88" dur="500" fill="hold"/>
                                        <p:tgtEl>
                                          <p:spTgt spid="128"/>
                                        </p:tgtEl>
                                        <p:attrNameLst>
                                          <p:attrName>ppt_x</p:attrName>
                                        </p:attrNameLst>
                                      </p:cBhvr>
                                      <p:tavLst>
                                        <p:tav tm="0">
                                          <p:val>
                                            <p:strVal val="0-#ppt_w/2"/>
                                          </p:val>
                                        </p:tav>
                                        <p:tav tm="100000">
                                          <p:val>
                                            <p:strVal val="#ppt_x"/>
                                          </p:val>
                                        </p:tav>
                                      </p:tavLst>
                                    </p:anim>
                                    <p:anim calcmode="lin" valueType="num">
                                      <p:cBhvr additive="base">
                                        <p:cTn id="89" dur="500" fill="hold"/>
                                        <p:tgtEl>
                                          <p:spTgt spid="128"/>
                                        </p:tgtEl>
                                        <p:attrNameLst>
                                          <p:attrName>ppt_y</p:attrName>
                                        </p:attrNameLst>
                                      </p:cBhvr>
                                      <p:tavLst>
                                        <p:tav tm="0">
                                          <p:val>
                                            <p:strVal val="#ppt_y"/>
                                          </p:val>
                                        </p:tav>
                                        <p:tav tm="100000">
                                          <p:val>
                                            <p:strVal val="#ppt_y"/>
                                          </p:val>
                                        </p:tav>
                                      </p:tavLst>
                                    </p:anim>
                                  </p:childTnLst>
                                </p:cTn>
                              </p:par>
                              <p:par>
                                <p:cTn id="90" presetID="2" presetClass="entr" presetSubtype="8" fill="hold" nodeType="withEffect">
                                  <p:stCondLst>
                                    <p:cond delay="0"/>
                                  </p:stCondLst>
                                  <p:childTnLst>
                                    <p:set>
                                      <p:cBhvr>
                                        <p:cTn id="91" dur="1" fill="hold">
                                          <p:stCondLst>
                                            <p:cond delay="0"/>
                                          </p:stCondLst>
                                        </p:cTn>
                                        <p:tgtEl>
                                          <p:spTgt spid="129"/>
                                        </p:tgtEl>
                                        <p:attrNameLst>
                                          <p:attrName>style.visibility</p:attrName>
                                        </p:attrNameLst>
                                      </p:cBhvr>
                                      <p:to>
                                        <p:strVal val="visible"/>
                                      </p:to>
                                    </p:set>
                                    <p:anim calcmode="lin" valueType="num">
                                      <p:cBhvr additive="base">
                                        <p:cTn id="92" dur="500" fill="hold"/>
                                        <p:tgtEl>
                                          <p:spTgt spid="129"/>
                                        </p:tgtEl>
                                        <p:attrNameLst>
                                          <p:attrName>ppt_x</p:attrName>
                                        </p:attrNameLst>
                                      </p:cBhvr>
                                      <p:tavLst>
                                        <p:tav tm="0">
                                          <p:val>
                                            <p:strVal val="0-#ppt_w/2"/>
                                          </p:val>
                                        </p:tav>
                                        <p:tav tm="100000">
                                          <p:val>
                                            <p:strVal val="#ppt_x"/>
                                          </p:val>
                                        </p:tav>
                                      </p:tavLst>
                                    </p:anim>
                                    <p:anim calcmode="lin" valueType="num">
                                      <p:cBhvr additive="base">
                                        <p:cTn id="93" dur="500" fill="hold"/>
                                        <p:tgtEl>
                                          <p:spTgt spid="129"/>
                                        </p:tgtEl>
                                        <p:attrNameLst>
                                          <p:attrName>ppt_y</p:attrName>
                                        </p:attrNameLst>
                                      </p:cBhvr>
                                      <p:tavLst>
                                        <p:tav tm="0">
                                          <p:val>
                                            <p:strVal val="#ppt_y"/>
                                          </p:val>
                                        </p:tav>
                                        <p:tav tm="100000">
                                          <p:val>
                                            <p:strVal val="#ppt_y"/>
                                          </p:val>
                                        </p:tav>
                                      </p:tavLst>
                                    </p:anim>
                                  </p:childTnLst>
                                </p:cTn>
                              </p:par>
                              <p:par>
                                <p:cTn id="94" presetID="2" presetClass="entr" presetSubtype="8" fill="hold" nodeType="withEffect">
                                  <p:stCondLst>
                                    <p:cond delay="0"/>
                                  </p:stCondLst>
                                  <p:childTnLst>
                                    <p:set>
                                      <p:cBhvr>
                                        <p:cTn id="95" dur="1" fill="hold">
                                          <p:stCondLst>
                                            <p:cond delay="0"/>
                                          </p:stCondLst>
                                        </p:cTn>
                                        <p:tgtEl>
                                          <p:spTgt spid="130"/>
                                        </p:tgtEl>
                                        <p:attrNameLst>
                                          <p:attrName>style.visibility</p:attrName>
                                        </p:attrNameLst>
                                      </p:cBhvr>
                                      <p:to>
                                        <p:strVal val="visible"/>
                                      </p:to>
                                    </p:set>
                                    <p:anim calcmode="lin" valueType="num">
                                      <p:cBhvr additive="base">
                                        <p:cTn id="96" dur="500" fill="hold"/>
                                        <p:tgtEl>
                                          <p:spTgt spid="130"/>
                                        </p:tgtEl>
                                        <p:attrNameLst>
                                          <p:attrName>ppt_x</p:attrName>
                                        </p:attrNameLst>
                                      </p:cBhvr>
                                      <p:tavLst>
                                        <p:tav tm="0">
                                          <p:val>
                                            <p:strVal val="0-#ppt_w/2"/>
                                          </p:val>
                                        </p:tav>
                                        <p:tav tm="100000">
                                          <p:val>
                                            <p:strVal val="#ppt_x"/>
                                          </p:val>
                                        </p:tav>
                                      </p:tavLst>
                                    </p:anim>
                                    <p:anim calcmode="lin" valueType="num">
                                      <p:cBhvr additive="base">
                                        <p:cTn id="97" dur="500" fill="hold"/>
                                        <p:tgtEl>
                                          <p:spTgt spid="130"/>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131"/>
                                        </p:tgtEl>
                                        <p:attrNameLst>
                                          <p:attrName>style.visibility</p:attrName>
                                        </p:attrNameLst>
                                      </p:cBhvr>
                                      <p:to>
                                        <p:strVal val="visible"/>
                                      </p:to>
                                    </p:set>
                                    <p:anim calcmode="lin" valueType="num">
                                      <p:cBhvr additive="base">
                                        <p:cTn id="100" dur="500" fill="hold"/>
                                        <p:tgtEl>
                                          <p:spTgt spid="131"/>
                                        </p:tgtEl>
                                        <p:attrNameLst>
                                          <p:attrName>ppt_x</p:attrName>
                                        </p:attrNameLst>
                                      </p:cBhvr>
                                      <p:tavLst>
                                        <p:tav tm="0">
                                          <p:val>
                                            <p:strVal val="0-#ppt_w/2"/>
                                          </p:val>
                                        </p:tav>
                                        <p:tav tm="100000">
                                          <p:val>
                                            <p:strVal val="#ppt_x"/>
                                          </p:val>
                                        </p:tav>
                                      </p:tavLst>
                                    </p:anim>
                                    <p:anim calcmode="lin" valueType="num">
                                      <p:cBhvr additive="base">
                                        <p:cTn id="101" dur="500" fill="hold"/>
                                        <p:tgtEl>
                                          <p:spTgt spid="131"/>
                                        </p:tgtEl>
                                        <p:attrNameLst>
                                          <p:attrName>ppt_y</p:attrName>
                                        </p:attrNameLst>
                                      </p:cBhvr>
                                      <p:tavLst>
                                        <p:tav tm="0">
                                          <p:val>
                                            <p:strVal val="#ppt_y"/>
                                          </p:val>
                                        </p:tav>
                                        <p:tav tm="100000">
                                          <p:val>
                                            <p:strVal val="#ppt_y"/>
                                          </p:val>
                                        </p:tav>
                                      </p:tavLst>
                                    </p:anim>
                                  </p:childTnLst>
                                </p:cTn>
                              </p:par>
                              <p:par>
                                <p:cTn id="102" presetID="2" presetClass="entr" presetSubtype="8" fill="hold" nodeType="withEffect">
                                  <p:stCondLst>
                                    <p:cond delay="0"/>
                                  </p:stCondLst>
                                  <p:childTnLst>
                                    <p:set>
                                      <p:cBhvr>
                                        <p:cTn id="103" dur="1" fill="hold">
                                          <p:stCondLst>
                                            <p:cond delay="0"/>
                                          </p:stCondLst>
                                        </p:cTn>
                                        <p:tgtEl>
                                          <p:spTgt spid="89"/>
                                        </p:tgtEl>
                                        <p:attrNameLst>
                                          <p:attrName>style.visibility</p:attrName>
                                        </p:attrNameLst>
                                      </p:cBhvr>
                                      <p:to>
                                        <p:strVal val="visible"/>
                                      </p:to>
                                    </p:set>
                                    <p:anim calcmode="lin" valueType="num">
                                      <p:cBhvr additive="base">
                                        <p:cTn id="104" dur="500" fill="hold"/>
                                        <p:tgtEl>
                                          <p:spTgt spid="89"/>
                                        </p:tgtEl>
                                        <p:attrNameLst>
                                          <p:attrName>ppt_x</p:attrName>
                                        </p:attrNameLst>
                                      </p:cBhvr>
                                      <p:tavLst>
                                        <p:tav tm="0">
                                          <p:val>
                                            <p:strVal val="0-#ppt_w/2"/>
                                          </p:val>
                                        </p:tav>
                                        <p:tav tm="100000">
                                          <p:val>
                                            <p:strVal val="#ppt_x"/>
                                          </p:val>
                                        </p:tav>
                                      </p:tavLst>
                                    </p:anim>
                                    <p:anim calcmode="lin" valueType="num">
                                      <p:cBhvr additive="base">
                                        <p:cTn id="105" dur="500" fill="hold"/>
                                        <p:tgtEl>
                                          <p:spTgt spid="89"/>
                                        </p:tgtEl>
                                        <p:attrNameLst>
                                          <p:attrName>ppt_y</p:attrName>
                                        </p:attrNameLst>
                                      </p:cBhvr>
                                      <p:tavLst>
                                        <p:tav tm="0">
                                          <p:val>
                                            <p:strVal val="#ppt_y"/>
                                          </p:val>
                                        </p:tav>
                                        <p:tav tm="100000">
                                          <p:val>
                                            <p:strVal val="#ppt_y"/>
                                          </p:val>
                                        </p:tav>
                                      </p:tavLst>
                                    </p:anim>
                                  </p:childTnLst>
                                </p:cTn>
                              </p:par>
                              <p:par>
                                <p:cTn id="106" presetID="10" presetClass="entr" presetSubtype="0" fill="hold" nodeType="withEffect">
                                  <p:stCondLst>
                                    <p:cond delay="0"/>
                                  </p:stCondLst>
                                  <p:childTnLst>
                                    <p:set>
                                      <p:cBhvr>
                                        <p:cTn id="107" dur="1" fill="hold">
                                          <p:stCondLst>
                                            <p:cond delay="0"/>
                                          </p:stCondLst>
                                        </p:cTn>
                                        <p:tgtEl>
                                          <p:spTgt spid="90"/>
                                        </p:tgtEl>
                                        <p:attrNameLst>
                                          <p:attrName>style.visibility</p:attrName>
                                        </p:attrNameLst>
                                      </p:cBhvr>
                                      <p:to>
                                        <p:strVal val="visible"/>
                                      </p:to>
                                    </p:set>
                                    <p:animEffect transition="in" filter="fade">
                                      <p:cBhvr>
                                        <p:cTn id="108"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animBg="1"/>
      <p:bldP spid="108" grpId="0" animBg="1"/>
      <p:bldP spid="111" grpId="0" animBg="1"/>
      <p:bldP spid="112" grpId="0" animBg="1"/>
      <p:bldP spid="109" grpId="0"/>
      <p:bldP spid="13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a:extLst>
              <a:ext uri="{FF2B5EF4-FFF2-40B4-BE49-F238E27FC236}">
                <a16:creationId xmlns:a16="http://schemas.microsoft.com/office/drawing/2014/main" id="{76EF3B70-E93E-4755-BDFC-6AFD38D05910}"/>
              </a:ext>
            </a:extLst>
          </p:cNvPr>
          <p:cNvSpPr>
            <a:spLocks noGrp="1" noChangeArrowheads="1"/>
          </p:cNvSpPr>
          <p:nvPr>
            <p:ph type="title" idx="4294967295"/>
          </p:nvPr>
        </p:nvSpPr>
        <p:spPr>
          <a:xfrm>
            <a:off x="539750" y="333375"/>
            <a:ext cx="8229600" cy="785813"/>
          </a:xfrm>
        </p:spPr>
        <p:txBody>
          <a:bodyPr/>
          <a:lstStyle/>
          <a:p>
            <a:pPr eaLnBrk="1" hangingPunct="1"/>
            <a:r>
              <a:rPr lang="ja-JP" altLang="en-US">
                <a:latin typeface="MS PGothic" panose="020B0600070205080204" pitchFamily="34" charset="-128"/>
                <a:ea typeface="MS PGothic" panose="020B0600070205080204" pitchFamily="34" charset="-128"/>
              </a:rPr>
              <a:t>初動期の優先事項：</a:t>
            </a:r>
            <a:r>
              <a:rPr lang="en-US" altLang="ja-JP">
                <a:latin typeface="MS PGothic" panose="020B0600070205080204" pitchFamily="34" charset="-128"/>
                <a:ea typeface="MS PGothic" panose="020B0600070205080204" pitchFamily="34" charset="-128"/>
              </a:rPr>
              <a:t>CSCA</a:t>
            </a:r>
            <a:endParaRPr lang="ja-JP" altLang="en-US">
              <a:latin typeface="MS PGothic" panose="020B0600070205080204" pitchFamily="34" charset="-128"/>
              <a:ea typeface="MS PGothic" panose="020B0600070205080204" pitchFamily="34" charset="-128"/>
            </a:endParaRPr>
          </a:p>
        </p:txBody>
      </p:sp>
      <p:sp>
        <p:nvSpPr>
          <p:cNvPr id="13315" name="コンテンツ プレースホルダ 2">
            <a:extLst>
              <a:ext uri="{FF2B5EF4-FFF2-40B4-BE49-F238E27FC236}">
                <a16:creationId xmlns:a16="http://schemas.microsoft.com/office/drawing/2014/main" id="{BAA737E0-9C99-47FB-956F-53D2EAE57EAA}"/>
              </a:ext>
            </a:extLst>
          </p:cNvPr>
          <p:cNvSpPr>
            <a:spLocks noGrp="1" noChangeArrowheads="1"/>
          </p:cNvSpPr>
          <p:nvPr>
            <p:ph idx="4294967295"/>
          </p:nvPr>
        </p:nvSpPr>
        <p:spPr>
          <a:xfrm>
            <a:off x="216346" y="2205038"/>
            <a:ext cx="8820150" cy="4032250"/>
          </a:xfrm>
        </p:spPr>
        <p:txBody>
          <a:bodyPr/>
          <a:lstStyle/>
          <a:p>
            <a:pPr eaLnBrk="1" hangingPunct="1">
              <a:buFontTx/>
              <a:buNone/>
            </a:pPr>
            <a:r>
              <a:rPr lang="ja-JP" altLang="en-US" sz="2400">
                <a:latin typeface="MS PGothic" panose="020B0600070205080204" pitchFamily="34" charset="-128"/>
                <a:ea typeface="MS PGothic" panose="020B0600070205080204" pitchFamily="34" charset="-128"/>
              </a:rPr>
              <a:t>・</a:t>
            </a:r>
            <a:r>
              <a:rPr lang="en-US" altLang="ja-JP" sz="2400" dirty="0">
                <a:latin typeface="MS PGothic" panose="020B0600070205080204" pitchFamily="34" charset="-128"/>
                <a:ea typeface="MS PGothic" panose="020B0600070205080204" pitchFamily="34" charset="-128"/>
              </a:rPr>
              <a:t>Self</a:t>
            </a:r>
            <a:r>
              <a:rPr lang="ja-JP" altLang="en-US" sz="2400">
                <a:latin typeface="MS PGothic" panose="020B0600070205080204" pitchFamily="34" charset="-128"/>
                <a:ea typeface="MS PGothic" panose="020B0600070205080204" pitchFamily="34" charset="-128"/>
              </a:rPr>
              <a:t>　　   　</a:t>
            </a:r>
            <a:endParaRPr lang="en-US" altLang="ja-JP" sz="2400" dirty="0">
              <a:latin typeface="MS PGothic" panose="020B0600070205080204" pitchFamily="34" charset="-128"/>
              <a:ea typeface="MS PGothic" panose="020B0600070205080204" pitchFamily="34" charset="-128"/>
            </a:endParaRPr>
          </a:p>
          <a:p>
            <a:pPr eaLnBrk="1" hangingPunct="1">
              <a:buFontTx/>
              <a:buNone/>
            </a:pPr>
            <a:r>
              <a:rPr lang="en-US" altLang="ja-JP" sz="2400" dirty="0">
                <a:latin typeface="MS PGothic" panose="020B0600070205080204" pitchFamily="34" charset="-128"/>
                <a:ea typeface="MS PGothic" panose="020B0600070205080204" pitchFamily="34" charset="-128"/>
              </a:rPr>
              <a:t>	</a:t>
            </a:r>
            <a:r>
              <a:rPr lang="ja-JP" altLang="en-US" sz="2400">
                <a:latin typeface="MS PGothic" panose="020B0600070205080204" pitchFamily="34" charset="-128"/>
                <a:ea typeface="MS PGothic" panose="020B0600070205080204" pitchFamily="34" charset="-128"/>
              </a:rPr>
              <a:t>自分、職員の安否</a:t>
            </a:r>
          </a:p>
          <a:p>
            <a:pPr eaLnBrk="1" hangingPunct="1">
              <a:buFontTx/>
              <a:buNone/>
            </a:pPr>
            <a:r>
              <a:rPr lang="ja-JP" altLang="en-US" sz="2400">
                <a:latin typeface="MS PGothic" panose="020B0600070205080204" pitchFamily="34" charset="-128"/>
                <a:ea typeface="MS PGothic" panose="020B0600070205080204" pitchFamily="34" charset="-128"/>
              </a:rPr>
              <a:t>・</a:t>
            </a:r>
            <a:r>
              <a:rPr lang="en-US" altLang="ja-JP" sz="2400" dirty="0">
                <a:latin typeface="MS PGothic" panose="020B0600070205080204" pitchFamily="34" charset="-128"/>
                <a:ea typeface="MS PGothic" panose="020B0600070205080204" pitchFamily="34" charset="-128"/>
              </a:rPr>
              <a:t>Scene</a:t>
            </a:r>
            <a:r>
              <a:rPr lang="ja-JP" altLang="en-US" sz="2400">
                <a:latin typeface="MS PGothic" panose="020B0600070205080204" pitchFamily="34" charset="-128"/>
                <a:ea typeface="MS PGothic" panose="020B0600070205080204" pitchFamily="34" charset="-128"/>
              </a:rPr>
              <a:t> </a:t>
            </a:r>
            <a:endParaRPr lang="en-US" altLang="ja-JP" sz="2400" dirty="0">
              <a:latin typeface="MS PGothic" panose="020B0600070205080204" pitchFamily="34" charset="-128"/>
              <a:ea typeface="MS PGothic" panose="020B0600070205080204" pitchFamily="34" charset="-128"/>
            </a:endParaRPr>
          </a:p>
          <a:p>
            <a:pPr eaLnBrk="1" hangingPunct="1">
              <a:buFontTx/>
              <a:buNone/>
            </a:pPr>
            <a:r>
              <a:rPr lang="en-US" altLang="ja-JP" sz="2400" dirty="0">
                <a:latin typeface="MS PGothic" panose="020B0600070205080204" pitchFamily="34" charset="-128"/>
                <a:ea typeface="MS PGothic" panose="020B0600070205080204" pitchFamily="34" charset="-128"/>
              </a:rPr>
              <a:t>	</a:t>
            </a:r>
            <a:r>
              <a:rPr lang="ja-JP" altLang="en-US" sz="2400">
                <a:latin typeface="MS PGothic" panose="020B0600070205080204" pitchFamily="34" charset="-128"/>
                <a:ea typeface="MS PGothic" panose="020B0600070205080204" pitchFamily="34" charset="-128"/>
              </a:rPr>
              <a:t>病院施設、建物の倒壊、ライフライン、火災発生の有無等</a:t>
            </a:r>
          </a:p>
          <a:p>
            <a:pPr eaLnBrk="1" hangingPunct="1">
              <a:buFontTx/>
              <a:buNone/>
            </a:pPr>
            <a:r>
              <a:rPr lang="ja-JP" altLang="en-US" sz="2400">
                <a:latin typeface="MS PGothic" panose="020B0600070205080204" pitchFamily="34" charset="-128"/>
                <a:ea typeface="MS PGothic" panose="020B0600070205080204" pitchFamily="34" charset="-128"/>
              </a:rPr>
              <a:t>・</a:t>
            </a:r>
            <a:r>
              <a:rPr lang="en-US" altLang="ja-JP" sz="2400" dirty="0">
                <a:latin typeface="MS PGothic" panose="020B0600070205080204" pitchFamily="34" charset="-128"/>
                <a:ea typeface="MS PGothic" panose="020B0600070205080204" pitchFamily="34" charset="-128"/>
              </a:rPr>
              <a:t>Survivor</a:t>
            </a:r>
            <a:r>
              <a:rPr lang="ja-JP" altLang="en-US" sz="2400">
                <a:latin typeface="MS PGothic" panose="020B0600070205080204" pitchFamily="34" charset="-128"/>
                <a:ea typeface="MS PGothic" panose="020B0600070205080204" pitchFamily="34" charset="-128"/>
              </a:rPr>
              <a:t>  　</a:t>
            </a:r>
            <a:endParaRPr lang="en-US" altLang="ja-JP" sz="2400" dirty="0">
              <a:latin typeface="MS PGothic" panose="020B0600070205080204" pitchFamily="34" charset="-128"/>
              <a:ea typeface="MS PGothic" panose="020B0600070205080204" pitchFamily="34" charset="-128"/>
            </a:endParaRPr>
          </a:p>
          <a:p>
            <a:pPr eaLnBrk="1" hangingPunct="1">
              <a:buFontTx/>
              <a:buNone/>
            </a:pPr>
            <a:r>
              <a:rPr lang="ja-JP" altLang="en-US" sz="2400">
                <a:latin typeface="MS PGothic" panose="020B0600070205080204" pitchFamily="34" charset="-128"/>
                <a:ea typeface="MS PGothic" panose="020B0600070205080204" pitchFamily="34" charset="-128"/>
              </a:rPr>
              <a:t>　患者の安否</a:t>
            </a:r>
            <a:endParaRPr lang="en-US" altLang="ja-JP" sz="2400" dirty="0">
              <a:latin typeface="MS PGothic" panose="020B0600070205080204" pitchFamily="34" charset="-128"/>
              <a:ea typeface="MS PGothic" panose="020B0600070205080204" pitchFamily="34" charset="-128"/>
            </a:endParaRPr>
          </a:p>
          <a:p>
            <a:pPr eaLnBrk="1" hangingPunct="1">
              <a:buFontTx/>
              <a:buNone/>
            </a:pPr>
            <a:endParaRPr lang="en-US" altLang="ja-JP" sz="2400" dirty="0">
              <a:latin typeface="MS PGothic" panose="020B0600070205080204" pitchFamily="34" charset="-128"/>
              <a:ea typeface="MS PGothic" panose="020B0600070205080204" pitchFamily="34" charset="-128"/>
            </a:endParaRPr>
          </a:p>
          <a:p>
            <a:pPr eaLnBrk="1" hangingPunct="1">
              <a:buFontTx/>
              <a:buNone/>
            </a:pPr>
            <a:r>
              <a:rPr lang="ja-JP" altLang="en-US" sz="2400">
                <a:latin typeface="MS PGothic" panose="020B0600070205080204" pitchFamily="34" charset="-128"/>
                <a:ea typeface="MS PGothic" panose="020B0600070205080204" pitchFamily="34" charset="-128"/>
              </a:rPr>
              <a:t>　事前に準備した、チェックシートなどで各部署よりの報告を集める。</a:t>
            </a:r>
            <a:endParaRPr lang="en-US" altLang="ja-JP" sz="2400" dirty="0">
              <a:latin typeface="MS PGothic" panose="020B0600070205080204" pitchFamily="34" charset="-128"/>
              <a:ea typeface="MS PGothic" panose="020B0600070205080204" pitchFamily="34" charset="-128"/>
            </a:endParaRPr>
          </a:p>
          <a:p>
            <a:pPr eaLnBrk="1" hangingPunct="1">
              <a:buFontTx/>
              <a:buNone/>
            </a:pPr>
            <a:endParaRPr lang="ja-JP" altLang="en-US" sz="2400">
              <a:latin typeface="MS PGothic" panose="020B0600070205080204" pitchFamily="34" charset="-128"/>
              <a:ea typeface="MS PGothic" panose="020B0600070205080204" pitchFamily="34" charset="-128"/>
            </a:endParaRPr>
          </a:p>
        </p:txBody>
      </p:sp>
      <p:sp>
        <p:nvSpPr>
          <p:cNvPr id="4" name="Rectangle 2">
            <a:extLst>
              <a:ext uri="{FF2B5EF4-FFF2-40B4-BE49-F238E27FC236}">
                <a16:creationId xmlns:a16="http://schemas.microsoft.com/office/drawing/2014/main" id="{C8FE66EC-9A6A-4870-9123-E029CE533B85}"/>
              </a:ext>
            </a:extLst>
          </p:cNvPr>
          <p:cNvSpPr txBox="1">
            <a:spLocks noChangeArrowheads="1"/>
          </p:cNvSpPr>
          <p:nvPr/>
        </p:nvSpPr>
        <p:spPr>
          <a:xfrm>
            <a:off x="323850" y="1196975"/>
            <a:ext cx="3240088" cy="503238"/>
          </a:xfrm>
          <a:prstGeom prst="rect">
            <a:avLst/>
          </a:prstGeom>
        </p:spPr>
        <p:txBody>
          <a:bodyPr anchor="ctr"/>
          <a:lstStyle/>
          <a:p>
            <a:pPr algn="ctr" eaLnBrk="1" hangingPunct="1">
              <a:defRPr/>
            </a:pPr>
            <a:r>
              <a:rPr lang="ja-JP" altLang="en-US" sz="2800" dirty="0">
                <a:solidFill>
                  <a:srgbClr val="FF0000"/>
                </a:solidFill>
                <a:latin typeface="MS PGothic" panose="020B0600070205080204" pitchFamily="34" charset="-128"/>
                <a:ea typeface="MS PGothic" panose="020B0600070205080204" pitchFamily="34" charset="-128"/>
                <a:cs typeface="+mj-cs"/>
              </a:rPr>
              <a:t>Ｃ</a:t>
            </a:r>
            <a:r>
              <a:rPr lang="ja-JP" altLang="en-US" sz="4800" dirty="0">
                <a:solidFill>
                  <a:srgbClr val="FF0000"/>
                </a:solidFill>
                <a:latin typeface="MS PGothic" panose="020B0600070205080204" pitchFamily="34" charset="-128"/>
                <a:ea typeface="MS PGothic" panose="020B0600070205080204" pitchFamily="34" charset="-128"/>
                <a:cs typeface="+mj-cs"/>
              </a:rPr>
              <a:t>Ｓ</a:t>
            </a:r>
            <a:r>
              <a:rPr lang="ja-JP" altLang="en-US" sz="2800" dirty="0">
                <a:solidFill>
                  <a:srgbClr val="FF0000"/>
                </a:solidFill>
                <a:latin typeface="MS PGothic" panose="020B0600070205080204" pitchFamily="34" charset="-128"/>
                <a:ea typeface="MS PGothic" panose="020B0600070205080204" pitchFamily="34" charset="-128"/>
                <a:cs typeface="+mj-cs"/>
              </a:rPr>
              <a:t>ＣＡ</a:t>
            </a:r>
            <a:r>
              <a:rPr lang="en-US" altLang="ja-JP" sz="2800" dirty="0">
                <a:solidFill>
                  <a:srgbClr val="FF0000"/>
                </a:solidFill>
                <a:latin typeface="MS PGothic" panose="020B0600070205080204" pitchFamily="34" charset="-128"/>
                <a:ea typeface="MS PGothic" panose="020B0600070205080204" pitchFamily="34" charset="-128"/>
                <a:cs typeface="+mj-cs"/>
              </a:rPr>
              <a:t>-</a:t>
            </a:r>
            <a:r>
              <a:rPr lang="ja-JP" altLang="en-US" sz="2800" dirty="0">
                <a:solidFill>
                  <a:srgbClr val="FF0000"/>
                </a:solidFill>
                <a:latin typeface="MS PGothic" panose="020B0600070205080204" pitchFamily="34" charset="-128"/>
                <a:ea typeface="MS PGothic" panose="020B0600070205080204" pitchFamily="34" charset="-128"/>
                <a:cs typeface="+mj-cs"/>
              </a:rPr>
              <a:t>ＴＴＴ</a:t>
            </a:r>
          </a:p>
        </p:txBody>
      </p:sp>
      <p:sp>
        <p:nvSpPr>
          <p:cNvPr id="5" name="右矢印 4">
            <a:extLst>
              <a:ext uri="{FF2B5EF4-FFF2-40B4-BE49-F238E27FC236}">
                <a16:creationId xmlns:a16="http://schemas.microsoft.com/office/drawing/2014/main" id="{896B9643-87D8-4DDA-AB21-7A1A9CA98ECC}"/>
              </a:ext>
            </a:extLst>
          </p:cNvPr>
          <p:cNvSpPr/>
          <p:nvPr/>
        </p:nvSpPr>
        <p:spPr>
          <a:xfrm rot="19331599">
            <a:off x="4705350" y="2449513"/>
            <a:ext cx="1512888" cy="7191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MS PGothic" panose="020B0600070205080204" pitchFamily="34" charset="-128"/>
              <a:ea typeface="MS PGothic" panose="020B0600070205080204" pitchFamily="34" charset="-128"/>
            </a:endParaRPr>
          </a:p>
        </p:txBody>
      </p:sp>
      <p:sp>
        <p:nvSpPr>
          <p:cNvPr id="6" name="テキスト ボックス 5">
            <a:extLst>
              <a:ext uri="{FF2B5EF4-FFF2-40B4-BE49-F238E27FC236}">
                <a16:creationId xmlns:a16="http://schemas.microsoft.com/office/drawing/2014/main" id="{848A083A-E190-4B7D-8EE9-D861ED5225AC}"/>
              </a:ext>
            </a:extLst>
          </p:cNvPr>
          <p:cNvSpPr txBox="1">
            <a:spLocks noChangeArrowheads="1"/>
          </p:cNvSpPr>
          <p:nvPr/>
        </p:nvSpPr>
        <p:spPr bwMode="auto">
          <a:xfrm>
            <a:off x="5724525" y="1708150"/>
            <a:ext cx="32162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ja-JP" sz="2800">
                <a:latin typeface="MS PGothic" panose="020B0600070205080204" pitchFamily="34" charset="-128"/>
                <a:ea typeface="MS PGothic" panose="020B0600070205080204" pitchFamily="34" charset="-128"/>
              </a:rPr>
              <a:t>EMIS</a:t>
            </a:r>
            <a:r>
              <a:rPr lang="ja-JP" altLang="en-US" sz="2800">
                <a:latin typeface="MS PGothic" panose="020B0600070205080204" pitchFamily="34" charset="-128"/>
                <a:ea typeface="MS PGothic" panose="020B0600070205080204" pitchFamily="34" charset="-128"/>
              </a:rPr>
              <a:t>緊急入力項目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17825B43-C54C-4313-9EAF-927E79451789}"/>
              </a:ext>
            </a:extLst>
          </p:cNvPr>
          <p:cNvSpPr>
            <a:spLocks noGrp="1" noChangeArrowheads="1"/>
          </p:cNvSpPr>
          <p:nvPr>
            <p:ph type="title"/>
          </p:nvPr>
        </p:nvSpPr>
        <p:spPr>
          <a:xfrm>
            <a:off x="457200" y="274638"/>
            <a:ext cx="8229600" cy="1868487"/>
          </a:xfrm>
        </p:spPr>
        <p:txBody>
          <a:bodyPr/>
          <a:lstStyle/>
          <a:p>
            <a:pPr eaLnBrk="1" hangingPunct="1"/>
            <a:r>
              <a:rPr kumimoji="0" lang="en-US" altLang="ja-JP" sz="4000"/>
              <a:t>DMAT</a:t>
            </a:r>
            <a:r>
              <a:rPr kumimoji="0" lang="ja-JP" altLang="en-US" sz="4000"/>
              <a:t>が来ること自体が災害だ</a:t>
            </a:r>
            <a:endParaRPr kumimoji="0" lang="ja-JP" altLang="en-US" sz="2900"/>
          </a:p>
        </p:txBody>
      </p:sp>
      <p:pic>
        <p:nvPicPr>
          <p:cNvPr id="79875" name="Picture 5" descr="080626location">
            <a:extLst>
              <a:ext uri="{FF2B5EF4-FFF2-40B4-BE49-F238E27FC236}">
                <a16:creationId xmlns:a16="http://schemas.microsoft.com/office/drawing/2014/main" id="{A216EA17-21F4-4EA0-B30C-1757D1615CE9}"/>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571500" y="2433638"/>
            <a:ext cx="3810000" cy="2857500"/>
          </a:xfrm>
        </p:spPr>
      </p:pic>
      <p:sp>
        <p:nvSpPr>
          <p:cNvPr id="79876" name="コンテンツ プレースホルダ 5">
            <a:extLst>
              <a:ext uri="{FF2B5EF4-FFF2-40B4-BE49-F238E27FC236}">
                <a16:creationId xmlns:a16="http://schemas.microsoft.com/office/drawing/2014/main" id="{54591B51-5779-4A9E-A599-8DD6EF670C78}"/>
              </a:ext>
            </a:extLst>
          </p:cNvPr>
          <p:cNvSpPr>
            <a:spLocks noGrp="1" noChangeArrowheads="1"/>
          </p:cNvSpPr>
          <p:nvPr>
            <p:ph sz="half" idx="2"/>
          </p:nvPr>
        </p:nvSpPr>
        <p:spPr>
          <a:xfrm>
            <a:off x="4648200" y="2643188"/>
            <a:ext cx="4038600" cy="3482975"/>
          </a:xfrm>
        </p:spPr>
        <p:txBody>
          <a:bodyPr/>
          <a:lstStyle/>
          <a:p>
            <a:r>
              <a:rPr lang="ja-JP" altLang="en-US"/>
              <a:t>支援</a:t>
            </a:r>
            <a:r>
              <a:rPr lang="en-US" altLang="ja-JP"/>
              <a:t>DMAT</a:t>
            </a:r>
            <a:r>
              <a:rPr lang="ja-JP" altLang="en-US"/>
              <a:t>との協働における受け入れ側病院</a:t>
            </a:r>
            <a:r>
              <a:rPr lang="en-US" altLang="ja-JP"/>
              <a:t>DMAT</a:t>
            </a:r>
            <a:r>
              <a:rPr lang="ja-JP" altLang="en-US"/>
              <a:t>の役割</a:t>
            </a:r>
            <a:endParaRPr lang="en-US" altLang="ja-JP"/>
          </a:p>
        </p:txBody>
      </p:sp>
      <p:sp>
        <p:nvSpPr>
          <p:cNvPr id="79877" name="スライド番号プレースホルダ 6">
            <a:extLst>
              <a:ext uri="{FF2B5EF4-FFF2-40B4-BE49-F238E27FC236}">
                <a16:creationId xmlns:a16="http://schemas.microsoft.com/office/drawing/2014/main" id="{2E5620C4-F16C-45A8-8A2D-258ECD5E2C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667A0108-1D57-4A4B-A6AD-EDA3718A0D82}" type="slidenum">
              <a:rPr lang="en-US" altLang="ja-JP" sz="1400"/>
              <a:pPr>
                <a:spcBef>
                  <a:spcPct val="0"/>
                </a:spcBef>
                <a:buFontTx/>
                <a:buNone/>
              </a:pPr>
              <a:t>20</a:t>
            </a:fld>
            <a:endParaRPr lang="en-US" altLang="ja-JP"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2">
            <a:extLst>
              <a:ext uri="{FF2B5EF4-FFF2-40B4-BE49-F238E27FC236}">
                <a16:creationId xmlns:a16="http://schemas.microsoft.com/office/drawing/2014/main" id="{77801922-D401-41EF-8B74-BCF8F4594F68}"/>
              </a:ext>
            </a:extLst>
          </p:cNvPr>
          <p:cNvSpPr>
            <a:spLocks noGrp="1"/>
          </p:cNvSpPr>
          <p:nvPr>
            <p:ph type="title"/>
          </p:nvPr>
        </p:nvSpPr>
        <p:spPr/>
        <p:txBody>
          <a:bodyPr/>
          <a:lstStyle/>
          <a:p>
            <a:pPr eaLnBrk="1" hangingPunct="1"/>
            <a:r>
              <a:rPr lang="ja-JP" altLang="en-US"/>
              <a:t>病院支援を行う</a:t>
            </a:r>
            <a:r>
              <a:rPr lang="en-US" altLang="ja-JP"/>
              <a:t>DMAT</a:t>
            </a:r>
            <a:r>
              <a:rPr lang="ja-JP" altLang="en-US"/>
              <a:t>の活動</a:t>
            </a:r>
          </a:p>
        </p:txBody>
      </p:sp>
      <p:sp>
        <p:nvSpPr>
          <p:cNvPr id="33795" name="コンテンツ プレースホルダ 3">
            <a:extLst>
              <a:ext uri="{FF2B5EF4-FFF2-40B4-BE49-F238E27FC236}">
                <a16:creationId xmlns:a16="http://schemas.microsoft.com/office/drawing/2014/main" id="{ABDD532E-1E8C-4817-B3FB-172000B1BC82}"/>
              </a:ext>
            </a:extLst>
          </p:cNvPr>
          <p:cNvSpPr>
            <a:spLocks noGrp="1"/>
          </p:cNvSpPr>
          <p:nvPr>
            <p:ph idx="1"/>
          </p:nvPr>
        </p:nvSpPr>
        <p:spPr/>
        <p:txBody>
          <a:bodyPr rtlCol="0">
            <a:normAutofit lnSpcReduction="10000"/>
          </a:bodyPr>
          <a:lstStyle/>
          <a:p>
            <a:pPr eaLnBrk="1" fontAlgn="auto" hangingPunct="1">
              <a:spcAft>
                <a:spcPts val="0"/>
              </a:spcAft>
              <a:defRPr/>
            </a:pPr>
            <a:r>
              <a:rPr lang="ja-JP" altLang="en-US" dirty="0">
                <a:cs typeface="+mn-cs"/>
              </a:rPr>
              <a:t>戦略目標を常に意識する</a:t>
            </a:r>
            <a:endParaRPr lang="en-US" altLang="ja-JP" dirty="0">
              <a:cs typeface="+mn-cs"/>
            </a:endParaRPr>
          </a:p>
          <a:p>
            <a:pPr lvl="1" eaLnBrk="1" fontAlgn="auto" hangingPunct="1">
              <a:spcAft>
                <a:spcPts val="0"/>
              </a:spcAft>
              <a:defRPr/>
            </a:pPr>
            <a:r>
              <a:rPr lang="ja-JP" altLang="en-US" dirty="0"/>
              <a:t>被災地の全医療資源の組織的な活動</a:t>
            </a:r>
            <a:endParaRPr lang="en-US" altLang="ja-JP" dirty="0"/>
          </a:p>
          <a:p>
            <a:pPr lvl="1" eaLnBrk="1" fontAlgn="auto" hangingPunct="1">
              <a:spcAft>
                <a:spcPts val="0"/>
              </a:spcAft>
              <a:defRPr/>
            </a:pPr>
            <a:r>
              <a:rPr lang="ja-JP" altLang="en-US" dirty="0"/>
              <a:t>病院からの継続的な情報発信（</a:t>
            </a:r>
            <a:r>
              <a:rPr lang="en-US" altLang="ja-JP" dirty="0"/>
              <a:t>EMIS</a:t>
            </a:r>
            <a:r>
              <a:rPr lang="ja-JP" altLang="en-US" dirty="0"/>
              <a:t>）</a:t>
            </a:r>
            <a:endParaRPr lang="en-US" altLang="ja-JP" dirty="0"/>
          </a:p>
          <a:p>
            <a:pPr lvl="1" eaLnBrk="1" fontAlgn="auto" hangingPunct="1">
              <a:spcAft>
                <a:spcPts val="0"/>
              </a:spcAft>
              <a:defRPr/>
            </a:pPr>
            <a:r>
              <a:rPr lang="ja-JP" altLang="en-US" dirty="0"/>
              <a:t>変わっていく目標に適切に対応</a:t>
            </a:r>
            <a:endParaRPr lang="en-US" altLang="ja-JP" dirty="0"/>
          </a:p>
          <a:p>
            <a:pPr eaLnBrk="1" fontAlgn="auto" hangingPunct="1">
              <a:spcAft>
                <a:spcPts val="0"/>
              </a:spcAft>
              <a:defRPr/>
            </a:pPr>
            <a:r>
              <a:rPr lang="ja-JP" altLang="en-US" dirty="0">
                <a:cs typeface="+mn-cs"/>
              </a:rPr>
              <a:t>病院職員との信頼関係をもとに活動する</a:t>
            </a:r>
            <a:endParaRPr lang="en-US" altLang="ja-JP" dirty="0">
              <a:cs typeface="+mn-cs"/>
            </a:endParaRPr>
          </a:p>
          <a:p>
            <a:pPr lvl="1" eaLnBrk="1" fontAlgn="auto" hangingPunct="1">
              <a:spcAft>
                <a:spcPts val="0"/>
              </a:spcAft>
              <a:defRPr/>
            </a:pPr>
            <a:r>
              <a:rPr lang="ja-JP" altLang="en-US" dirty="0"/>
              <a:t>短期間での信頼関係の構築</a:t>
            </a:r>
            <a:endParaRPr lang="en-US" altLang="ja-JP" dirty="0"/>
          </a:p>
          <a:p>
            <a:pPr lvl="1" eaLnBrk="1" fontAlgn="auto" hangingPunct="1">
              <a:spcAft>
                <a:spcPts val="0"/>
              </a:spcAft>
              <a:defRPr/>
            </a:pPr>
            <a:r>
              <a:rPr lang="ja-JP" altLang="en-US" dirty="0"/>
              <a:t>支援される側の心情を理解</a:t>
            </a:r>
            <a:endParaRPr lang="en-US" altLang="ja-JP" dirty="0"/>
          </a:p>
          <a:p>
            <a:pPr lvl="1" eaLnBrk="1" fontAlgn="auto" hangingPunct="1">
              <a:spcAft>
                <a:spcPts val="0"/>
              </a:spcAft>
              <a:defRPr/>
            </a:pPr>
            <a:r>
              <a:rPr lang="ja-JP" altLang="en-US" dirty="0"/>
              <a:t>冷静、謙虚、愛嬌</a:t>
            </a:r>
            <a:endParaRPr lang="en-US" altLang="ja-JP" dirty="0"/>
          </a:p>
          <a:p>
            <a:pPr lvl="1" eaLnBrk="1" fontAlgn="auto" hangingPunct="1">
              <a:spcAft>
                <a:spcPts val="0"/>
              </a:spcAft>
              <a:defRPr/>
            </a:pPr>
            <a:r>
              <a:rPr lang="ja-JP" altLang="en-US" dirty="0"/>
              <a:t>発言は常に慎重</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A375364-4497-4895-B4CC-1A0DAA44072C}"/>
              </a:ext>
            </a:extLst>
          </p:cNvPr>
          <p:cNvSpPr>
            <a:spLocks noGrp="1" noChangeArrowheads="1"/>
          </p:cNvSpPr>
          <p:nvPr>
            <p:ph type="title"/>
          </p:nvPr>
        </p:nvSpPr>
        <p:spPr>
          <a:xfrm>
            <a:off x="0" y="1196975"/>
            <a:ext cx="3492500" cy="792163"/>
          </a:xfrm>
        </p:spPr>
        <p:txBody>
          <a:bodyPr/>
          <a:lstStyle/>
          <a:p>
            <a:pPr eaLnBrk="1" hangingPunct="1"/>
            <a:r>
              <a:rPr lang="ja-JP" altLang="en-US" sz="2800">
                <a:solidFill>
                  <a:srgbClr val="FF0000"/>
                </a:solidFill>
                <a:latin typeface="ＭＳ Ｐゴシック" panose="020B0600070205080204" pitchFamily="34" charset="-128"/>
              </a:rPr>
              <a:t>ＣＳ</a:t>
            </a:r>
            <a:r>
              <a:rPr lang="ja-JP" altLang="en-US" sz="4800">
                <a:solidFill>
                  <a:srgbClr val="FF0000"/>
                </a:solidFill>
                <a:latin typeface="ＭＳ Ｐゴシック" panose="020B0600070205080204" pitchFamily="34" charset="-128"/>
              </a:rPr>
              <a:t>Ｃ</a:t>
            </a:r>
            <a:r>
              <a:rPr lang="ja-JP" altLang="en-US" sz="2800">
                <a:solidFill>
                  <a:srgbClr val="FF0000"/>
                </a:solidFill>
                <a:latin typeface="ＭＳ Ｐゴシック" panose="020B0600070205080204" pitchFamily="34" charset="-128"/>
              </a:rPr>
              <a:t>Ａ</a:t>
            </a:r>
            <a:r>
              <a:rPr lang="en-US" altLang="ja-JP" sz="2800">
                <a:solidFill>
                  <a:srgbClr val="FF0000"/>
                </a:solidFill>
                <a:latin typeface="ＭＳ Ｐゴシック" panose="020B0600070205080204" pitchFamily="34" charset="-128"/>
              </a:rPr>
              <a:t>-</a:t>
            </a:r>
            <a:r>
              <a:rPr lang="ja-JP" altLang="en-US" sz="2800">
                <a:solidFill>
                  <a:srgbClr val="FF0000"/>
                </a:solidFill>
                <a:latin typeface="ＭＳ Ｐゴシック" panose="020B0600070205080204" pitchFamily="34" charset="-128"/>
              </a:rPr>
              <a:t>ＴＴＴ</a:t>
            </a:r>
          </a:p>
        </p:txBody>
      </p:sp>
      <p:sp>
        <p:nvSpPr>
          <p:cNvPr id="7171" name="Rectangle 3">
            <a:extLst>
              <a:ext uri="{FF2B5EF4-FFF2-40B4-BE49-F238E27FC236}">
                <a16:creationId xmlns:a16="http://schemas.microsoft.com/office/drawing/2014/main" id="{300C7F20-798D-46DE-AE76-A855834DFD33}"/>
              </a:ext>
            </a:extLst>
          </p:cNvPr>
          <p:cNvSpPr>
            <a:spLocks noGrp="1" noChangeArrowheads="1"/>
          </p:cNvSpPr>
          <p:nvPr>
            <p:ph idx="1"/>
          </p:nvPr>
        </p:nvSpPr>
        <p:spPr>
          <a:xfrm>
            <a:off x="468313" y="2133600"/>
            <a:ext cx="8435975" cy="4464050"/>
          </a:xfrm>
        </p:spPr>
        <p:txBody>
          <a:bodyPr/>
          <a:lstStyle/>
          <a:p>
            <a:pPr eaLnBrk="1" hangingPunct="1">
              <a:buFontTx/>
              <a:buNone/>
              <a:defRPr/>
            </a:pPr>
            <a:r>
              <a:rPr lang="ja-JP" altLang="en-US" sz="2800" dirty="0">
                <a:latin typeface="+mn-ea"/>
              </a:rPr>
              <a:t>連絡体制の構築</a:t>
            </a:r>
            <a:r>
              <a:rPr lang="ja-JP" altLang="en-US" dirty="0">
                <a:latin typeface="+mn-ea"/>
              </a:rPr>
              <a:t>　</a:t>
            </a:r>
            <a:endParaRPr lang="en-US" altLang="ja-JP" dirty="0">
              <a:latin typeface="+mn-ea"/>
            </a:endParaRPr>
          </a:p>
          <a:p>
            <a:pPr lvl="1" eaLnBrk="1" hangingPunct="1">
              <a:buFont typeface="Arial" pitchFamily="34" charset="0"/>
              <a:buChar char="•"/>
              <a:defRPr/>
            </a:pPr>
            <a:r>
              <a:rPr lang="ja-JP" altLang="en-US" dirty="0">
                <a:latin typeface="+mn-ea"/>
              </a:rPr>
              <a:t>院内の連絡体制の構築</a:t>
            </a:r>
            <a:endParaRPr lang="en-US" altLang="ja-JP" dirty="0">
              <a:latin typeface="+mn-ea"/>
            </a:endParaRPr>
          </a:p>
          <a:p>
            <a:pPr lvl="1" eaLnBrk="1" hangingPunct="1">
              <a:buFontTx/>
              <a:buNone/>
              <a:defRPr/>
            </a:pPr>
            <a:r>
              <a:rPr lang="ja-JP" altLang="en-US" dirty="0">
                <a:latin typeface="+mn-ea"/>
              </a:rPr>
              <a:t>　本部、現場、診療部門、病棟部門、その他</a:t>
            </a:r>
            <a:endParaRPr lang="en-US" altLang="ja-JP" dirty="0">
              <a:latin typeface="+mn-ea"/>
            </a:endParaRPr>
          </a:p>
          <a:p>
            <a:pPr lvl="1" eaLnBrk="1" hangingPunct="1">
              <a:buFontTx/>
              <a:buNone/>
              <a:defRPr/>
            </a:pPr>
            <a:r>
              <a:rPr lang="ja-JP" altLang="en-US" dirty="0">
                <a:latin typeface="+mn-ea"/>
              </a:rPr>
              <a:t>　ＰＨＳ、無線、ＦＡＸ、伝令、その他</a:t>
            </a:r>
            <a:endParaRPr lang="en-US" altLang="ja-JP" dirty="0">
              <a:latin typeface="+mn-ea"/>
            </a:endParaRPr>
          </a:p>
          <a:p>
            <a:pPr lvl="1" eaLnBrk="1" hangingPunct="1">
              <a:buFont typeface="Arial" pitchFamily="34" charset="0"/>
              <a:buChar char="•"/>
              <a:defRPr/>
            </a:pPr>
            <a:r>
              <a:rPr lang="ja-JP" altLang="en-US" dirty="0">
                <a:latin typeface="+mn-ea"/>
              </a:rPr>
              <a:t>院外との連絡手段・インターネット環境の構築</a:t>
            </a:r>
            <a:endParaRPr lang="en-US" altLang="ja-JP" dirty="0">
              <a:latin typeface="+mn-ea"/>
            </a:endParaRPr>
          </a:p>
          <a:p>
            <a:pPr marL="457200" lvl="1" indent="0" eaLnBrk="1" hangingPunct="1">
              <a:buFontTx/>
              <a:buNone/>
              <a:defRPr/>
            </a:pPr>
            <a:r>
              <a:rPr lang="ja-JP" altLang="en-US" dirty="0">
                <a:latin typeface="+mn-ea"/>
              </a:rPr>
              <a:t>　衛星通信、無線、その他</a:t>
            </a:r>
            <a:endParaRPr lang="en-US" altLang="ja-JP" dirty="0">
              <a:latin typeface="+mn-ea"/>
            </a:endParaRPr>
          </a:p>
          <a:p>
            <a:pPr lvl="1" eaLnBrk="1" hangingPunct="1">
              <a:buFont typeface="Arial" pitchFamily="34" charset="0"/>
              <a:buChar char="•"/>
              <a:defRPr/>
            </a:pPr>
            <a:r>
              <a:rPr lang="en-US" altLang="ja-JP" dirty="0">
                <a:latin typeface="+mn-ea"/>
              </a:rPr>
              <a:t>EMIS</a:t>
            </a:r>
            <a:r>
              <a:rPr lang="ja-JP" altLang="en-US" dirty="0">
                <a:latin typeface="+mn-ea"/>
              </a:rPr>
              <a:t>による情報発信・共有</a:t>
            </a:r>
          </a:p>
          <a:p>
            <a:pPr marL="457200" lvl="1" indent="0" eaLnBrk="1" hangingPunct="1">
              <a:buFontTx/>
              <a:buNone/>
              <a:defRPr/>
            </a:pPr>
            <a:r>
              <a:rPr lang="ja-JP" altLang="en-US" dirty="0">
                <a:latin typeface="+mn-ea"/>
              </a:rPr>
              <a:t>→</a:t>
            </a:r>
            <a:r>
              <a:rPr lang="en-US" altLang="ja-JP" dirty="0">
                <a:latin typeface="+mn-ea"/>
              </a:rPr>
              <a:t> </a:t>
            </a:r>
            <a:r>
              <a:rPr lang="ja-JP" altLang="en-US" dirty="0">
                <a:latin typeface="+mn-ea"/>
              </a:rPr>
              <a:t>まずは緊急入力項目</a:t>
            </a:r>
            <a:endParaRPr lang="en-US" altLang="ja-JP" dirty="0">
              <a:latin typeface="+mn-ea"/>
            </a:endParaRPr>
          </a:p>
        </p:txBody>
      </p:sp>
      <p:sp>
        <p:nvSpPr>
          <p:cNvPr id="17412" name="タイトル 1">
            <a:extLst>
              <a:ext uri="{FF2B5EF4-FFF2-40B4-BE49-F238E27FC236}">
                <a16:creationId xmlns:a16="http://schemas.microsoft.com/office/drawing/2014/main" id="{13C968D4-2818-4C25-8316-6B038F5F976E}"/>
              </a:ext>
            </a:extLst>
          </p:cNvPr>
          <p:cNvSpPr txBox="1">
            <a:spLocks/>
          </p:cNvSpPr>
          <p:nvPr/>
        </p:nvSpPr>
        <p:spPr bwMode="auto">
          <a:xfrm>
            <a:off x="539750" y="333375"/>
            <a:ext cx="82296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ja-JP" altLang="en-US" sz="4400">
                <a:latin typeface="HG丸ｺﾞｼｯｸM-PRO" panose="020F0600000000000000" pitchFamily="34" charset="-128"/>
                <a:ea typeface="HG丸ｺﾞｼｯｸM-PRO" panose="020F0600000000000000" pitchFamily="34" charset="-128"/>
              </a:rPr>
              <a:t>初動期の優先事項：</a:t>
            </a:r>
            <a:r>
              <a:rPr lang="en-US" altLang="ja-JP" sz="4400">
                <a:latin typeface="HG丸ｺﾞｼｯｸM-PRO" panose="020F0600000000000000" pitchFamily="34" charset="-128"/>
                <a:ea typeface="HG丸ｺﾞｼｯｸM-PRO" panose="020F0600000000000000" pitchFamily="34" charset="-128"/>
              </a:rPr>
              <a:t>CSCA</a:t>
            </a:r>
            <a:endParaRPr lang="ja-JP" altLang="en-US" sz="4400">
              <a:latin typeface="HG丸ｺﾞｼｯｸM-PRO" panose="020F0600000000000000" pitchFamily="34" charset="-128"/>
              <a:ea typeface="HG丸ｺﾞｼｯｸM-PRO" panose="020F0600000000000000"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4B011EB0-BC75-439D-B58A-5C9454DA4E6D}"/>
              </a:ext>
            </a:extLst>
          </p:cNvPr>
          <p:cNvSpPr/>
          <p:nvPr/>
        </p:nvSpPr>
        <p:spPr>
          <a:xfrm>
            <a:off x="168275" y="2620963"/>
            <a:ext cx="8737600" cy="34798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9939" name="Rectangle 2">
            <a:extLst>
              <a:ext uri="{FF2B5EF4-FFF2-40B4-BE49-F238E27FC236}">
                <a16:creationId xmlns:a16="http://schemas.microsoft.com/office/drawing/2014/main" id="{419E09D7-2667-45C1-A10F-DF3231D09E2A}"/>
              </a:ext>
            </a:extLst>
          </p:cNvPr>
          <p:cNvSpPr>
            <a:spLocks noGrp="1" noChangeArrowheads="1"/>
          </p:cNvSpPr>
          <p:nvPr>
            <p:ph type="title"/>
          </p:nvPr>
        </p:nvSpPr>
        <p:spPr>
          <a:xfrm>
            <a:off x="0" y="765175"/>
            <a:ext cx="3492500" cy="792163"/>
          </a:xfrm>
        </p:spPr>
        <p:txBody>
          <a:bodyPr/>
          <a:lstStyle/>
          <a:p>
            <a:pPr eaLnBrk="1" hangingPunct="1"/>
            <a:r>
              <a:rPr lang="ja-JP" altLang="en-US" sz="2800">
                <a:solidFill>
                  <a:srgbClr val="FF0000"/>
                </a:solidFill>
                <a:latin typeface="ＭＳ Ｐゴシック" panose="020B0600070205080204" pitchFamily="34" charset="-128"/>
              </a:rPr>
              <a:t>ＣＳＣ</a:t>
            </a:r>
            <a:r>
              <a:rPr lang="ja-JP" altLang="en-US" sz="4800">
                <a:solidFill>
                  <a:srgbClr val="FF0000"/>
                </a:solidFill>
                <a:latin typeface="ＭＳ Ｐゴシック" panose="020B0600070205080204" pitchFamily="34" charset="-128"/>
              </a:rPr>
              <a:t>Ａ</a:t>
            </a:r>
            <a:r>
              <a:rPr lang="en-US" altLang="ja-JP" sz="2800">
                <a:solidFill>
                  <a:srgbClr val="FF0000"/>
                </a:solidFill>
                <a:latin typeface="ＭＳ Ｐゴシック" panose="020B0600070205080204" pitchFamily="34" charset="-128"/>
              </a:rPr>
              <a:t>-</a:t>
            </a:r>
            <a:r>
              <a:rPr lang="ja-JP" altLang="en-US" sz="2800">
                <a:solidFill>
                  <a:srgbClr val="FF0000"/>
                </a:solidFill>
                <a:latin typeface="ＭＳ Ｐゴシック" panose="020B0600070205080204" pitchFamily="34" charset="-128"/>
              </a:rPr>
              <a:t>ＴＴＴ</a:t>
            </a:r>
          </a:p>
        </p:txBody>
      </p:sp>
      <p:sp>
        <p:nvSpPr>
          <p:cNvPr id="39940" name="Rectangle 3">
            <a:extLst>
              <a:ext uri="{FF2B5EF4-FFF2-40B4-BE49-F238E27FC236}">
                <a16:creationId xmlns:a16="http://schemas.microsoft.com/office/drawing/2014/main" id="{3498DBDA-A970-460B-91A9-1DF6C247F2A7}"/>
              </a:ext>
            </a:extLst>
          </p:cNvPr>
          <p:cNvSpPr>
            <a:spLocks noGrp="1" noChangeArrowheads="1"/>
          </p:cNvSpPr>
          <p:nvPr>
            <p:ph idx="1"/>
          </p:nvPr>
        </p:nvSpPr>
        <p:spPr>
          <a:xfrm>
            <a:off x="539750" y="1550988"/>
            <a:ext cx="8604250" cy="4941887"/>
          </a:xfrm>
        </p:spPr>
        <p:txBody>
          <a:bodyPr/>
          <a:lstStyle/>
          <a:p>
            <a:pPr eaLnBrk="1" hangingPunct="1">
              <a:buFontTx/>
              <a:buNone/>
            </a:pPr>
            <a:r>
              <a:rPr lang="ja-JP" altLang="en-US" sz="2800" dirty="0"/>
              <a:t>現状分析と課題の整理、活動方針の策定</a:t>
            </a:r>
            <a:endParaRPr lang="en-US" altLang="ja-JP" sz="2800" dirty="0">
              <a:latin typeface="ＭＳ Ｐゴシック" panose="020B0600070205080204" pitchFamily="34" charset="-128"/>
              <a:ea typeface="HG丸ｺﾞｼｯｸM-PRO" panose="020F0600000000000000" pitchFamily="34" charset="-128"/>
            </a:endParaRPr>
          </a:p>
          <a:p>
            <a:pPr eaLnBrk="1" hangingPunct="1">
              <a:buFontTx/>
              <a:buNone/>
            </a:pPr>
            <a:endParaRPr lang="en-US" altLang="ja-JP" dirty="0">
              <a:latin typeface="ＭＳ Ｐゴシック" panose="020B0600070205080204" pitchFamily="34" charset="-128"/>
            </a:endParaRPr>
          </a:p>
        </p:txBody>
      </p:sp>
      <p:sp>
        <p:nvSpPr>
          <p:cNvPr id="39941" name="タイトル 1">
            <a:extLst>
              <a:ext uri="{FF2B5EF4-FFF2-40B4-BE49-F238E27FC236}">
                <a16:creationId xmlns:a16="http://schemas.microsoft.com/office/drawing/2014/main" id="{479D2456-60A5-45D6-AC89-6257173634D9}"/>
              </a:ext>
            </a:extLst>
          </p:cNvPr>
          <p:cNvSpPr txBox="1">
            <a:spLocks/>
          </p:cNvSpPr>
          <p:nvPr/>
        </p:nvSpPr>
        <p:spPr bwMode="auto">
          <a:xfrm>
            <a:off x="539750" y="142875"/>
            <a:ext cx="82296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ja-JP" altLang="en-US" sz="4400">
                <a:latin typeface="HG丸ｺﾞｼｯｸM-PRO" panose="020F0600000000000000" pitchFamily="34" charset="-128"/>
                <a:ea typeface="HG丸ｺﾞｼｯｸM-PRO" panose="020F0600000000000000" pitchFamily="34" charset="-128"/>
              </a:rPr>
              <a:t>初動期の優先事項：</a:t>
            </a:r>
            <a:r>
              <a:rPr lang="en-US" altLang="ja-JP" sz="4400">
                <a:latin typeface="HG丸ｺﾞｼｯｸM-PRO" panose="020F0600000000000000" pitchFamily="34" charset="-128"/>
                <a:ea typeface="HG丸ｺﾞｼｯｸM-PRO" panose="020F0600000000000000" pitchFamily="34" charset="-128"/>
              </a:rPr>
              <a:t>CSCA</a:t>
            </a:r>
            <a:endParaRPr lang="ja-JP" altLang="en-US" sz="4400">
              <a:latin typeface="HG丸ｺﾞｼｯｸM-PRO" panose="020F0600000000000000" pitchFamily="34" charset="-128"/>
              <a:ea typeface="HG丸ｺﾞｼｯｸM-PRO" panose="020F0600000000000000" pitchFamily="34" charset="-128"/>
            </a:endParaRPr>
          </a:p>
        </p:txBody>
      </p:sp>
      <p:sp>
        <p:nvSpPr>
          <p:cNvPr id="5" name="タイトル 1">
            <a:extLst>
              <a:ext uri="{FF2B5EF4-FFF2-40B4-BE49-F238E27FC236}">
                <a16:creationId xmlns:a16="http://schemas.microsoft.com/office/drawing/2014/main" id="{0942A460-1C70-41BC-B578-E1BB65C5DF77}"/>
              </a:ext>
            </a:extLst>
          </p:cNvPr>
          <p:cNvSpPr txBox="1">
            <a:spLocks/>
          </p:cNvSpPr>
          <p:nvPr/>
        </p:nvSpPr>
        <p:spPr bwMode="auto">
          <a:xfrm>
            <a:off x="269875" y="2620963"/>
            <a:ext cx="8604250" cy="496887"/>
          </a:xfrm>
          <a:prstGeom prst="rect">
            <a:avLst/>
          </a:prstGeom>
          <a:noFill/>
          <a:ln>
            <a:noFill/>
          </a:ln>
        </p:spPr>
        <p:txBody>
          <a:bodyPr anchor="ctr">
            <a:normAutofit/>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en-US" altLang="ja-JP" sz="2400" kern="0" dirty="0">
                <a:latin typeface="MS PGothic" panose="020B0600070205080204" pitchFamily="34" charset="-128"/>
              </a:rPr>
              <a:t>『</a:t>
            </a:r>
            <a:r>
              <a:rPr lang="ja-JP" altLang="en-US" sz="2400" kern="0">
                <a:latin typeface="MS PGothic" panose="020B0600070205080204" pitchFamily="34" charset="-128"/>
              </a:rPr>
              <a:t>現状分析</a:t>
            </a:r>
            <a:r>
              <a:rPr lang="en-US" altLang="ja-JP" sz="2400" kern="0" dirty="0">
                <a:latin typeface="MS PGothic" panose="020B0600070205080204" pitchFamily="34" charset="-128"/>
              </a:rPr>
              <a:t>』</a:t>
            </a:r>
            <a:r>
              <a:rPr lang="ja-JP" altLang="en-US" sz="2400" kern="0">
                <a:latin typeface="MS PGothic" panose="020B0600070205080204" pitchFamily="34" charset="-128"/>
              </a:rPr>
              <a:t>、</a:t>
            </a:r>
            <a:r>
              <a:rPr lang="en-US" altLang="ja-JP" sz="2400" kern="0" dirty="0">
                <a:latin typeface="MS PGothic" panose="020B0600070205080204" pitchFamily="34" charset="-128"/>
              </a:rPr>
              <a:t>『</a:t>
            </a:r>
            <a:r>
              <a:rPr lang="ja-JP" altLang="en-US" sz="2400" kern="0">
                <a:latin typeface="MS PGothic" panose="020B0600070205080204" pitchFamily="34" charset="-128"/>
              </a:rPr>
              <a:t>活動方針</a:t>
            </a:r>
            <a:r>
              <a:rPr lang="en-US" altLang="ja-JP" sz="2400" kern="0" dirty="0">
                <a:latin typeface="MS PGothic" panose="020B0600070205080204" pitchFamily="34" charset="-128"/>
              </a:rPr>
              <a:t>』</a:t>
            </a:r>
            <a:r>
              <a:rPr lang="ja-JP" altLang="en-US" sz="2400" kern="0">
                <a:latin typeface="MS PGothic" panose="020B0600070205080204" pitchFamily="34" charset="-128"/>
              </a:rPr>
              <a:t>をどのように整理するのか？</a:t>
            </a:r>
          </a:p>
        </p:txBody>
      </p:sp>
      <p:sp>
        <p:nvSpPr>
          <p:cNvPr id="6" name="コンテンツ プレースホルダー 2">
            <a:extLst>
              <a:ext uri="{FF2B5EF4-FFF2-40B4-BE49-F238E27FC236}">
                <a16:creationId xmlns:a16="http://schemas.microsoft.com/office/drawing/2014/main" id="{31177139-C2B5-4B96-A96C-6BC718754BD9}"/>
              </a:ext>
            </a:extLst>
          </p:cNvPr>
          <p:cNvSpPr txBox="1">
            <a:spLocks/>
          </p:cNvSpPr>
          <p:nvPr/>
        </p:nvSpPr>
        <p:spPr bwMode="auto">
          <a:xfrm>
            <a:off x="452438" y="3149600"/>
            <a:ext cx="6053137" cy="2776538"/>
          </a:xfrm>
          <a:prstGeom prst="rect">
            <a:avLst/>
          </a:prstGeom>
          <a:noFill/>
          <a:ln>
            <a:noFill/>
          </a:ln>
        </p:spPr>
        <p:txBody>
          <a:bodyPr lIns="68580" tIns="34290" rIns="68580" bIns="34290">
            <a:normAutofit fontScale="70000" lnSpcReduction="20000"/>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50000"/>
              </a:lnSpc>
              <a:buFontTx/>
              <a:buNone/>
              <a:defRPr/>
            </a:pPr>
            <a:r>
              <a:rPr lang="ja-JP" altLang="en-US" sz="2400" kern="0">
                <a:latin typeface="MS PGothic" panose="020B0600070205080204" pitchFamily="34" charset="-128"/>
              </a:rPr>
              <a:t>情報の整理の目的は自分のメモ目的ではありません！</a:t>
            </a:r>
            <a:endParaRPr lang="en-US" altLang="ja-JP" sz="2400" kern="0" dirty="0">
              <a:latin typeface="MS PGothic" panose="020B0600070205080204" pitchFamily="34" charset="-128"/>
            </a:endParaRPr>
          </a:p>
          <a:p>
            <a:pPr marL="0" indent="0">
              <a:lnSpc>
                <a:spcPct val="150000"/>
              </a:lnSpc>
              <a:buFontTx/>
              <a:buNone/>
              <a:defRPr/>
            </a:pPr>
            <a:r>
              <a:rPr lang="ja-JP" altLang="en-US" sz="2400" kern="0">
                <a:latin typeface="MS PGothic" panose="020B0600070205080204" pitchFamily="34" charset="-128"/>
              </a:rPr>
              <a:t>病院の対策本部で状況を整理し、情報を共有して</a:t>
            </a:r>
            <a:endParaRPr lang="en-US" altLang="ja-JP" sz="2400" kern="0" dirty="0">
              <a:latin typeface="MS PGothic" panose="020B0600070205080204" pitchFamily="34" charset="-128"/>
            </a:endParaRPr>
          </a:p>
          <a:p>
            <a:pPr marL="0" indent="0">
              <a:lnSpc>
                <a:spcPct val="150000"/>
              </a:lnSpc>
              <a:buFontTx/>
              <a:buNone/>
              <a:defRPr/>
            </a:pPr>
            <a:r>
              <a:rPr lang="ja-JP" altLang="en-US" sz="2400" kern="0">
                <a:latin typeface="MS PGothic" panose="020B0600070205080204" pitchFamily="34" charset="-128"/>
              </a:rPr>
              <a:t>自分の施設の状況を把握し</a:t>
            </a:r>
            <a:r>
              <a:rPr lang="ja-JP" altLang="en-US" sz="2400" kern="0">
                <a:solidFill>
                  <a:srgbClr val="FF0000"/>
                </a:solidFill>
                <a:latin typeface="MS PGothic" panose="020B0600070205080204" pitchFamily="34" charset="-128"/>
              </a:rPr>
              <a:t>、</a:t>
            </a:r>
            <a:endParaRPr lang="en-US" altLang="ja-JP" sz="2400" kern="0" dirty="0">
              <a:solidFill>
                <a:srgbClr val="FF0000"/>
              </a:solidFill>
              <a:latin typeface="MS PGothic" panose="020B0600070205080204" pitchFamily="34" charset="-128"/>
            </a:endParaRPr>
          </a:p>
          <a:p>
            <a:pPr marL="0" indent="0">
              <a:lnSpc>
                <a:spcPct val="150000"/>
              </a:lnSpc>
              <a:buFontTx/>
              <a:buNone/>
              <a:defRPr/>
            </a:pPr>
            <a:r>
              <a:rPr lang="ja-JP" altLang="en-US" sz="2400" kern="0">
                <a:solidFill>
                  <a:srgbClr val="FF0000"/>
                </a:solidFill>
                <a:latin typeface="MS PGothic" panose="020B0600070205080204" pitchFamily="34" charset="-128"/>
              </a:rPr>
              <a:t>職員間の情報共有を図るため</a:t>
            </a:r>
            <a:r>
              <a:rPr lang="ja-JP" altLang="en-US" sz="2400" kern="0">
                <a:latin typeface="MS PGothic" panose="020B0600070205080204" pitchFamily="34" charset="-128"/>
              </a:rPr>
              <a:t>です</a:t>
            </a:r>
            <a:endParaRPr lang="en-US" altLang="ja-JP" sz="2400" kern="0" dirty="0">
              <a:latin typeface="MS PGothic" panose="020B0600070205080204" pitchFamily="34" charset="-128"/>
            </a:endParaRPr>
          </a:p>
          <a:p>
            <a:pPr marL="0" indent="0">
              <a:lnSpc>
                <a:spcPct val="150000"/>
              </a:lnSpc>
              <a:buFontTx/>
              <a:buNone/>
              <a:defRPr/>
            </a:pPr>
            <a:r>
              <a:rPr lang="ja-JP" altLang="en-US" sz="2400" kern="0">
                <a:latin typeface="MS PGothic"/>
              </a:rPr>
              <a:t>この</a:t>
            </a:r>
            <a:r>
              <a:rPr lang="en-US" altLang="ja-JP" sz="2400" kern="0" dirty="0">
                <a:latin typeface="MS PGothic"/>
              </a:rPr>
              <a:t>『</a:t>
            </a:r>
            <a:r>
              <a:rPr lang="ja-JP" altLang="en-US" sz="2400" kern="0">
                <a:latin typeface="MS PGothic"/>
              </a:rPr>
              <a:t>現状分析</a:t>
            </a:r>
            <a:r>
              <a:rPr lang="en-US" altLang="ja-JP" sz="2400" kern="0" dirty="0">
                <a:latin typeface="MS PGothic"/>
              </a:rPr>
              <a:t>』</a:t>
            </a:r>
            <a:r>
              <a:rPr lang="ja-JP" altLang="en-US" sz="2400" kern="0">
                <a:latin typeface="MS PGothic"/>
              </a:rPr>
              <a:t>、</a:t>
            </a:r>
            <a:r>
              <a:rPr lang="en-US" altLang="ja-JP" sz="2400" kern="0" dirty="0">
                <a:latin typeface="MS PGothic"/>
              </a:rPr>
              <a:t>『</a:t>
            </a:r>
            <a:r>
              <a:rPr lang="ja-JP" altLang="en-US" sz="2400" kern="0">
                <a:latin typeface="MS PGothic"/>
              </a:rPr>
              <a:t>活動方針</a:t>
            </a:r>
            <a:r>
              <a:rPr lang="en-US" altLang="ja-JP" sz="2400" kern="0" dirty="0">
                <a:latin typeface="MS PGothic"/>
              </a:rPr>
              <a:t>』</a:t>
            </a:r>
            <a:r>
              <a:rPr lang="ja-JP" altLang="en-US" sz="2400" kern="0">
                <a:latin typeface="MS PGothic"/>
              </a:rPr>
              <a:t>の整理手法を用いて</a:t>
            </a:r>
            <a:endParaRPr lang="en-US" altLang="ja-JP" sz="2400" kern="0" dirty="0">
              <a:latin typeface="MS PGothic"/>
            </a:endParaRPr>
          </a:p>
          <a:p>
            <a:pPr marL="0" indent="0">
              <a:lnSpc>
                <a:spcPct val="150000"/>
              </a:lnSpc>
              <a:buFontTx/>
              <a:buNone/>
              <a:defRPr/>
            </a:pPr>
            <a:r>
              <a:rPr lang="ja-JP" altLang="en-US" sz="2400" kern="0">
                <a:latin typeface="MS PGothic"/>
              </a:rPr>
              <a:t>逆に病院を支援する側になった場合も</a:t>
            </a:r>
            <a:endParaRPr lang="en-US" altLang="ja-JP" sz="2400" kern="0" dirty="0">
              <a:latin typeface="MS PGothic"/>
            </a:endParaRPr>
          </a:p>
          <a:p>
            <a:pPr marL="0" indent="0">
              <a:lnSpc>
                <a:spcPct val="150000"/>
              </a:lnSpc>
              <a:buFontTx/>
              <a:buNone/>
              <a:defRPr/>
            </a:pPr>
            <a:r>
              <a:rPr lang="ja-JP" altLang="en-US" sz="2400" kern="0">
                <a:solidFill>
                  <a:srgbClr val="FF0000"/>
                </a:solidFill>
                <a:latin typeface="MS PGothic"/>
              </a:rPr>
              <a:t>主要な支援病院の職員と一緒に整理することが重要です</a:t>
            </a:r>
            <a:endParaRPr lang="en-US" altLang="ja-JP" sz="2400" kern="0" dirty="0">
              <a:latin typeface="MS PGothic"/>
            </a:endParaRPr>
          </a:p>
        </p:txBody>
      </p:sp>
      <p:pic>
        <p:nvPicPr>
          <p:cNvPr id="39944" name="Picture 2" descr="「板書 イラスト フリー」の画像検索結果">
            <a:extLst>
              <a:ext uri="{FF2B5EF4-FFF2-40B4-BE49-F238E27FC236}">
                <a16:creationId xmlns:a16="http://schemas.microsoft.com/office/drawing/2014/main" id="{AC4CDB8D-BD0C-4F98-9A4C-F8D2404ADF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68263">
            <a:off x="5307013" y="3762375"/>
            <a:ext cx="3462337"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テキスト ボックス 7">
            <a:extLst>
              <a:ext uri="{FF2B5EF4-FFF2-40B4-BE49-F238E27FC236}">
                <a16:creationId xmlns:a16="http://schemas.microsoft.com/office/drawing/2014/main" id="{D5CCDC70-08C8-495F-BC8B-138745C99446}"/>
              </a:ext>
            </a:extLst>
          </p:cNvPr>
          <p:cNvSpPr txBox="1">
            <a:spLocks noChangeArrowheads="1"/>
          </p:cNvSpPr>
          <p:nvPr/>
        </p:nvSpPr>
        <p:spPr bwMode="auto">
          <a:xfrm rot="549741">
            <a:off x="5603875" y="3836988"/>
            <a:ext cx="1108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ja-JP" altLang="en-US" sz="1800">
                <a:solidFill>
                  <a:schemeClr val="bg1"/>
                </a:solidFill>
              </a:rPr>
              <a:t>現状分析</a:t>
            </a:r>
            <a:endParaRPr lang="en-US" altLang="ja-JP" sz="1800">
              <a:solidFill>
                <a:schemeClr val="bg1"/>
              </a:solidFill>
            </a:endParaRPr>
          </a:p>
          <a:p>
            <a:pPr>
              <a:spcBef>
                <a:spcPct val="0"/>
              </a:spcBef>
              <a:buFontTx/>
              <a:buNone/>
            </a:pPr>
            <a:endParaRPr lang="en-US" altLang="ja-JP" sz="1800">
              <a:solidFill>
                <a:schemeClr val="bg1"/>
              </a:solidFill>
            </a:endParaRPr>
          </a:p>
          <a:p>
            <a:pPr>
              <a:spcBef>
                <a:spcPct val="0"/>
              </a:spcBef>
              <a:buFontTx/>
              <a:buNone/>
            </a:pPr>
            <a:r>
              <a:rPr lang="ja-JP" altLang="en-US" sz="1800">
                <a:solidFill>
                  <a:schemeClr val="bg1"/>
                </a:solidFill>
              </a:rPr>
              <a:t>活動方針</a:t>
            </a:r>
            <a:endParaRPr lang="en-US" altLang="ja-JP" sz="1800">
              <a:solidFill>
                <a:schemeClr val="bg1"/>
              </a:solidFill>
            </a:endParaRPr>
          </a:p>
          <a:p>
            <a:pPr>
              <a:spcBef>
                <a:spcPct val="0"/>
              </a:spcBef>
              <a:buFontTx/>
              <a:buNone/>
            </a:pPr>
            <a:endParaRPr lang="ja-JP" altLang="en-US" sz="180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152BCA0B-911E-875F-6761-3716F5237993}"/>
              </a:ext>
            </a:extLst>
          </p:cNvPr>
          <p:cNvSpPr txBox="1">
            <a:spLocks noChangeArrowheads="1"/>
          </p:cNvSpPr>
          <p:nvPr/>
        </p:nvSpPr>
        <p:spPr>
          <a:xfrm>
            <a:off x="87088" y="135141"/>
            <a:ext cx="7874000" cy="54839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ＭＳ Ｐゴシック" panose="020B0600070205080204" pitchFamily="50" charset="-128"/>
                <a:ea typeface="ＭＳ Ｐゴシック" panose="020B0600070205080204" pitchFamily="50" charset="-128"/>
              </a:rPr>
              <a:t>「現状分析と課題」で整理すべき項目</a:t>
            </a:r>
            <a:endParaRPr lang="en-US" altLang="ja-JP" sz="3200" dirty="0">
              <a:latin typeface="ＭＳ Ｐゴシック" panose="020B0600070205080204" pitchFamily="50" charset="-128"/>
              <a:ea typeface="ＭＳ Ｐゴシック" panose="020B0600070205080204" pitchFamily="50" charset="-128"/>
            </a:endParaRPr>
          </a:p>
        </p:txBody>
      </p:sp>
      <p:grpSp>
        <p:nvGrpSpPr>
          <p:cNvPr id="20" name="グループ化 19">
            <a:extLst>
              <a:ext uri="{FF2B5EF4-FFF2-40B4-BE49-F238E27FC236}">
                <a16:creationId xmlns:a16="http://schemas.microsoft.com/office/drawing/2014/main" id="{9AC2C77E-6BD2-325C-F750-CF08E360678F}"/>
              </a:ext>
            </a:extLst>
          </p:cNvPr>
          <p:cNvGrpSpPr/>
          <p:nvPr/>
        </p:nvGrpSpPr>
        <p:grpSpPr>
          <a:xfrm>
            <a:off x="4728042" y="713324"/>
            <a:ext cx="4232413" cy="3453042"/>
            <a:chOff x="4707815" y="589989"/>
            <a:chExt cx="4232413" cy="3453042"/>
          </a:xfrm>
        </p:grpSpPr>
        <p:pic>
          <p:nvPicPr>
            <p:cNvPr id="15" name="図 14">
              <a:extLst>
                <a:ext uri="{FF2B5EF4-FFF2-40B4-BE49-F238E27FC236}">
                  <a16:creationId xmlns:a16="http://schemas.microsoft.com/office/drawing/2014/main" id="{2B8B3C78-813A-BF7C-09A6-1919A30A5349}"/>
                </a:ext>
              </a:extLst>
            </p:cNvPr>
            <p:cNvPicPr>
              <a:picLocks noChangeAspect="1"/>
            </p:cNvPicPr>
            <p:nvPr/>
          </p:nvPicPr>
          <p:blipFill rotWithShape="1">
            <a:blip r:embed="rId2"/>
            <a:srcRect b="33879"/>
            <a:stretch/>
          </p:blipFill>
          <p:spPr>
            <a:xfrm>
              <a:off x="4721759" y="589989"/>
              <a:ext cx="4185812" cy="3453042"/>
            </a:xfrm>
            <a:prstGeom prst="rect">
              <a:avLst/>
            </a:prstGeom>
          </p:spPr>
        </p:pic>
        <p:sp>
          <p:nvSpPr>
            <p:cNvPr id="16" name="正方形/長方形 15">
              <a:extLst>
                <a:ext uri="{FF2B5EF4-FFF2-40B4-BE49-F238E27FC236}">
                  <a16:creationId xmlns:a16="http://schemas.microsoft.com/office/drawing/2014/main" id="{95E9BBFD-EE1B-FFC7-9D13-31D3DDA6186F}"/>
                </a:ext>
              </a:extLst>
            </p:cNvPr>
            <p:cNvSpPr/>
            <p:nvPr/>
          </p:nvSpPr>
          <p:spPr>
            <a:xfrm>
              <a:off x="4707815" y="973629"/>
              <a:ext cx="4232413" cy="304320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6" name="グループ化 25">
            <a:extLst>
              <a:ext uri="{FF2B5EF4-FFF2-40B4-BE49-F238E27FC236}">
                <a16:creationId xmlns:a16="http://schemas.microsoft.com/office/drawing/2014/main" id="{F87F2D32-7496-3492-D6EB-2E3A8D0764F1}"/>
              </a:ext>
            </a:extLst>
          </p:cNvPr>
          <p:cNvGrpSpPr/>
          <p:nvPr/>
        </p:nvGrpSpPr>
        <p:grpSpPr>
          <a:xfrm>
            <a:off x="161772" y="772645"/>
            <a:ext cx="4410228" cy="5869670"/>
            <a:chOff x="74034" y="772645"/>
            <a:chExt cx="4410228" cy="5869670"/>
          </a:xfrm>
        </p:grpSpPr>
        <p:pic>
          <p:nvPicPr>
            <p:cNvPr id="13" name="図 12">
              <a:extLst>
                <a:ext uri="{FF2B5EF4-FFF2-40B4-BE49-F238E27FC236}">
                  <a16:creationId xmlns:a16="http://schemas.microsoft.com/office/drawing/2014/main" id="{2F47AF8A-F53A-2E96-B686-CB8D4BE5DBFE}"/>
                </a:ext>
              </a:extLst>
            </p:cNvPr>
            <p:cNvPicPr>
              <a:picLocks noChangeAspect="1"/>
            </p:cNvPicPr>
            <p:nvPr/>
          </p:nvPicPr>
          <p:blipFill rotWithShape="1">
            <a:blip r:embed="rId3"/>
            <a:srcRect r="3324"/>
            <a:stretch/>
          </p:blipFill>
          <p:spPr>
            <a:xfrm>
              <a:off x="116513" y="772645"/>
              <a:ext cx="4222593" cy="5869670"/>
            </a:xfrm>
            <a:prstGeom prst="rect">
              <a:avLst/>
            </a:prstGeom>
          </p:spPr>
        </p:pic>
        <p:sp>
          <p:nvSpPr>
            <p:cNvPr id="11" name="正方形/長方形 10">
              <a:extLst>
                <a:ext uri="{FF2B5EF4-FFF2-40B4-BE49-F238E27FC236}">
                  <a16:creationId xmlns:a16="http://schemas.microsoft.com/office/drawing/2014/main" id="{E8B93851-A28A-1F0F-7C15-5449724CE3AD}"/>
                </a:ext>
              </a:extLst>
            </p:cNvPr>
            <p:cNvSpPr/>
            <p:nvPr/>
          </p:nvSpPr>
          <p:spPr>
            <a:xfrm>
              <a:off x="74034" y="1092188"/>
              <a:ext cx="4410228" cy="553254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2" name="グループ化 21">
            <a:extLst>
              <a:ext uri="{FF2B5EF4-FFF2-40B4-BE49-F238E27FC236}">
                <a16:creationId xmlns:a16="http://schemas.microsoft.com/office/drawing/2014/main" id="{F2C0ABA2-FD52-A4BA-3E92-EE3172A27D63}"/>
              </a:ext>
            </a:extLst>
          </p:cNvPr>
          <p:cNvGrpSpPr/>
          <p:nvPr/>
        </p:nvGrpSpPr>
        <p:grpSpPr>
          <a:xfrm>
            <a:off x="4733985" y="4533110"/>
            <a:ext cx="4205764" cy="1485271"/>
            <a:chOff x="4750054" y="4226906"/>
            <a:chExt cx="4205764" cy="1485271"/>
          </a:xfrm>
        </p:grpSpPr>
        <p:pic>
          <p:nvPicPr>
            <p:cNvPr id="17" name="図 16">
              <a:extLst>
                <a:ext uri="{FF2B5EF4-FFF2-40B4-BE49-F238E27FC236}">
                  <a16:creationId xmlns:a16="http://schemas.microsoft.com/office/drawing/2014/main" id="{6D4F078C-FAC3-8C59-CF00-ADB1D1F4132E}"/>
                </a:ext>
              </a:extLst>
            </p:cNvPr>
            <p:cNvPicPr>
              <a:picLocks noChangeAspect="1"/>
            </p:cNvPicPr>
            <p:nvPr/>
          </p:nvPicPr>
          <p:blipFill rotWithShape="1">
            <a:blip r:embed="rId2"/>
            <a:srcRect t="71559"/>
            <a:stretch/>
          </p:blipFill>
          <p:spPr>
            <a:xfrm>
              <a:off x="4751360" y="4226906"/>
              <a:ext cx="4185812" cy="1485271"/>
            </a:xfrm>
            <a:prstGeom prst="rect">
              <a:avLst/>
            </a:prstGeom>
          </p:spPr>
        </p:pic>
        <p:sp>
          <p:nvSpPr>
            <p:cNvPr id="18" name="正方形/長方形 17">
              <a:extLst>
                <a:ext uri="{FF2B5EF4-FFF2-40B4-BE49-F238E27FC236}">
                  <a16:creationId xmlns:a16="http://schemas.microsoft.com/office/drawing/2014/main" id="{A77F52E6-399F-5396-2B0C-8086385D22F7}"/>
                </a:ext>
              </a:extLst>
            </p:cNvPr>
            <p:cNvSpPr/>
            <p:nvPr/>
          </p:nvSpPr>
          <p:spPr>
            <a:xfrm>
              <a:off x="4750054" y="4251293"/>
              <a:ext cx="4205764" cy="1342559"/>
            </a:xfrm>
            <a:prstGeom prst="rect">
              <a:avLst/>
            </a:prstGeom>
            <a:no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3" name="テキスト ボックス 22">
            <a:extLst>
              <a:ext uri="{FF2B5EF4-FFF2-40B4-BE49-F238E27FC236}">
                <a16:creationId xmlns:a16="http://schemas.microsoft.com/office/drawing/2014/main" id="{4B594809-EDAB-4CE9-F6B9-C44C94A16F0D}"/>
              </a:ext>
            </a:extLst>
          </p:cNvPr>
          <p:cNvSpPr txBox="1"/>
          <p:nvPr/>
        </p:nvSpPr>
        <p:spPr>
          <a:xfrm>
            <a:off x="171593" y="637346"/>
            <a:ext cx="2613216" cy="523220"/>
          </a:xfrm>
          <a:prstGeom prst="rect">
            <a:avLst/>
          </a:prstGeom>
          <a:noFill/>
        </p:spPr>
        <p:txBody>
          <a:bodyPr wrap="none" rtlCol="0">
            <a:spAutoFit/>
          </a:bodyPr>
          <a:lstStyle/>
          <a:p>
            <a:pPr marL="0" marR="0" lvl="0" indent="0" algn="l" defTabSz="81281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34" charset="-128"/>
                <a:cs typeface="Arial"/>
                <a:sym typeface="Arial"/>
              </a:rPr>
              <a:t>翌日までに対応</a:t>
            </a:r>
          </a:p>
        </p:txBody>
      </p:sp>
      <p:sp>
        <p:nvSpPr>
          <p:cNvPr id="24" name="テキスト ボックス 23">
            <a:extLst>
              <a:ext uri="{FF2B5EF4-FFF2-40B4-BE49-F238E27FC236}">
                <a16:creationId xmlns:a16="http://schemas.microsoft.com/office/drawing/2014/main" id="{85B210A9-47DF-CD87-732B-A362EFE1D29D}"/>
              </a:ext>
            </a:extLst>
          </p:cNvPr>
          <p:cNvSpPr txBox="1"/>
          <p:nvPr/>
        </p:nvSpPr>
        <p:spPr>
          <a:xfrm>
            <a:off x="4688102" y="4117417"/>
            <a:ext cx="2688557" cy="523220"/>
          </a:xfrm>
          <a:prstGeom prst="rect">
            <a:avLst/>
          </a:prstGeom>
          <a:noFill/>
        </p:spPr>
        <p:txBody>
          <a:bodyPr wrap="none" rtlCol="0">
            <a:spAutoFit/>
          </a:bodyPr>
          <a:lstStyle/>
          <a:p>
            <a:pPr marL="0" marR="0" lvl="0" indent="0" algn="l" defTabSz="81281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00B050"/>
                </a:solidFill>
                <a:effectLst/>
                <a:uLnTx/>
                <a:uFillTx/>
                <a:latin typeface="Arial" panose="020B0604020202020204" pitchFamily="34" charset="0"/>
                <a:ea typeface="ＭＳ Ｐゴシック" panose="020B0600070205080204" pitchFamily="34" charset="-128"/>
                <a:cs typeface="Arial"/>
                <a:sym typeface="Arial"/>
              </a:rPr>
              <a:t>数日以内に対応</a:t>
            </a:r>
            <a:endParaRPr kumimoji="1" lang="en-US" altLang="ja-JP" sz="2800" b="1" i="0" u="none" strike="noStrike" kern="1200" cap="none" spc="0" normalizeH="0" baseline="0" noProof="0" dirty="0">
              <a:ln>
                <a:noFill/>
              </a:ln>
              <a:solidFill>
                <a:srgbClr val="00B050"/>
              </a:solidFill>
              <a:effectLst/>
              <a:uLnTx/>
              <a:uFillTx/>
              <a:latin typeface="Arial" panose="020B0604020202020204" pitchFamily="34" charset="0"/>
              <a:ea typeface="ＭＳ Ｐゴシック" panose="020B0600070205080204" pitchFamily="34" charset="-128"/>
              <a:cs typeface="Arial"/>
              <a:sym typeface="Arial"/>
            </a:endParaRPr>
          </a:p>
        </p:txBody>
      </p:sp>
      <p:sp>
        <p:nvSpPr>
          <p:cNvPr id="25" name="テキスト ボックス 24">
            <a:extLst>
              <a:ext uri="{FF2B5EF4-FFF2-40B4-BE49-F238E27FC236}">
                <a16:creationId xmlns:a16="http://schemas.microsoft.com/office/drawing/2014/main" id="{89AAAEA3-2D39-D507-38AC-5BB643A9B615}"/>
              </a:ext>
            </a:extLst>
          </p:cNvPr>
          <p:cNvSpPr txBox="1"/>
          <p:nvPr/>
        </p:nvSpPr>
        <p:spPr>
          <a:xfrm>
            <a:off x="4979526" y="6101508"/>
            <a:ext cx="3983783" cy="523220"/>
          </a:xfrm>
          <a:prstGeom prst="rect">
            <a:avLst/>
          </a:prstGeom>
          <a:solidFill>
            <a:srgbClr val="FFFF00"/>
          </a:solidFill>
          <a:ln w="57150">
            <a:solidFill>
              <a:srgbClr val="FF0000"/>
            </a:solidFill>
            <a:prstDash val="sysDash"/>
          </a:ln>
        </p:spPr>
        <p:txBody>
          <a:bodyPr wrap="none" rtlCol="0">
            <a:spAutoFit/>
          </a:bodyPr>
          <a:lstStyle/>
          <a:p>
            <a:pPr marL="0" marR="0" lvl="0" indent="0" algn="l" defTabSz="81281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34" charset="-128"/>
                <a:cs typeface="Arial"/>
                <a:sym typeface="Arial"/>
              </a:rPr>
              <a:t>病院機能維持に強く影響</a:t>
            </a:r>
          </a:p>
        </p:txBody>
      </p:sp>
      <p:sp>
        <p:nvSpPr>
          <p:cNvPr id="28" name="正方形/長方形 27">
            <a:extLst>
              <a:ext uri="{FF2B5EF4-FFF2-40B4-BE49-F238E27FC236}">
                <a16:creationId xmlns:a16="http://schemas.microsoft.com/office/drawing/2014/main" id="{E638BBEC-15CA-1B25-E50D-A81D81129CFC}"/>
              </a:ext>
            </a:extLst>
          </p:cNvPr>
          <p:cNvSpPr/>
          <p:nvPr/>
        </p:nvSpPr>
        <p:spPr>
          <a:xfrm>
            <a:off x="237974" y="2340429"/>
            <a:ext cx="4210641" cy="1810621"/>
          </a:xfrm>
          <a:prstGeom prst="rect">
            <a:avLst/>
          </a:prstGeom>
          <a:noFill/>
          <a:ln w="381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EC72CE61-EE26-815B-4915-E49C6E362401}"/>
              </a:ext>
            </a:extLst>
          </p:cNvPr>
          <p:cNvSpPr/>
          <p:nvPr/>
        </p:nvSpPr>
        <p:spPr>
          <a:xfrm>
            <a:off x="237975" y="5787984"/>
            <a:ext cx="4210641" cy="547501"/>
          </a:xfrm>
          <a:prstGeom prst="rect">
            <a:avLst/>
          </a:prstGeom>
          <a:noFill/>
          <a:ln w="381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C888CA09-0BD9-DD92-9F72-C1F140410C26}"/>
              </a:ext>
            </a:extLst>
          </p:cNvPr>
          <p:cNvSpPr txBox="1"/>
          <p:nvPr/>
        </p:nvSpPr>
        <p:spPr>
          <a:xfrm>
            <a:off x="3103403" y="1813492"/>
            <a:ext cx="1467068" cy="475387"/>
          </a:xfrm>
          <a:prstGeom prst="rect">
            <a:avLst/>
          </a:prstGeom>
          <a:noFill/>
        </p:spPr>
        <p:txBody>
          <a:bodyPr wrap="none" rtlCol="0">
            <a:spAutoFit/>
          </a:bodyPr>
          <a:lstStyle/>
          <a:p>
            <a:pPr marL="0" marR="0" lvl="0" indent="0" algn="l" defTabSz="812810" rtl="0" eaLnBrk="0" fontAlgn="base" latinLnBrk="0" hangingPunct="0">
              <a:lnSpc>
                <a:spcPct val="100000"/>
              </a:lnSpc>
              <a:spcBef>
                <a:spcPct val="0"/>
              </a:spcBef>
              <a:spcAft>
                <a:spcPct val="0"/>
              </a:spcAft>
              <a:buClrTx/>
              <a:buSzTx/>
              <a:buFontTx/>
              <a:buNone/>
              <a:tabLst/>
              <a:defRPr/>
            </a:pPr>
            <a:r>
              <a:rPr kumimoji="1" lang="ja-JP" altLang="en-US" sz="2489" b="1" i="0" u="none" strike="noStrike" kern="1200" cap="none" spc="0" normalizeH="0" baseline="0" noProof="0" dirty="0">
                <a:ln>
                  <a:noFill/>
                </a:ln>
                <a:solidFill>
                  <a:srgbClr val="7030A0"/>
                </a:solidFill>
                <a:effectLst/>
                <a:highlight>
                  <a:srgbClr val="FFFF00"/>
                </a:highlight>
                <a:uLnTx/>
                <a:uFillTx/>
                <a:latin typeface="Arial" panose="020B0604020202020204" pitchFamily="34" charset="0"/>
                <a:ea typeface="ＭＳ Ｐゴシック" panose="020B0600070205080204" pitchFamily="34" charset="-128"/>
                <a:cs typeface="Arial"/>
                <a:sym typeface="Arial"/>
              </a:rPr>
              <a:t>即時対応</a:t>
            </a:r>
          </a:p>
        </p:txBody>
      </p:sp>
    </p:spTree>
    <p:extLst>
      <p:ext uri="{BB962C8B-B14F-4D97-AF65-F5344CB8AC3E}">
        <p14:creationId xmlns:p14="http://schemas.microsoft.com/office/powerpoint/2010/main" val="2860875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192792A-F278-6595-E79F-A83A8FECCD2B}"/>
              </a:ext>
            </a:extLst>
          </p:cNvPr>
          <p:cNvSpPr txBox="1"/>
          <p:nvPr/>
        </p:nvSpPr>
        <p:spPr>
          <a:xfrm>
            <a:off x="127556" y="683533"/>
            <a:ext cx="4442242" cy="523220"/>
          </a:xfrm>
          <a:prstGeom prst="rect">
            <a:avLst/>
          </a:prstGeom>
          <a:noFill/>
        </p:spPr>
        <p:txBody>
          <a:bodyPr wrap="none" rtlCol="0">
            <a:spAutoFit/>
          </a:bodyPr>
          <a:lstStyle/>
          <a:p>
            <a:pPr marL="0" marR="0" lvl="0" indent="0" algn="l" defTabSz="81281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00B0F0"/>
                </a:solidFill>
                <a:effectLst/>
                <a:uLnTx/>
                <a:uFillTx/>
                <a:latin typeface="Arial" panose="020B0604020202020204" pitchFamily="34" charset="0"/>
                <a:ea typeface="ＭＳ Ｐゴシック" panose="020B0600070205080204" pitchFamily="34" charset="-128"/>
                <a:cs typeface="Arial"/>
                <a:sym typeface="Arial"/>
              </a:rPr>
              <a:t>現状分析から活動方針立案</a:t>
            </a:r>
            <a:endParaRPr kumimoji="1" lang="en-US" altLang="ja-JP" sz="2800" b="1" i="0" u="none" strike="noStrike" kern="1200" cap="none" spc="0" normalizeH="0" baseline="0" noProof="0" dirty="0">
              <a:ln>
                <a:noFill/>
              </a:ln>
              <a:solidFill>
                <a:srgbClr val="00B0F0"/>
              </a:solidFill>
              <a:effectLst/>
              <a:uLnTx/>
              <a:uFillTx/>
              <a:latin typeface="Arial" panose="020B0604020202020204" pitchFamily="34" charset="0"/>
              <a:ea typeface="ＭＳ Ｐゴシック" panose="020B0600070205080204" pitchFamily="34" charset="-128"/>
              <a:cs typeface="Arial"/>
              <a:sym typeface="Arial"/>
            </a:endParaRPr>
          </a:p>
        </p:txBody>
      </p:sp>
      <p:sp>
        <p:nvSpPr>
          <p:cNvPr id="3" name="タイトル 1">
            <a:extLst>
              <a:ext uri="{FF2B5EF4-FFF2-40B4-BE49-F238E27FC236}">
                <a16:creationId xmlns:a16="http://schemas.microsoft.com/office/drawing/2014/main" id="{0CE33F78-B491-41DA-F543-CAD992FFE2D6}"/>
              </a:ext>
            </a:extLst>
          </p:cNvPr>
          <p:cNvSpPr txBox="1">
            <a:spLocks noChangeArrowheads="1"/>
          </p:cNvSpPr>
          <p:nvPr/>
        </p:nvSpPr>
        <p:spPr>
          <a:xfrm>
            <a:off x="87088" y="135141"/>
            <a:ext cx="7874000" cy="54839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ＭＳ Ｐゴシック" panose="020B0600070205080204" pitchFamily="50" charset="-128"/>
                <a:ea typeface="ＭＳ Ｐゴシック" panose="020B0600070205080204" pitchFamily="50" charset="-128"/>
              </a:rPr>
              <a:t>「現状分析と課題」で整理すべき項目</a:t>
            </a:r>
            <a:endParaRPr lang="en-US" altLang="ja-JP" sz="3200" dirty="0">
              <a:latin typeface="ＭＳ Ｐゴシック" panose="020B0600070205080204" pitchFamily="50" charset="-128"/>
              <a:ea typeface="ＭＳ Ｐゴシック" panose="020B0600070205080204" pitchFamily="50" charset="-128"/>
            </a:endParaRPr>
          </a:p>
        </p:txBody>
      </p:sp>
      <p:grpSp>
        <p:nvGrpSpPr>
          <p:cNvPr id="7" name="グループ化 6">
            <a:extLst>
              <a:ext uri="{FF2B5EF4-FFF2-40B4-BE49-F238E27FC236}">
                <a16:creationId xmlns:a16="http://schemas.microsoft.com/office/drawing/2014/main" id="{9BDB7F30-E5F8-79B9-BA90-6628C5E98041}"/>
              </a:ext>
            </a:extLst>
          </p:cNvPr>
          <p:cNvGrpSpPr/>
          <p:nvPr/>
        </p:nvGrpSpPr>
        <p:grpSpPr>
          <a:xfrm>
            <a:off x="240825" y="1211116"/>
            <a:ext cx="8669431" cy="4577264"/>
            <a:chOff x="463089" y="1743284"/>
            <a:chExt cx="8217824" cy="4173385"/>
          </a:xfrm>
        </p:grpSpPr>
        <p:pic>
          <p:nvPicPr>
            <p:cNvPr id="5" name="図 4">
              <a:extLst>
                <a:ext uri="{FF2B5EF4-FFF2-40B4-BE49-F238E27FC236}">
                  <a16:creationId xmlns:a16="http://schemas.microsoft.com/office/drawing/2014/main" id="{03A05CC6-6DAD-1E3E-3AA3-31DC5BD461E3}"/>
                </a:ext>
              </a:extLst>
            </p:cNvPr>
            <p:cNvPicPr>
              <a:picLocks noChangeAspect="1"/>
            </p:cNvPicPr>
            <p:nvPr/>
          </p:nvPicPr>
          <p:blipFill>
            <a:blip r:embed="rId2"/>
            <a:stretch>
              <a:fillRect/>
            </a:stretch>
          </p:blipFill>
          <p:spPr>
            <a:xfrm>
              <a:off x="473978" y="1743284"/>
              <a:ext cx="8206935" cy="4173384"/>
            </a:xfrm>
            <a:prstGeom prst="rect">
              <a:avLst/>
            </a:prstGeom>
          </p:spPr>
        </p:pic>
        <p:sp>
          <p:nvSpPr>
            <p:cNvPr id="6" name="正方形/長方形 5">
              <a:extLst>
                <a:ext uri="{FF2B5EF4-FFF2-40B4-BE49-F238E27FC236}">
                  <a16:creationId xmlns:a16="http://schemas.microsoft.com/office/drawing/2014/main" id="{038BB3D6-263B-A427-B32E-4596329B8E22}"/>
                </a:ext>
              </a:extLst>
            </p:cNvPr>
            <p:cNvSpPr/>
            <p:nvPr/>
          </p:nvSpPr>
          <p:spPr>
            <a:xfrm>
              <a:off x="463089" y="1762258"/>
              <a:ext cx="8206935" cy="4154411"/>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257759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a:extLst>
              <a:ext uri="{FF2B5EF4-FFF2-40B4-BE49-F238E27FC236}">
                <a16:creationId xmlns:a16="http://schemas.microsoft.com/office/drawing/2014/main" id="{6836F5DB-67D4-46AD-952D-BC38B99DF2A9}"/>
              </a:ext>
            </a:extLst>
          </p:cNvPr>
          <p:cNvSpPr>
            <a:spLocks noGrp="1" noChangeArrowheads="1"/>
          </p:cNvSpPr>
          <p:nvPr>
            <p:ph type="title"/>
          </p:nvPr>
        </p:nvSpPr>
        <p:spPr>
          <a:xfrm>
            <a:off x="942975" y="266653"/>
            <a:ext cx="8229600" cy="398463"/>
          </a:xfrm>
        </p:spPr>
        <p:txBody>
          <a:bodyPr>
            <a:normAutofit fontScale="90000"/>
          </a:bodyPr>
          <a:lstStyle/>
          <a:p>
            <a:pPr algn="ctr"/>
            <a:r>
              <a:rPr lang="ja-JP" altLang="en-US"/>
              <a:t>災害時病院対応のフロー</a:t>
            </a:r>
          </a:p>
        </p:txBody>
      </p:sp>
      <p:sp>
        <p:nvSpPr>
          <p:cNvPr id="22531" name="テキスト ボックス 3">
            <a:extLst>
              <a:ext uri="{FF2B5EF4-FFF2-40B4-BE49-F238E27FC236}">
                <a16:creationId xmlns:a16="http://schemas.microsoft.com/office/drawing/2014/main" id="{3AC8A653-7161-4A4D-8850-EEBC1B960BF4}"/>
              </a:ext>
            </a:extLst>
          </p:cNvPr>
          <p:cNvSpPr txBox="1">
            <a:spLocks noChangeArrowheads="1"/>
          </p:cNvSpPr>
          <p:nvPr/>
        </p:nvSpPr>
        <p:spPr bwMode="auto">
          <a:xfrm>
            <a:off x="5149850" y="2485384"/>
            <a:ext cx="2087563" cy="830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ダメージ</a:t>
            </a:r>
            <a:endParaRPr kumimoji="1" lang="en-US" altLang="ja-JP"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コントロール</a:t>
            </a:r>
          </a:p>
        </p:txBody>
      </p:sp>
      <p:sp>
        <p:nvSpPr>
          <p:cNvPr id="22537" name="テキスト ボックス 11">
            <a:extLst>
              <a:ext uri="{FF2B5EF4-FFF2-40B4-BE49-F238E27FC236}">
                <a16:creationId xmlns:a16="http://schemas.microsoft.com/office/drawing/2014/main" id="{BC286F85-F63B-4C6B-9FCA-81CC51E3437F}"/>
              </a:ext>
            </a:extLst>
          </p:cNvPr>
          <p:cNvSpPr txBox="1">
            <a:spLocks noChangeArrowheads="1"/>
          </p:cNvSpPr>
          <p:nvPr/>
        </p:nvSpPr>
        <p:spPr bwMode="auto">
          <a:xfrm>
            <a:off x="6012160" y="5141817"/>
            <a:ext cx="2730004"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B050"/>
                </a:solidFill>
                <a:effectLst/>
                <a:uLnTx/>
                <a:uFillTx/>
                <a:latin typeface="Arial" panose="020B0604020202020204" pitchFamily="34" charset="0"/>
                <a:ea typeface="ＭＳ Ｐゴシック" panose="020B0600070205080204" pitchFamily="34" charset="-128"/>
                <a:cs typeface="+mn-cs"/>
              </a:rPr>
              <a:t>通常運用</a:t>
            </a:r>
            <a:r>
              <a:rPr kumimoji="1" lang="en-US" altLang="ja-JP" sz="2400" b="0" i="0" u="none" strike="noStrike" kern="1200" cap="none" spc="0" normalizeH="0" baseline="0" noProof="0" dirty="0">
                <a:ln>
                  <a:noFill/>
                </a:ln>
                <a:solidFill>
                  <a:srgbClr val="00B050"/>
                </a:solidFill>
                <a:effectLst/>
                <a:uLnTx/>
                <a:uFillTx/>
                <a:latin typeface="Arial" panose="020B0604020202020204" pitchFamily="34" charset="0"/>
                <a:ea typeface="ＭＳ Ｐゴシック" panose="020B0600070205080204" pitchFamily="34" charset="-128"/>
                <a:cs typeface="+mn-cs"/>
              </a:rPr>
              <a:t>/</a:t>
            </a:r>
            <a:r>
              <a:rPr kumimoji="1" lang="ja-JP" altLang="en-US" sz="2400" b="0" i="0" u="none" strike="noStrike" kern="1200" cap="none" spc="0" normalizeH="0" baseline="0" noProof="0" dirty="0">
                <a:ln>
                  <a:noFill/>
                </a:ln>
                <a:solidFill>
                  <a:srgbClr val="00B050"/>
                </a:solidFill>
                <a:effectLst/>
                <a:uLnTx/>
                <a:uFillTx/>
                <a:latin typeface="Arial" panose="020B0604020202020204" pitchFamily="34" charset="0"/>
                <a:ea typeface="ＭＳ Ｐゴシック" panose="020B0600070205080204" pitchFamily="34" charset="-128"/>
                <a:cs typeface="+mn-cs"/>
              </a:rPr>
              <a:t>病床拡張</a:t>
            </a:r>
          </a:p>
        </p:txBody>
      </p:sp>
      <p:sp>
        <p:nvSpPr>
          <p:cNvPr id="21" name="四角形: 角を丸くする 20">
            <a:extLst>
              <a:ext uri="{FF2B5EF4-FFF2-40B4-BE49-F238E27FC236}">
                <a16:creationId xmlns:a16="http://schemas.microsoft.com/office/drawing/2014/main" id="{5FF8DE92-0DDA-436D-9905-352508248880}"/>
              </a:ext>
            </a:extLst>
          </p:cNvPr>
          <p:cNvSpPr/>
          <p:nvPr/>
        </p:nvSpPr>
        <p:spPr>
          <a:xfrm>
            <a:off x="612775" y="2310759"/>
            <a:ext cx="7561263" cy="21584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2542" name="テキスト ボックス 2">
            <a:extLst>
              <a:ext uri="{FF2B5EF4-FFF2-40B4-BE49-F238E27FC236}">
                <a16:creationId xmlns:a16="http://schemas.microsoft.com/office/drawing/2014/main" id="{0F3F838A-071E-4B85-A689-A95F2091CE32}"/>
              </a:ext>
            </a:extLst>
          </p:cNvPr>
          <p:cNvSpPr txBox="1">
            <a:spLocks noChangeArrowheads="1"/>
          </p:cNvSpPr>
          <p:nvPr/>
        </p:nvSpPr>
        <p:spPr bwMode="auto">
          <a:xfrm>
            <a:off x="1115616" y="2459984"/>
            <a:ext cx="2341959" cy="830997"/>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現状分析と課題の整理</a:t>
            </a:r>
          </a:p>
        </p:txBody>
      </p:sp>
      <p:sp>
        <p:nvSpPr>
          <p:cNvPr id="24" name="矢印: 下 23">
            <a:extLst>
              <a:ext uri="{FF2B5EF4-FFF2-40B4-BE49-F238E27FC236}">
                <a16:creationId xmlns:a16="http://schemas.microsoft.com/office/drawing/2014/main" id="{9ED5C5FA-9A51-4EBB-B937-0B2D859C0B6A}"/>
              </a:ext>
            </a:extLst>
          </p:cNvPr>
          <p:cNvSpPr/>
          <p:nvPr/>
        </p:nvSpPr>
        <p:spPr>
          <a:xfrm>
            <a:off x="2995488" y="4539991"/>
            <a:ext cx="612775" cy="41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6" name="矢印: 下 25">
            <a:extLst>
              <a:ext uri="{FF2B5EF4-FFF2-40B4-BE49-F238E27FC236}">
                <a16:creationId xmlns:a16="http://schemas.microsoft.com/office/drawing/2014/main" id="{74910BB2-C4B4-4586-A914-11C021D7A72A}"/>
              </a:ext>
            </a:extLst>
          </p:cNvPr>
          <p:cNvSpPr/>
          <p:nvPr/>
        </p:nvSpPr>
        <p:spPr>
          <a:xfrm>
            <a:off x="1812738" y="4537042"/>
            <a:ext cx="611188" cy="4395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矢印: 左右 2">
            <a:extLst>
              <a:ext uri="{FF2B5EF4-FFF2-40B4-BE49-F238E27FC236}">
                <a16:creationId xmlns:a16="http://schemas.microsoft.com/office/drawing/2014/main" id="{86EF9227-21C0-4B39-A8CC-863F12E1786B}"/>
              </a:ext>
            </a:extLst>
          </p:cNvPr>
          <p:cNvSpPr/>
          <p:nvPr/>
        </p:nvSpPr>
        <p:spPr>
          <a:xfrm>
            <a:off x="3517900" y="2639372"/>
            <a:ext cx="1571625" cy="5508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2548" name="テキスト ボックス 4">
            <a:extLst>
              <a:ext uri="{FF2B5EF4-FFF2-40B4-BE49-F238E27FC236}">
                <a16:creationId xmlns:a16="http://schemas.microsoft.com/office/drawing/2014/main" id="{C03073CA-A4CF-42BC-8201-2A368CFA3222}"/>
              </a:ext>
            </a:extLst>
          </p:cNvPr>
          <p:cNvSpPr txBox="1">
            <a:spLocks noChangeArrowheads="1"/>
          </p:cNvSpPr>
          <p:nvPr/>
        </p:nvSpPr>
        <p:spPr bwMode="auto">
          <a:xfrm>
            <a:off x="5999163" y="3887767"/>
            <a:ext cx="1454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病床拡充</a:t>
            </a:r>
          </a:p>
        </p:txBody>
      </p:sp>
      <p:sp>
        <p:nvSpPr>
          <p:cNvPr id="22549" name="テキスト ボックス 3">
            <a:extLst>
              <a:ext uri="{FF2B5EF4-FFF2-40B4-BE49-F238E27FC236}">
                <a16:creationId xmlns:a16="http://schemas.microsoft.com/office/drawing/2014/main" id="{75F6E828-0D05-4D45-B089-F694E0A220F0}"/>
              </a:ext>
            </a:extLst>
          </p:cNvPr>
          <p:cNvSpPr txBox="1">
            <a:spLocks noChangeArrowheads="1"/>
          </p:cNvSpPr>
          <p:nvPr/>
        </p:nvSpPr>
        <p:spPr bwMode="auto">
          <a:xfrm>
            <a:off x="3365500" y="1504309"/>
            <a:ext cx="1692275" cy="461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CSCA</a:t>
            </a:r>
            <a:r>
              <a:rPr kumimoji="1" lang="ja-JP" alt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確立</a:t>
            </a:r>
          </a:p>
        </p:txBody>
      </p:sp>
      <p:sp>
        <p:nvSpPr>
          <p:cNvPr id="33" name="矢印: 下 32">
            <a:extLst>
              <a:ext uri="{FF2B5EF4-FFF2-40B4-BE49-F238E27FC236}">
                <a16:creationId xmlns:a16="http://schemas.microsoft.com/office/drawing/2014/main" id="{54A66F18-2259-4403-8FFB-76953B817C3B}"/>
              </a:ext>
            </a:extLst>
          </p:cNvPr>
          <p:cNvSpPr/>
          <p:nvPr/>
        </p:nvSpPr>
        <p:spPr>
          <a:xfrm>
            <a:off x="3890963" y="1988497"/>
            <a:ext cx="612775" cy="347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2551" name="テキスト ボックス 3">
            <a:extLst>
              <a:ext uri="{FF2B5EF4-FFF2-40B4-BE49-F238E27FC236}">
                <a16:creationId xmlns:a16="http://schemas.microsoft.com/office/drawing/2014/main" id="{2C5CC198-7775-4AD2-B083-83E49BF173DB}"/>
              </a:ext>
            </a:extLst>
          </p:cNvPr>
          <p:cNvSpPr txBox="1">
            <a:spLocks noChangeArrowheads="1"/>
          </p:cNvSpPr>
          <p:nvPr/>
        </p:nvSpPr>
        <p:spPr bwMode="auto">
          <a:xfrm>
            <a:off x="3616325" y="789934"/>
            <a:ext cx="1192213"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発災</a:t>
            </a:r>
          </a:p>
        </p:txBody>
      </p:sp>
      <p:sp>
        <p:nvSpPr>
          <p:cNvPr id="25" name="矢印: 下 24">
            <a:extLst>
              <a:ext uri="{FF2B5EF4-FFF2-40B4-BE49-F238E27FC236}">
                <a16:creationId xmlns:a16="http://schemas.microsoft.com/office/drawing/2014/main" id="{E001A9B5-065F-46C3-B0A7-575907C8450F}"/>
              </a:ext>
            </a:extLst>
          </p:cNvPr>
          <p:cNvSpPr/>
          <p:nvPr/>
        </p:nvSpPr>
        <p:spPr>
          <a:xfrm>
            <a:off x="3889375" y="1250309"/>
            <a:ext cx="612775"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 name="テキスト ボックス 5">
            <a:extLst>
              <a:ext uri="{FF2B5EF4-FFF2-40B4-BE49-F238E27FC236}">
                <a16:creationId xmlns:a16="http://schemas.microsoft.com/office/drawing/2014/main" id="{1433714C-CBCA-5EF1-737E-3D38AC2602C5}"/>
              </a:ext>
            </a:extLst>
          </p:cNvPr>
          <p:cNvSpPr txBox="1">
            <a:spLocks noChangeArrowheads="1"/>
          </p:cNvSpPr>
          <p:nvPr/>
        </p:nvSpPr>
        <p:spPr bwMode="auto">
          <a:xfrm>
            <a:off x="1187252" y="3838073"/>
            <a:ext cx="3205163" cy="461665"/>
          </a:xfrm>
          <a:prstGeom prst="rect">
            <a:avLst/>
          </a:prstGeom>
          <a:solidFill>
            <a:srgbClr val="9933FF"/>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 name="正方形/長方形 3">
            <a:extLst>
              <a:ext uri="{FF2B5EF4-FFF2-40B4-BE49-F238E27FC236}">
                <a16:creationId xmlns:a16="http://schemas.microsoft.com/office/drawing/2014/main" id="{FA82B9CE-8587-D131-219F-FCC33F7D30F3}"/>
              </a:ext>
            </a:extLst>
          </p:cNvPr>
          <p:cNvSpPr/>
          <p:nvPr/>
        </p:nvSpPr>
        <p:spPr>
          <a:xfrm>
            <a:off x="2789833" y="3838717"/>
            <a:ext cx="1602780" cy="4603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B6172B8F-A982-FDAF-F617-84AA896D2EB4}"/>
              </a:ext>
            </a:extLst>
          </p:cNvPr>
          <p:cNvSpPr/>
          <p:nvPr/>
        </p:nvSpPr>
        <p:spPr>
          <a:xfrm>
            <a:off x="4474177" y="3830617"/>
            <a:ext cx="1602780" cy="4603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8D132F71-8CE1-DA18-BA79-8CB02062CBFF}"/>
              </a:ext>
            </a:extLst>
          </p:cNvPr>
          <p:cNvSpPr/>
          <p:nvPr/>
        </p:nvSpPr>
        <p:spPr>
          <a:xfrm>
            <a:off x="6052428" y="3826569"/>
            <a:ext cx="1602780" cy="4603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7" name="テキスト ボックス 5">
            <a:extLst>
              <a:ext uri="{FF2B5EF4-FFF2-40B4-BE49-F238E27FC236}">
                <a16:creationId xmlns:a16="http://schemas.microsoft.com/office/drawing/2014/main" id="{4FA93EFD-26B3-A0A0-D0DF-EA9121DE4E56}"/>
              </a:ext>
            </a:extLst>
          </p:cNvPr>
          <p:cNvSpPr txBox="1">
            <a:spLocks noChangeArrowheads="1"/>
          </p:cNvSpPr>
          <p:nvPr/>
        </p:nvSpPr>
        <p:spPr bwMode="auto">
          <a:xfrm>
            <a:off x="1187251" y="5144750"/>
            <a:ext cx="4811912" cy="461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FFC000"/>
                </a:solidFill>
                <a:effectLst/>
                <a:uLnTx/>
                <a:uFillTx/>
                <a:latin typeface="Arial" panose="020B0604020202020204" pitchFamily="34" charset="0"/>
                <a:ea typeface="ＭＳ Ｐゴシック" panose="020B0600070205080204" pitchFamily="34" charset="-128"/>
                <a:cs typeface="+mn-cs"/>
              </a:rPr>
              <a:t>　　</a:t>
            </a:r>
          </a:p>
        </p:txBody>
      </p:sp>
      <p:sp>
        <p:nvSpPr>
          <p:cNvPr id="22533" name="テキスト ボックス 5">
            <a:extLst>
              <a:ext uri="{FF2B5EF4-FFF2-40B4-BE49-F238E27FC236}">
                <a16:creationId xmlns:a16="http://schemas.microsoft.com/office/drawing/2014/main" id="{4C79FE0C-9407-4724-BE1E-3C4967639AAC}"/>
              </a:ext>
            </a:extLst>
          </p:cNvPr>
          <p:cNvSpPr txBox="1">
            <a:spLocks noChangeArrowheads="1"/>
          </p:cNvSpPr>
          <p:nvPr/>
        </p:nvSpPr>
        <p:spPr bwMode="auto">
          <a:xfrm>
            <a:off x="1211582" y="3834643"/>
            <a:ext cx="3180833"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診療継続不可</a:t>
            </a:r>
          </a:p>
        </p:txBody>
      </p:sp>
      <p:sp>
        <p:nvSpPr>
          <p:cNvPr id="8" name="テキスト ボックス 5">
            <a:extLst>
              <a:ext uri="{FF2B5EF4-FFF2-40B4-BE49-F238E27FC236}">
                <a16:creationId xmlns:a16="http://schemas.microsoft.com/office/drawing/2014/main" id="{F235DDEE-CDC0-D6EA-567D-895F70EA56B1}"/>
              </a:ext>
            </a:extLst>
          </p:cNvPr>
          <p:cNvSpPr txBox="1">
            <a:spLocks noChangeArrowheads="1"/>
          </p:cNvSpPr>
          <p:nvPr/>
        </p:nvSpPr>
        <p:spPr bwMode="auto">
          <a:xfrm>
            <a:off x="4473077" y="3828937"/>
            <a:ext cx="3182131"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診療継続可能</a:t>
            </a:r>
          </a:p>
        </p:txBody>
      </p:sp>
      <p:sp>
        <p:nvSpPr>
          <p:cNvPr id="11" name="矢印: 下 10">
            <a:extLst>
              <a:ext uri="{FF2B5EF4-FFF2-40B4-BE49-F238E27FC236}">
                <a16:creationId xmlns:a16="http://schemas.microsoft.com/office/drawing/2014/main" id="{C477AC99-CF07-0021-71C5-5E98F91586D3}"/>
              </a:ext>
            </a:extLst>
          </p:cNvPr>
          <p:cNvSpPr/>
          <p:nvPr/>
        </p:nvSpPr>
        <p:spPr>
          <a:xfrm>
            <a:off x="6726238" y="4566617"/>
            <a:ext cx="612775" cy="4429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6" name="テキスト ボックス 15">
            <a:extLst>
              <a:ext uri="{FF2B5EF4-FFF2-40B4-BE49-F238E27FC236}">
                <a16:creationId xmlns:a16="http://schemas.microsoft.com/office/drawing/2014/main" id="{BB06D36B-5F5C-5AA6-8C15-E1B76F86B82D}"/>
              </a:ext>
            </a:extLst>
          </p:cNvPr>
          <p:cNvSpPr txBox="1"/>
          <p:nvPr/>
        </p:nvSpPr>
        <p:spPr>
          <a:xfrm>
            <a:off x="1136497" y="3756546"/>
            <a:ext cx="341760"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０</a:t>
            </a:r>
          </a:p>
        </p:txBody>
      </p:sp>
      <p:sp>
        <p:nvSpPr>
          <p:cNvPr id="17" name="テキスト ボックス 16">
            <a:extLst>
              <a:ext uri="{FF2B5EF4-FFF2-40B4-BE49-F238E27FC236}">
                <a16:creationId xmlns:a16="http://schemas.microsoft.com/office/drawing/2014/main" id="{B0462278-6C14-E195-FE87-AB29C6A93E16}"/>
              </a:ext>
            </a:extLst>
          </p:cNvPr>
          <p:cNvSpPr txBox="1"/>
          <p:nvPr/>
        </p:nvSpPr>
        <p:spPr>
          <a:xfrm>
            <a:off x="4087171" y="3769120"/>
            <a:ext cx="415498"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Ⅰ</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8" name="テキスト ボックス 17">
            <a:extLst>
              <a:ext uri="{FF2B5EF4-FFF2-40B4-BE49-F238E27FC236}">
                <a16:creationId xmlns:a16="http://schemas.microsoft.com/office/drawing/2014/main" id="{0779BB33-4213-D610-8442-BCA01F48452E}"/>
              </a:ext>
            </a:extLst>
          </p:cNvPr>
          <p:cNvSpPr txBox="1"/>
          <p:nvPr/>
        </p:nvSpPr>
        <p:spPr>
          <a:xfrm>
            <a:off x="4349708" y="3771084"/>
            <a:ext cx="415498"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Ⅱ</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9" name="テキスト ボックス 18">
            <a:extLst>
              <a:ext uri="{FF2B5EF4-FFF2-40B4-BE49-F238E27FC236}">
                <a16:creationId xmlns:a16="http://schemas.microsoft.com/office/drawing/2014/main" id="{2F2D0224-ACB4-B003-6416-505FE40B601E}"/>
              </a:ext>
            </a:extLst>
          </p:cNvPr>
          <p:cNvSpPr txBox="1"/>
          <p:nvPr/>
        </p:nvSpPr>
        <p:spPr>
          <a:xfrm>
            <a:off x="7308304" y="3771084"/>
            <a:ext cx="415498"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Ⅲ</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2" name="テキスト ボックス 21">
            <a:extLst>
              <a:ext uri="{FF2B5EF4-FFF2-40B4-BE49-F238E27FC236}">
                <a16:creationId xmlns:a16="http://schemas.microsoft.com/office/drawing/2014/main" id="{49208156-A5E5-1987-63D8-C00D1B5BE670}"/>
              </a:ext>
            </a:extLst>
          </p:cNvPr>
          <p:cNvSpPr txBox="1"/>
          <p:nvPr/>
        </p:nvSpPr>
        <p:spPr>
          <a:xfrm>
            <a:off x="787538" y="3440206"/>
            <a:ext cx="1800493"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病院行動評価群</a:t>
            </a:r>
            <a:endPar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4" name="テキスト ボックス 33">
            <a:extLst>
              <a:ext uri="{FF2B5EF4-FFF2-40B4-BE49-F238E27FC236}">
                <a16:creationId xmlns:a16="http://schemas.microsoft.com/office/drawing/2014/main" id="{49208156-A5E5-1987-63D8-C00D1B5BE670}"/>
              </a:ext>
            </a:extLst>
          </p:cNvPr>
          <p:cNvSpPr txBox="1"/>
          <p:nvPr/>
        </p:nvSpPr>
        <p:spPr>
          <a:xfrm>
            <a:off x="77017" y="5197611"/>
            <a:ext cx="877163"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大方針</a:t>
            </a:r>
            <a:endPar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9" name="矢印: 下 8">
            <a:extLst>
              <a:ext uri="{FF2B5EF4-FFF2-40B4-BE49-F238E27FC236}">
                <a16:creationId xmlns:a16="http://schemas.microsoft.com/office/drawing/2014/main" id="{7EC31066-DCA7-D058-5B00-05F0BE09C2D6}"/>
              </a:ext>
            </a:extLst>
          </p:cNvPr>
          <p:cNvSpPr/>
          <p:nvPr/>
        </p:nvSpPr>
        <p:spPr>
          <a:xfrm>
            <a:off x="4751387" y="4542949"/>
            <a:ext cx="612775" cy="41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12" name="直線コネクタ 11">
            <a:extLst>
              <a:ext uri="{FF2B5EF4-FFF2-40B4-BE49-F238E27FC236}">
                <a16:creationId xmlns:a16="http://schemas.microsoft.com/office/drawing/2014/main" id="{9B34C850-4451-C0D3-59AE-2E4AB5CC84BB}"/>
              </a:ext>
            </a:extLst>
          </p:cNvPr>
          <p:cNvCxnSpPr>
            <a:cxnSpLocks/>
          </p:cNvCxnSpPr>
          <p:nvPr/>
        </p:nvCxnSpPr>
        <p:spPr>
          <a:xfrm flipH="1">
            <a:off x="2794852" y="5132164"/>
            <a:ext cx="1626822" cy="5002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5">
            <a:extLst>
              <a:ext uri="{FF2B5EF4-FFF2-40B4-BE49-F238E27FC236}">
                <a16:creationId xmlns:a16="http://schemas.microsoft.com/office/drawing/2014/main" id="{5D52DD6E-8518-4141-63ED-C1C4B51C1216}"/>
              </a:ext>
            </a:extLst>
          </p:cNvPr>
          <p:cNvSpPr txBox="1">
            <a:spLocks noChangeArrowheads="1"/>
          </p:cNvSpPr>
          <p:nvPr/>
        </p:nvSpPr>
        <p:spPr bwMode="auto">
          <a:xfrm>
            <a:off x="1136497" y="5146462"/>
            <a:ext cx="1192213"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7030A0"/>
                </a:solidFill>
                <a:effectLst/>
                <a:uLnTx/>
                <a:uFillTx/>
                <a:latin typeface="Arial" panose="020B0604020202020204" pitchFamily="34" charset="0"/>
                <a:ea typeface="ＭＳ Ｐゴシック" panose="020B0600070205080204" pitchFamily="34" charset="-128"/>
                <a:cs typeface="+mn-cs"/>
              </a:rPr>
              <a:t>全避難</a:t>
            </a:r>
            <a:endParaRPr kumimoji="1" lang="ja-JP" altLang="en-US" sz="2400" b="0" i="0" u="none" strike="noStrike" kern="1200" cap="none" spc="0" normalizeH="0" baseline="0" noProof="0" dirty="0">
              <a:ln>
                <a:noFill/>
              </a:ln>
              <a:solidFill>
                <a:srgbClr val="FFC000"/>
              </a:solidFill>
              <a:effectLst/>
              <a:uLnTx/>
              <a:uFillTx/>
              <a:latin typeface="Arial" panose="020B0604020202020204" pitchFamily="34" charset="0"/>
              <a:ea typeface="ＭＳ Ｐゴシック" panose="020B0600070205080204" pitchFamily="34" charset="-128"/>
              <a:cs typeface="+mn-cs"/>
            </a:endParaRPr>
          </a:p>
        </p:txBody>
      </p:sp>
      <p:sp>
        <p:nvSpPr>
          <p:cNvPr id="31" name="テキスト ボックス 5">
            <a:extLst>
              <a:ext uri="{FF2B5EF4-FFF2-40B4-BE49-F238E27FC236}">
                <a16:creationId xmlns:a16="http://schemas.microsoft.com/office/drawing/2014/main" id="{1FEEE6C9-8BBA-181A-1AB7-8831214C182C}"/>
              </a:ext>
            </a:extLst>
          </p:cNvPr>
          <p:cNvSpPr txBox="1">
            <a:spLocks noChangeArrowheads="1"/>
          </p:cNvSpPr>
          <p:nvPr/>
        </p:nvSpPr>
        <p:spPr bwMode="auto">
          <a:xfrm>
            <a:off x="4416778" y="5144750"/>
            <a:ext cx="842185"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FFC000"/>
                </a:solidFill>
                <a:effectLst/>
                <a:uLnTx/>
                <a:uFillTx/>
                <a:latin typeface="Arial" panose="020B0604020202020204" pitchFamily="34" charset="0"/>
                <a:ea typeface="ＭＳ Ｐゴシック" panose="020B0600070205080204" pitchFamily="34" charset="-128"/>
                <a:cs typeface="+mn-cs"/>
              </a:rPr>
              <a:t>籠城　　</a:t>
            </a:r>
          </a:p>
        </p:txBody>
      </p:sp>
      <p:sp>
        <p:nvSpPr>
          <p:cNvPr id="35" name="テキスト ボックス 5">
            <a:extLst>
              <a:ext uri="{FF2B5EF4-FFF2-40B4-BE49-F238E27FC236}">
                <a16:creationId xmlns:a16="http://schemas.microsoft.com/office/drawing/2014/main" id="{6DC91AA7-F556-257B-26E1-470BA37C5084}"/>
              </a:ext>
            </a:extLst>
          </p:cNvPr>
          <p:cNvSpPr txBox="1">
            <a:spLocks noChangeArrowheads="1"/>
          </p:cNvSpPr>
          <p:nvPr/>
        </p:nvSpPr>
        <p:spPr bwMode="auto">
          <a:xfrm>
            <a:off x="3061766" y="5340053"/>
            <a:ext cx="1626822"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600" b="1" dirty="0">
                <a:solidFill>
                  <a:srgbClr val="FFC000"/>
                </a:solidFill>
              </a:rPr>
              <a:t>（一部避難）</a:t>
            </a:r>
            <a:r>
              <a:rPr kumimoji="1" lang="ja-JP" altLang="en-US" sz="1600" b="1" i="0" u="none" strike="noStrike" kern="1200" cap="none" spc="0" normalizeH="0" baseline="0" noProof="0" dirty="0">
                <a:ln>
                  <a:noFill/>
                </a:ln>
                <a:solidFill>
                  <a:srgbClr val="FFC000"/>
                </a:solidFill>
                <a:effectLst/>
                <a:uLnTx/>
                <a:uFillTx/>
              </a:rPr>
              <a:t>　　</a:t>
            </a:r>
          </a:p>
        </p:txBody>
      </p:sp>
      <p:sp>
        <p:nvSpPr>
          <p:cNvPr id="10" name="テキスト ボックス 9">
            <a:extLst>
              <a:ext uri="{FF2B5EF4-FFF2-40B4-BE49-F238E27FC236}">
                <a16:creationId xmlns:a16="http://schemas.microsoft.com/office/drawing/2014/main" id="{D547E2B1-628E-E873-C393-CD0D5472DBD1}"/>
              </a:ext>
            </a:extLst>
          </p:cNvPr>
          <p:cNvSpPr txBox="1"/>
          <p:nvPr/>
        </p:nvSpPr>
        <p:spPr>
          <a:xfrm>
            <a:off x="-28851" y="5751553"/>
            <a:ext cx="1204176" cy="646331"/>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支援</a:t>
            </a:r>
            <a:endPar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ステータス</a:t>
            </a:r>
            <a:endPar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0" name="テキスト ボックス 19">
            <a:extLst>
              <a:ext uri="{FF2B5EF4-FFF2-40B4-BE49-F238E27FC236}">
                <a16:creationId xmlns:a16="http://schemas.microsoft.com/office/drawing/2014/main" id="{75472EAA-52DA-D951-6E30-01B742B1DF13}"/>
              </a:ext>
            </a:extLst>
          </p:cNvPr>
          <p:cNvSpPr txBox="1"/>
          <p:nvPr/>
        </p:nvSpPr>
        <p:spPr>
          <a:xfrm>
            <a:off x="1443159" y="6203363"/>
            <a:ext cx="1556836" cy="707886"/>
          </a:xfrm>
          <a:prstGeom prst="rect">
            <a:avLst/>
          </a:prstGeom>
          <a:noFill/>
        </p:spPr>
        <p:txBody>
          <a:bodyPr wrap="none" rtlCol="0">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常駐</a:t>
            </a:r>
            <a:endParaRPr lang="en-US" altLang="ja-JP" sz="2000" dirty="0">
              <a:solidFill>
                <a:srgbClr val="000000"/>
              </a:solidFill>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連日訪問</a:t>
            </a:r>
            <a:endPar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6" name="テキスト ボックス 35">
            <a:extLst>
              <a:ext uri="{FF2B5EF4-FFF2-40B4-BE49-F238E27FC236}">
                <a16:creationId xmlns:a16="http://schemas.microsoft.com/office/drawing/2014/main" id="{38372538-B5C7-36C0-B173-2A292A53B6AA}"/>
              </a:ext>
            </a:extLst>
          </p:cNvPr>
          <p:cNvSpPr txBox="1"/>
          <p:nvPr/>
        </p:nvSpPr>
        <p:spPr>
          <a:xfrm>
            <a:off x="1423607" y="5755322"/>
            <a:ext cx="1415772" cy="4616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重点支援</a:t>
            </a:r>
            <a:endPar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7" name="テキスト ボックス 36">
            <a:extLst>
              <a:ext uri="{FF2B5EF4-FFF2-40B4-BE49-F238E27FC236}">
                <a16:creationId xmlns:a16="http://schemas.microsoft.com/office/drawing/2014/main" id="{1E0AFC70-CFD8-6203-CB17-1A853BB0E4CF}"/>
              </a:ext>
            </a:extLst>
          </p:cNvPr>
          <p:cNvSpPr txBox="1"/>
          <p:nvPr/>
        </p:nvSpPr>
        <p:spPr>
          <a:xfrm>
            <a:off x="3523794" y="5775647"/>
            <a:ext cx="1107996" cy="4616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2400" dirty="0">
                <a:solidFill>
                  <a:srgbClr val="000000"/>
                </a:solidFill>
              </a:rPr>
              <a:t>要</a:t>
            </a: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調整</a:t>
            </a:r>
            <a:endPar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8" name="テキスト ボックス 37">
            <a:extLst>
              <a:ext uri="{FF2B5EF4-FFF2-40B4-BE49-F238E27FC236}">
                <a16:creationId xmlns:a16="http://schemas.microsoft.com/office/drawing/2014/main" id="{BC94003D-CA97-B1C2-DB4D-E8D7E12F8570}"/>
              </a:ext>
            </a:extLst>
          </p:cNvPr>
          <p:cNvSpPr txBox="1"/>
          <p:nvPr/>
        </p:nvSpPr>
        <p:spPr>
          <a:xfrm>
            <a:off x="5478752" y="5775647"/>
            <a:ext cx="1107996" cy="4616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2400" dirty="0">
                <a:solidFill>
                  <a:srgbClr val="000000"/>
                </a:solidFill>
              </a:rPr>
              <a:t>要観察</a:t>
            </a:r>
            <a:endPar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9" name="テキスト ボックス 38">
            <a:extLst>
              <a:ext uri="{FF2B5EF4-FFF2-40B4-BE49-F238E27FC236}">
                <a16:creationId xmlns:a16="http://schemas.microsoft.com/office/drawing/2014/main" id="{787B3FE8-4624-AD70-180B-CCED7CCF8C98}"/>
              </a:ext>
            </a:extLst>
          </p:cNvPr>
          <p:cNvSpPr txBox="1"/>
          <p:nvPr/>
        </p:nvSpPr>
        <p:spPr>
          <a:xfrm>
            <a:off x="7044660" y="5761600"/>
            <a:ext cx="1415772" cy="4616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支援</a:t>
            </a:r>
            <a:r>
              <a:rPr lang="ja-JP" altLang="en-US" sz="2400" dirty="0">
                <a:solidFill>
                  <a:srgbClr val="000000"/>
                </a:solidFill>
                <a:latin typeface="Arial" panose="020B0604020202020204" pitchFamily="34" charset="0"/>
                <a:ea typeface="ＭＳ Ｐゴシック" panose="020B0600070205080204" pitchFamily="34" charset="-128"/>
              </a:rPr>
              <a:t>不要</a:t>
            </a:r>
            <a:endParaRPr kumimoji="1" lang="en-US" altLang="ja-JP"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0" name="テキスト ボックス 39">
            <a:extLst>
              <a:ext uri="{FF2B5EF4-FFF2-40B4-BE49-F238E27FC236}">
                <a16:creationId xmlns:a16="http://schemas.microsoft.com/office/drawing/2014/main" id="{3E295A46-900F-B61B-9AE9-56515ED4433A}"/>
              </a:ext>
            </a:extLst>
          </p:cNvPr>
          <p:cNvSpPr txBox="1"/>
          <p:nvPr/>
        </p:nvSpPr>
        <p:spPr>
          <a:xfrm>
            <a:off x="5274010" y="6357251"/>
            <a:ext cx="1556836" cy="400110"/>
          </a:xfrm>
          <a:prstGeom prst="rect">
            <a:avLst/>
          </a:prstGeom>
          <a:noFill/>
        </p:spPr>
        <p:txBody>
          <a:bodyPr wrap="none" rtlCol="0">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ja-JP" altLang="en-US" sz="2000" dirty="0">
                <a:solidFill>
                  <a:srgbClr val="000000"/>
                </a:solidFill>
                <a:latin typeface="Arial" panose="020B0604020202020204" pitchFamily="34" charset="0"/>
                <a:ea typeface="ＭＳ Ｐゴシック" panose="020B0600070205080204" pitchFamily="34" charset="-128"/>
              </a:rPr>
              <a:t>連絡のみ</a:t>
            </a:r>
            <a:endPar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42" name="テキスト ボックス 41">
            <a:extLst>
              <a:ext uri="{FF2B5EF4-FFF2-40B4-BE49-F238E27FC236}">
                <a16:creationId xmlns:a16="http://schemas.microsoft.com/office/drawing/2014/main" id="{F860654A-AD65-4418-C38A-352B4909BBC0}"/>
              </a:ext>
            </a:extLst>
          </p:cNvPr>
          <p:cNvSpPr txBox="1"/>
          <p:nvPr/>
        </p:nvSpPr>
        <p:spPr>
          <a:xfrm>
            <a:off x="3131752" y="6357251"/>
            <a:ext cx="1556836" cy="400110"/>
          </a:xfrm>
          <a:prstGeom prst="rect">
            <a:avLst/>
          </a:prstGeom>
          <a:noFill/>
        </p:spPr>
        <p:txBody>
          <a:bodyPr wrap="none" rtlCol="0">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ja-JP" altLang="en-US" sz="2000" dirty="0">
                <a:solidFill>
                  <a:srgbClr val="000000"/>
                </a:solidFill>
                <a:latin typeface="Arial" panose="020B0604020202020204" pitchFamily="34" charset="0"/>
                <a:ea typeface="ＭＳ Ｐゴシック" panose="020B0600070205080204" pitchFamily="34" charset="-128"/>
              </a:rPr>
              <a:t>隔日</a:t>
            </a:r>
            <a:r>
              <a:rPr kumimoji="1" lang="ja-JP" altLang="en-US"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訪問</a:t>
            </a:r>
            <a:endPar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54622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E9FDA0-60B1-4896-B260-E5D55E73F94E}"/>
              </a:ext>
            </a:extLst>
          </p:cNvPr>
          <p:cNvSpPr>
            <a:spLocks noGrp="1"/>
          </p:cNvSpPr>
          <p:nvPr>
            <p:ph type="title"/>
          </p:nvPr>
        </p:nvSpPr>
        <p:spPr>
          <a:xfrm>
            <a:off x="433388" y="260350"/>
            <a:ext cx="8277225" cy="995363"/>
          </a:xfrm>
        </p:spPr>
        <p:txBody>
          <a:bodyPr>
            <a:normAutofit fontScale="90000"/>
          </a:bodyPr>
          <a:lstStyle/>
          <a:p>
            <a:pPr>
              <a:defRPr/>
            </a:pPr>
            <a:r>
              <a:rPr lang="ja-JP" altLang="en-US" dirty="0"/>
              <a:t>被災病院の評価ステップと行動確定</a:t>
            </a:r>
          </a:p>
        </p:txBody>
      </p:sp>
      <p:sp>
        <p:nvSpPr>
          <p:cNvPr id="3" name="コンテンツ プレースホルダー 2">
            <a:extLst>
              <a:ext uri="{FF2B5EF4-FFF2-40B4-BE49-F238E27FC236}">
                <a16:creationId xmlns:a16="http://schemas.microsoft.com/office/drawing/2014/main" id="{1477649E-5C00-43AA-A81B-DAD9829F3830}"/>
              </a:ext>
            </a:extLst>
          </p:cNvPr>
          <p:cNvSpPr>
            <a:spLocks noGrp="1"/>
          </p:cNvSpPr>
          <p:nvPr>
            <p:ph idx="1"/>
          </p:nvPr>
        </p:nvSpPr>
        <p:spPr>
          <a:xfrm>
            <a:off x="107950" y="1371600"/>
            <a:ext cx="9144000" cy="4649788"/>
          </a:xfrm>
        </p:spPr>
        <p:txBody>
          <a:bodyPr>
            <a:normAutofit fontScale="70000" lnSpcReduction="20000"/>
          </a:bodyPr>
          <a:lstStyle/>
          <a:p>
            <a:pPr marL="0" indent="0">
              <a:buFontTx/>
              <a:buNone/>
              <a:defRPr/>
            </a:pPr>
            <a:r>
              <a:rPr lang="en-US" altLang="ja-JP" dirty="0"/>
              <a:t>Step1</a:t>
            </a:r>
            <a:r>
              <a:rPr lang="ja-JP" altLang="en-US" dirty="0"/>
              <a:t>　（</a:t>
            </a:r>
            <a:r>
              <a:rPr lang="en-US" altLang="ja-JP" dirty="0"/>
              <a:t>Scene</a:t>
            </a:r>
            <a:r>
              <a:rPr lang="ja-JP" altLang="en-US" dirty="0"/>
              <a:t>）</a:t>
            </a:r>
            <a:endParaRPr lang="en-US" altLang="ja-JP" dirty="0"/>
          </a:p>
          <a:p>
            <a:pPr marL="0" indent="0">
              <a:buFontTx/>
              <a:buNone/>
              <a:defRPr/>
            </a:pPr>
            <a:r>
              <a:rPr lang="ja-JP" altLang="en-US" dirty="0"/>
              <a:t>　　場の安全を評価して病院の行動評価群を決定</a:t>
            </a:r>
            <a:endParaRPr lang="en-US" altLang="ja-JP" dirty="0"/>
          </a:p>
          <a:p>
            <a:pPr marL="0" indent="0">
              <a:buFontTx/>
              <a:buNone/>
              <a:defRPr/>
            </a:pPr>
            <a:endParaRPr lang="en-US" altLang="ja-JP" dirty="0"/>
          </a:p>
          <a:p>
            <a:pPr marL="0" indent="0">
              <a:buFontTx/>
              <a:buNone/>
              <a:defRPr/>
            </a:pPr>
            <a:r>
              <a:rPr lang="en-US" altLang="ja-JP" dirty="0"/>
              <a:t>Step2  </a:t>
            </a:r>
            <a:r>
              <a:rPr lang="ja-JP" altLang="en-US" dirty="0"/>
              <a:t>（</a:t>
            </a:r>
            <a:r>
              <a:rPr lang="en-US" altLang="ja-JP" dirty="0"/>
              <a:t>Survivor</a:t>
            </a:r>
            <a:r>
              <a:rPr lang="ja-JP" altLang="en-US" dirty="0"/>
              <a:t>）</a:t>
            </a:r>
            <a:endParaRPr lang="en-US" altLang="ja-JP" dirty="0"/>
          </a:p>
          <a:p>
            <a:pPr marL="0" indent="0">
              <a:buFontTx/>
              <a:buNone/>
              <a:defRPr/>
            </a:pPr>
            <a:r>
              <a:rPr lang="ja-JP" altLang="en-US" dirty="0"/>
              <a:t>　　患者の生命維持機能に基づいて、病院行動評価群を決定</a:t>
            </a:r>
            <a:endParaRPr lang="en-US" altLang="ja-JP" dirty="0"/>
          </a:p>
          <a:p>
            <a:pPr marL="0" indent="0">
              <a:buFontTx/>
              <a:buNone/>
              <a:defRPr/>
            </a:pPr>
            <a:r>
              <a:rPr lang="ja-JP" altLang="en-US" dirty="0"/>
              <a:t>　　　　　（当面</a:t>
            </a:r>
            <a:r>
              <a:rPr lang="en-US" altLang="ja-JP" dirty="0"/>
              <a:t>24</a:t>
            </a:r>
            <a:r>
              <a:rPr lang="ja-JP" altLang="en-US" dirty="0"/>
              <a:t>時間の機能で判断）</a:t>
            </a:r>
            <a:endParaRPr lang="en-US" altLang="ja-JP" dirty="0"/>
          </a:p>
          <a:p>
            <a:pPr marL="0" indent="0">
              <a:buFontTx/>
              <a:buNone/>
              <a:defRPr/>
            </a:pPr>
            <a:r>
              <a:rPr lang="ja-JP" altLang="en-US" dirty="0"/>
              <a:t>　</a:t>
            </a:r>
            <a:endParaRPr lang="en-US" altLang="ja-JP" dirty="0"/>
          </a:p>
          <a:p>
            <a:pPr marL="0" indent="0">
              <a:buFontTx/>
              <a:buNone/>
              <a:defRPr/>
            </a:pPr>
            <a:r>
              <a:rPr lang="en-US" altLang="ja-JP" dirty="0"/>
              <a:t>Step3</a:t>
            </a:r>
            <a:r>
              <a:rPr lang="ja-JP" altLang="en-US" dirty="0"/>
              <a:t>　</a:t>
            </a:r>
            <a:r>
              <a:rPr lang="en-US" altLang="ja-JP" dirty="0"/>
              <a:t>(Self)</a:t>
            </a:r>
          </a:p>
          <a:p>
            <a:pPr marL="0" indent="0">
              <a:buFontTx/>
              <a:buNone/>
              <a:defRPr/>
            </a:pPr>
            <a:r>
              <a:rPr lang="ja-JP" altLang="en-US" dirty="0"/>
              <a:t>　　衛生・生活機能を評価（資源評価）</a:t>
            </a:r>
            <a:r>
              <a:rPr lang="en-US" altLang="ja-JP" dirty="0"/>
              <a:t>+</a:t>
            </a:r>
            <a:r>
              <a:rPr lang="ja-JP" altLang="en-US" dirty="0"/>
              <a:t>翌日、翌日の状況を推定（将来予測）</a:t>
            </a:r>
            <a:endParaRPr lang="en-US" altLang="ja-JP" dirty="0"/>
          </a:p>
          <a:p>
            <a:pPr marL="0" indent="0">
              <a:buFontTx/>
              <a:buNone/>
              <a:defRPr/>
            </a:pPr>
            <a:r>
              <a:rPr lang="ja-JP" altLang="en-US" dirty="0"/>
              <a:t>　　　　　病院行動評価群を決定</a:t>
            </a:r>
            <a:endParaRPr lang="en-US" altLang="ja-JP" dirty="0"/>
          </a:p>
          <a:p>
            <a:pPr marL="0" indent="0">
              <a:buFontTx/>
              <a:buNone/>
              <a:defRPr/>
            </a:pPr>
            <a:r>
              <a:rPr lang="ja-JP" altLang="en-US" dirty="0"/>
              <a:t>　　　　　　　物質的資源の評価</a:t>
            </a:r>
            <a:r>
              <a:rPr lang="en-US" altLang="ja-JP" dirty="0"/>
              <a:t>+</a:t>
            </a:r>
            <a:r>
              <a:rPr lang="ja-JP" altLang="en-US" dirty="0"/>
              <a:t>人的資源（職員参集状況）評価</a:t>
            </a:r>
            <a:endParaRPr lang="en-US" altLang="ja-JP" dirty="0"/>
          </a:p>
          <a:p>
            <a:pPr marL="0" indent="0">
              <a:buFontTx/>
              <a:buNone/>
              <a:defRPr/>
            </a:pPr>
            <a:endParaRPr lang="en-US" altLang="ja-JP" dirty="0"/>
          </a:p>
          <a:p>
            <a:pPr marL="0" indent="0">
              <a:buFontTx/>
              <a:buNone/>
              <a:defRPr/>
            </a:pPr>
            <a:r>
              <a:rPr lang="en-US" altLang="ja-JP" dirty="0"/>
              <a:t>Step4   </a:t>
            </a:r>
            <a:r>
              <a:rPr lang="ja-JP" altLang="en-US" dirty="0"/>
              <a:t>具体的な支援要請</a:t>
            </a:r>
            <a:r>
              <a:rPr lang="en-US" altLang="ja-JP" u="sng" dirty="0"/>
              <a:t> </a:t>
            </a:r>
            <a:endParaRPr lang="ja-JP" altLang="en-US" u="sng" dirty="0"/>
          </a:p>
        </p:txBody>
      </p:sp>
      <p:sp>
        <p:nvSpPr>
          <p:cNvPr id="23556" name="日付プレースホルダー 3">
            <a:extLst>
              <a:ext uri="{FF2B5EF4-FFF2-40B4-BE49-F238E27FC236}">
                <a16:creationId xmlns:a16="http://schemas.microsoft.com/office/drawing/2014/main" id="{8A9E3201-D9D9-48BB-83FF-0DFD46697907}"/>
              </a:ext>
            </a:extLst>
          </p:cNvPr>
          <p:cNvSpPr>
            <a:spLocks noGrp="1" noChangeArrowheads="1"/>
          </p:cNvSpPr>
          <p:nvPr>
            <p:ph type="dt" sz="quarter" idx="10"/>
          </p:nvPr>
        </p:nvSpPr>
        <p:spPr>
          <a:xfrm>
            <a:off x="7885113" y="6140450"/>
            <a:ext cx="1008062" cy="3127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ja-JP" sz="1400"/>
              <a:t>2018/7/17</a:t>
            </a:r>
            <a:endParaRPr lang="ja-JP" altLang="en-US" sz="1400"/>
          </a:p>
        </p:txBody>
      </p:sp>
      <p:sp>
        <p:nvSpPr>
          <p:cNvPr id="23557" name="フッター プレースホルダー 4">
            <a:extLst>
              <a:ext uri="{FF2B5EF4-FFF2-40B4-BE49-F238E27FC236}">
                <a16:creationId xmlns:a16="http://schemas.microsoft.com/office/drawing/2014/main" id="{F59BA4BD-49A4-4B8C-8A4C-52C3C6A873A7}"/>
              </a:ext>
            </a:extLst>
          </p:cNvPr>
          <p:cNvSpPr>
            <a:spLocks noGrp="1" noChangeArrowheads="1"/>
          </p:cNvSpPr>
          <p:nvPr>
            <p:ph type="ftr" sz="quarter" idx="11"/>
          </p:nvPr>
        </p:nvSpPr>
        <p:spPr>
          <a:xfrm>
            <a:off x="4787900" y="5905500"/>
            <a:ext cx="3630613" cy="469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ja-JP" altLang="en-US" sz="1400"/>
              <a:t>藤沢市民病院　</a:t>
            </a:r>
            <a:r>
              <a:rPr lang="en-US" altLang="ja-JP" sz="1400"/>
              <a:t>Fujisawa City Hospital </a:t>
            </a:r>
            <a:r>
              <a:rPr lang="ja-JP" altLang="en-US" sz="1400"/>
              <a:t>　　　　　　　　　　　　　　  阿南英明　　　 </a:t>
            </a:r>
            <a:r>
              <a:rPr lang="en-US" altLang="ja-JP" sz="1400"/>
              <a:t>Hideaki Anan</a:t>
            </a:r>
            <a:r>
              <a:rPr lang="ja-JP" altLang="en-US" sz="14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5917726" y="3120622"/>
            <a:ext cx="980589" cy="4747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2" name="正方形/長方形 51"/>
          <p:cNvSpPr/>
          <p:nvPr/>
        </p:nvSpPr>
        <p:spPr>
          <a:xfrm>
            <a:off x="4824174" y="3118808"/>
            <a:ext cx="1072425" cy="47479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1" name="正方形/長方形 50"/>
          <p:cNvSpPr/>
          <p:nvPr/>
        </p:nvSpPr>
        <p:spPr>
          <a:xfrm>
            <a:off x="3836925" y="3111121"/>
            <a:ext cx="955351" cy="47479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正方形/長方形 8"/>
          <p:cNvSpPr/>
          <p:nvPr/>
        </p:nvSpPr>
        <p:spPr>
          <a:xfrm>
            <a:off x="2848036" y="3107191"/>
            <a:ext cx="949320" cy="474797"/>
          </a:xfrm>
          <a:prstGeom prst="rect">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45" name="直線コネクタ 44"/>
          <p:cNvCxnSpPr/>
          <p:nvPr/>
        </p:nvCxnSpPr>
        <p:spPr>
          <a:xfrm>
            <a:off x="6928568" y="1866871"/>
            <a:ext cx="0" cy="2368754"/>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2"/>
          <p:cNvSpPr>
            <a:spLocks noGrp="1"/>
          </p:cNvSpPr>
          <p:nvPr>
            <p:ph idx="1"/>
          </p:nvPr>
        </p:nvSpPr>
        <p:spPr>
          <a:xfrm>
            <a:off x="3153114" y="2693235"/>
            <a:ext cx="2083768" cy="396842"/>
          </a:xfrm>
        </p:spPr>
        <p:txBody>
          <a:bodyPr>
            <a:normAutofit fontScale="77500" lnSpcReduction="20000"/>
          </a:bodyPr>
          <a:lstStyle/>
          <a:p>
            <a:pPr marL="0" indent="0">
              <a:buNone/>
            </a:pPr>
            <a:r>
              <a:rPr lang="ja-JP" altLang="en-US" sz="1500" dirty="0">
                <a:latin typeface="Meiryo UI" panose="020B0604030504040204" pitchFamily="50" charset="-128"/>
                <a:ea typeface="Meiryo UI" panose="020B0604030504040204" pitchFamily="50" charset="-128"/>
              </a:rPr>
              <a:t>診療継続不可</a:t>
            </a:r>
            <a:r>
              <a:rPr lang="ja-JP" altLang="en-US" sz="1800"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　　　　　　　 　  </a:t>
            </a:r>
            <a:endParaRPr kumimoji="1" lang="ja-JP" altLang="en-US" dirty="0">
              <a:solidFill>
                <a:srgbClr val="00B050"/>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956546" y="2045214"/>
            <a:ext cx="950155" cy="55399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制限なく機能維持</a:t>
            </a:r>
          </a:p>
        </p:txBody>
      </p:sp>
      <p:cxnSp>
        <p:nvCxnSpPr>
          <p:cNvPr id="10" name="直線コネクタ 9"/>
          <p:cNvCxnSpPr/>
          <p:nvPr/>
        </p:nvCxnSpPr>
        <p:spPr>
          <a:xfrm>
            <a:off x="2819046" y="3092392"/>
            <a:ext cx="4082647" cy="99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65069" y="2638225"/>
            <a:ext cx="5847922" cy="297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2814289" y="1866871"/>
            <a:ext cx="1814" cy="2419561"/>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3805931" y="3069337"/>
            <a:ext cx="12225" cy="132903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07764" y="2190463"/>
            <a:ext cx="2456" cy="2063452"/>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045006" y="2942671"/>
            <a:ext cx="1800493"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1"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病院行動評価群</a:t>
            </a:r>
          </a:p>
        </p:txBody>
      </p:sp>
      <p:cxnSp>
        <p:nvCxnSpPr>
          <p:cNvPr id="35" name="直線コネクタ 34"/>
          <p:cNvCxnSpPr/>
          <p:nvPr/>
        </p:nvCxnSpPr>
        <p:spPr>
          <a:xfrm>
            <a:off x="5907543" y="1891653"/>
            <a:ext cx="3432" cy="239477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465858" y="1286384"/>
            <a:ext cx="8312981" cy="507831"/>
          </a:xfrm>
          <a:prstGeom prst="rect">
            <a:avLst/>
          </a:prstGeom>
          <a:noFill/>
          <a:ln>
            <a:solidFill>
              <a:schemeClr val="accent1">
                <a:lumMod val="75000"/>
              </a:schemeClr>
            </a:solidFill>
          </a:ln>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病院行動評価群　</a:t>
            </a:r>
            <a:r>
              <a:rPr kumimoji="1" lang="en-US" altLang="ja-JP" sz="2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Ver4</a:t>
            </a:r>
            <a:r>
              <a:rPr kumimoji="1" lang="ja-JP" altLang="en-US" sz="2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（診療機能の継続性と拡張の評価）</a:t>
            </a:r>
          </a:p>
        </p:txBody>
      </p:sp>
      <p:sp>
        <p:nvSpPr>
          <p:cNvPr id="42" name="テキスト ボックス 41"/>
          <p:cNvSpPr txBox="1"/>
          <p:nvPr/>
        </p:nvSpPr>
        <p:spPr>
          <a:xfrm>
            <a:off x="4917401" y="3787468"/>
            <a:ext cx="1072139" cy="30008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機能維持</a:t>
            </a:r>
          </a:p>
        </p:txBody>
      </p:sp>
      <p:sp>
        <p:nvSpPr>
          <p:cNvPr id="49" name="テキスト ボックス 48"/>
          <p:cNvSpPr txBox="1"/>
          <p:nvPr/>
        </p:nvSpPr>
        <p:spPr>
          <a:xfrm>
            <a:off x="6231313" y="3191194"/>
            <a:ext cx="415498"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Ⅲ</a:t>
            </a:r>
            <a:endPar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0" name="テキスト ボックス 49"/>
          <p:cNvSpPr txBox="1"/>
          <p:nvPr/>
        </p:nvSpPr>
        <p:spPr>
          <a:xfrm>
            <a:off x="3153115" y="3179666"/>
            <a:ext cx="327334"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a:t>
            </a:r>
            <a:endPar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3" name="テキスト ボックス 52"/>
          <p:cNvSpPr txBox="1"/>
          <p:nvPr/>
        </p:nvSpPr>
        <p:spPr>
          <a:xfrm>
            <a:off x="4170171" y="3190965"/>
            <a:ext cx="415498"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Ⅰ</a:t>
            </a:r>
            <a:endPar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9" name="テキスト ボックス 58"/>
          <p:cNvSpPr txBox="1"/>
          <p:nvPr/>
        </p:nvSpPr>
        <p:spPr>
          <a:xfrm>
            <a:off x="4352188" y="1820373"/>
            <a:ext cx="954107" cy="3231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機能障害</a:t>
            </a:r>
          </a:p>
        </p:txBody>
      </p:sp>
      <p:sp>
        <p:nvSpPr>
          <p:cNvPr id="31" name="テキスト ボックス 30"/>
          <p:cNvSpPr txBox="1"/>
          <p:nvPr/>
        </p:nvSpPr>
        <p:spPr>
          <a:xfrm>
            <a:off x="6007727" y="3700213"/>
            <a:ext cx="1079136" cy="5078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通常運用</a:t>
            </a:r>
            <a:r>
              <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病床拡張</a:t>
            </a:r>
          </a:p>
        </p:txBody>
      </p:sp>
      <p:sp>
        <p:nvSpPr>
          <p:cNvPr id="44" name="テキスト ボックス 43"/>
          <p:cNvSpPr txBox="1"/>
          <p:nvPr/>
        </p:nvSpPr>
        <p:spPr>
          <a:xfrm>
            <a:off x="5194166" y="3178864"/>
            <a:ext cx="415498"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Ⅱ</a:t>
            </a:r>
            <a:endPar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 name="日付プレースホルダー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2021/2/8</a:t>
            </a:r>
            <a:endParaRPr kumimoji="1" lang="ja-JP" altLang="en-US"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フッター プレースホルダー 4"/>
          <p:cNvSpPr>
            <a:spLocks noGrp="1"/>
          </p:cNvSpPr>
          <p:nvPr>
            <p:ph type="ftr" sz="quarter" idx="11"/>
          </p:nvPr>
        </p:nvSpPr>
        <p:spPr>
          <a:xfrm>
            <a:off x="6394585" y="5651244"/>
            <a:ext cx="3086100" cy="273844"/>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藤沢市民病院　</a:t>
            </a:r>
            <a:r>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Fujisawa City Hospital </a:t>
            </a:r>
            <a:r>
              <a:rPr kumimoji="1" lang="ja-JP" altLang="en-US"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阿南英明　　　 </a:t>
            </a:r>
            <a:r>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Hideaki Anan</a:t>
            </a:r>
            <a:r>
              <a:rPr kumimoji="1" lang="ja-JP" altLang="en-US"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endParaRPr kumimoji="1" lang="ja-JP" altLang="en-US" sz="1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15" name="正方形/長方形 14"/>
          <p:cNvSpPr/>
          <p:nvPr/>
        </p:nvSpPr>
        <p:spPr>
          <a:xfrm>
            <a:off x="2897790" y="2124730"/>
            <a:ext cx="1050288" cy="507831"/>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場（施設）</a:t>
            </a:r>
            <a:endPar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危険</a:t>
            </a:r>
          </a:p>
        </p:txBody>
      </p:sp>
      <p:cxnSp>
        <p:nvCxnSpPr>
          <p:cNvPr id="46" name="直線コネクタ 45"/>
          <p:cNvCxnSpPr/>
          <p:nvPr/>
        </p:nvCxnSpPr>
        <p:spPr>
          <a:xfrm flipH="1">
            <a:off x="3817427" y="1875970"/>
            <a:ext cx="14724" cy="741665"/>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2844229" y="3606623"/>
            <a:ext cx="967016" cy="649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緊急避難</a:t>
            </a:r>
          </a:p>
        </p:txBody>
      </p:sp>
      <p:sp>
        <p:nvSpPr>
          <p:cNvPr id="54" name="正方形/長方形 53"/>
          <p:cNvSpPr/>
          <p:nvPr/>
        </p:nvSpPr>
        <p:spPr>
          <a:xfrm>
            <a:off x="3836925" y="3606623"/>
            <a:ext cx="911094" cy="638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避難</a:t>
            </a:r>
          </a:p>
        </p:txBody>
      </p:sp>
      <p:sp>
        <p:nvSpPr>
          <p:cNvPr id="58" name="正方形/長方形 57"/>
          <p:cNvSpPr/>
          <p:nvPr/>
        </p:nvSpPr>
        <p:spPr>
          <a:xfrm>
            <a:off x="5391807" y="2743277"/>
            <a:ext cx="1446938" cy="323165"/>
          </a:xfrm>
          <a:prstGeom prst="rect">
            <a:avLst/>
          </a:prstGeom>
          <a:solidFill>
            <a:schemeClr val="bg1"/>
          </a:solid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診療継続可</a:t>
            </a:r>
            <a:endParaRPr kumimoji="1" lang="en-US" altLang="ja-JP"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右矢印 3"/>
          <p:cNvSpPr/>
          <p:nvPr/>
        </p:nvSpPr>
        <p:spPr>
          <a:xfrm>
            <a:off x="2836109" y="4416008"/>
            <a:ext cx="943736" cy="111660"/>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p:cNvSpPr txBox="1"/>
          <p:nvPr/>
        </p:nvSpPr>
        <p:spPr>
          <a:xfrm>
            <a:off x="3028162" y="4572998"/>
            <a:ext cx="673582" cy="30008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Step1</a:t>
            </a:r>
            <a:endPar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右矢印 39"/>
          <p:cNvSpPr/>
          <p:nvPr/>
        </p:nvSpPr>
        <p:spPr>
          <a:xfrm>
            <a:off x="3897600" y="4527623"/>
            <a:ext cx="850419" cy="115796"/>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 name="テキスト ボックス 47"/>
          <p:cNvSpPr txBox="1"/>
          <p:nvPr/>
        </p:nvSpPr>
        <p:spPr>
          <a:xfrm>
            <a:off x="4038882" y="4701623"/>
            <a:ext cx="673582" cy="30008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Step2</a:t>
            </a:r>
            <a:endPar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5" name="テキスト ボックス 54"/>
          <p:cNvSpPr txBox="1"/>
          <p:nvPr/>
        </p:nvSpPr>
        <p:spPr>
          <a:xfrm>
            <a:off x="5514289" y="4875647"/>
            <a:ext cx="673582" cy="30008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Step3</a:t>
            </a:r>
            <a:endPar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12" name="直線コネクタ 11"/>
          <p:cNvCxnSpPr/>
          <p:nvPr/>
        </p:nvCxnSpPr>
        <p:spPr>
          <a:xfrm flipV="1">
            <a:off x="982574" y="4244875"/>
            <a:ext cx="5930417" cy="18080"/>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324364" y="3750435"/>
            <a:ext cx="1208985" cy="3231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5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取るべき行動</a:t>
            </a:r>
          </a:p>
        </p:txBody>
      </p:sp>
      <p:sp>
        <p:nvSpPr>
          <p:cNvPr id="47" name="右矢印 46"/>
          <p:cNvSpPr/>
          <p:nvPr/>
        </p:nvSpPr>
        <p:spPr>
          <a:xfrm>
            <a:off x="4807763" y="4732920"/>
            <a:ext cx="2093930" cy="95725"/>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35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65" name="直線コネクタ 64"/>
          <p:cNvCxnSpPr/>
          <p:nvPr/>
        </p:nvCxnSpPr>
        <p:spPr>
          <a:xfrm>
            <a:off x="1008914" y="3590592"/>
            <a:ext cx="5904077" cy="18018"/>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437191" y="2206753"/>
            <a:ext cx="1018227" cy="30008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機能の評価</a:t>
            </a:r>
          </a:p>
        </p:txBody>
      </p:sp>
      <p:sp>
        <p:nvSpPr>
          <p:cNvPr id="14" name="テキスト ボックス 13"/>
          <p:cNvSpPr txBox="1"/>
          <p:nvPr/>
        </p:nvSpPr>
        <p:spPr>
          <a:xfrm>
            <a:off x="3811246" y="2259746"/>
            <a:ext cx="992579" cy="253916"/>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機能回復不可</a:t>
            </a:r>
          </a:p>
        </p:txBody>
      </p:sp>
      <p:sp>
        <p:nvSpPr>
          <p:cNvPr id="16" name="テキスト ボックス 15"/>
          <p:cNvSpPr txBox="1"/>
          <p:nvPr/>
        </p:nvSpPr>
        <p:spPr>
          <a:xfrm>
            <a:off x="4757658" y="2130010"/>
            <a:ext cx="1242350" cy="57708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回復の可能性あり＊　</a:t>
            </a:r>
            <a:r>
              <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一部機能障害</a:t>
            </a:r>
          </a:p>
        </p:txBody>
      </p:sp>
      <p:cxnSp>
        <p:nvCxnSpPr>
          <p:cNvPr id="26" name="直線コネクタ 25"/>
          <p:cNvCxnSpPr/>
          <p:nvPr/>
        </p:nvCxnSpPr>
        <p:spPr>
          <a:xfrm>
            <a:off x="3832152" y="2124730"/>
            <a:ext cx="2090107" cy="20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733441" y="5137408"/>
            <a:ext cx="6381875" cy="30008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＊台風・落雷などによる一時的停電など、一定の時間経過により機能回復が見込める場合</a:t>
            </a:r>
          </a:p>
        </p:txBody>
      </p:sp>
      <p:sp>
        <p:nvSpPr>
          <p:cNvPr id="23" name="テキスト ボックス 22"/>
          <p:cNvSpPr txBox="1"/>
          <p:nvPr/>
        </p:nvSpPr>
        <p:spPr>
          <a:xfrm>
            <a:off x="6980044" y="3358020"/>
            <a:ext cx="2145139" cy="715581"/>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付帯事項</a:t>
            </a:r>
            <a:endPar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ICU</a:t>
            </a: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など特殊病床については</a:t>
            </a:r>
            <a:endParaRPr kumimoji="1" lang="en-US" altLang="ja-JP"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3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別途評価と判断を付記</a:t>
            </a:r>
          </a:p>
        </p:txBody>
      </p:sp>
    </p:spTree>
    <p:extLst>
      <p:ext uri="{BB962C8B-B14F-4D97-AF65-F5344CB8AC3E}">
        <p14:creationId xmlns:p14="http://schemas.microsoft.com/office/powerpoint/2010/main" val="44292464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1578</Words>
  <Application>Microsoft Office PowerPoint</Application>
  <PresentationFormat>画面に合わせる (4:3)</PresentationFormat>
  <Paragraphs>346</Paragraphs>
  <Slides>21</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21</vt:i4>
      </vt:variant>
    </vt:vector>
  </HeadingPairs>
  <TitlesOfParts>
    <vt:vector size="31" baseType="lpstr">
      <vt:lpstr>HG丸ｺﾞｼｯｸM-PRO</vt:lpstr>
      <vt:lpstr>Meiryo UI</vt:lpstr>
      <vt:lpstr>MS PGothic</vt:lpstr>
      <vt:lpstr>MS PGothic</vt:lpstr>
      <vt:lpstr>Osaka</vt:lpstr>
      <vt:lpstr>Arial</vt:lpstr>
      <vt:lpstr>Calibri</vt:lpstr>
      <vt:lpstr>Calibri Light</vt:lpstr>
      <vt:lpstr>標準デザイン</vt:lpstr>
      <vt:lpstr>6_デザインの設定</vt:lpstr>
      <vt:lpstr>初動期の優先事項：CSCA</vt:lpstr>
      <vt:lpstr>初動期の優先事項：CSCA</vt:lpstr>
      <vt:lpstr>ＣＳＣＡ-ＴＴＴ</vt:lpstr>
      <vt:lpstr>ＣＳＣＡ-ＴＴＴ</vt:lpstr>
      <vt:lpstr>PowerPoint プレゼンテーション</vt:lpstr>
      <vt:lpstr>PowerPoint プレゼンテーション</vt:lpstr>
      <vt:lpstr>災害時病院対応のフロー</vt:lpstr>
      <vt:lpstr>被災病院の評価ステップと行動確定</vt:lpstr>
      <vt:lpstr>PowerPoint プレゼンテーション</vt:lpstr>
      <vt:lpstr>病院のダメージコントロール</vt:lpstr>
      <vt:lpstr>病院への物資支援の意義 ー籠城支援ー</vt:lpstr>
      <vt:lpstr>PowerPoint プレゼンテーション</vt:lpstr>
      <vt:lpstr>物資補給の方法</vt:lpstr>
      <vt:lpstr>物資補給の留意点</vt:lpstr>
      <vt:lpstr>DMATの診療支援</vt:lpstr>
      <vt:lpstr>PowerPoint プレゼンテーション</vt:lpstr>
      <vt:lpstr>レイアウト作成の留意点</vt:lpstr>
      <vt:lpstr>病院外来・新設部門</vt:lpstr>
      <vt:lpstr>PowerPoint プレゼンテーション</vt:lpstr>
      <vt:lpstr>DMATが来ること自体が災害だ</vt:lpstr>
      <vt:lpstr>病院支援を行うDMATの活動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ＮＢＣ災害における 業務調整員の対応</dc:title>
  <dc:creator>kusunoki</dc:creator>
  <cp:lastModifiedBy>愛実 黒田</cp:lastModifiedBy>
  <cp:revision>402</cp:revision>
  <cp:lastPrinted>2018-06-12T05:17:30Z</cp:lastPrinted>
  <dcterms:created xsi:type="dcterms:W3CDTF">2007-03-22T14:06:19Z</dcterms:created>
  <dcterms:modified xsi:type="dcterms:W3CDTF">2024-09-19T02:44:16Z</dcterms:modified>
</cp:coreProperties>
</file>