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93" r:id="rId2"/>
  </p:sldMasterIdLst>
  <p:notesMasterIdLst>
    <p:notesMasterId r:id="rId20"/>
  </p:notesMasterIdLst>
  <p:handoutMasterIdLst>
    <p:handoutMasterId r:id="rId21"/>
  </p:handoutMasterIdLst>
  <p:sldIdLst>
    <p:sldId id="383" r:id="rId3"/>
    <p:sldId id="384" r:id="rId4"/>
    <p:sldId id="387" r:id="rId5"/>
    <p:sldId id="675" r:id="rId6"/>
    <p:sldId id="3758" r:id="rId7"/>
    <p:sldId id="3759" r:id="rId8"/>
    <p:sldId id="2141416005" r:id="rId9"/>
    <p:sldId id="308" r:id="rId10"/>
    <p:sldId id="322" r:id="rId11"/>
    <p:sldId id="453" r:id="rId12"/>
    <p:sldId id="410" r:id="rId13"/>
    <p:sldId id="404" r:id="rId14"/>
    <p:sldId id="446" r:id="rId15"/>
    <p:sldId id="426" r:id="rId16"/>
    <p:sldId id="836" r:id="rId17"/>
    <p:sldId id="416" r:id="rId18"/>
    <p:sldId id="377" r:id="rId19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1611"/>
    <p:restoredTop sz="91507"/>
  </p:normalViewPr>
  <p:slideViewPr>
    <p:cSldViewPr>
      <p:cViewPr varScale="1">
        <p:scale>
          <a:sx n="66" d="100"/>
          <a:sy n="66" d="100"/>
        </p:scale>
        <p:origin x="476" y="-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99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8465853-F538-40A2-8E0D-C8E90CD2358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6" tIns="45723" rIns="91446" bIns="45723" rtlCol="0"/>
          <a:lstStyle>
            <a:lvl1pPr algn="l" eaLnBrk="1" hangingPunct="1">
              <a:defRPr sz="1200">
                <a:latin typeface="Arial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zh-TW" altLang="en-US"/>
              <a:t>事後配布資料</a:t>
            </a: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FDAD67A-D380-42DB-8CD1-184BFE1908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wrap="square" lIns="91446" tIns="45723" rIns="91446" bIns="4572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95D1517-AAAD-4849-B1D7-32645467BF22}" type="datetimeFigureOut">
              <a:rPr lang="ja-JP" altLang="en-US"/>
              <a:pPr>
                <a:defRPr/>
              </a:pPr>
              <a:t>2024/9/19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8075895-F4E7-4C2A-B02F-4676F2735A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6" tIns="45723" rIns="91446" bIns="45723" rtlCol="0" anchor="b"/>
          <a:lstStyle>
            <a:lvl1pPr algn="l" eaLnBrk="1" hangingPunct="1">
              <a:defRPr sz="1200">
                <a:latin typeface="Arial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6351D54-BB57-4DE8-857E-A3199EFC68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6" tIns="45723" rIns="91446" bIns="457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4AC46C-B8F9-4688-9130-2870EDB60A7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8D492ED-E940-4A34-8B5F-D2CEB8E81A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6" tIns="45723" rIns="91446" bIns="4572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zh-TW" altLang="en-US"/>
              <a:t>事後配布資料</a:t>
            </a:r>
            <a:endParaRPr lang="en-US" altLang="ja-JP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881B5C7-5CBB-42BA-A89F-8E55A79B579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6" tIns="45723" rIns="91446" bIns="4572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F3A14D0E-9A47-4881-AA01-7FCB32CD9A5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90C77DF5-C7F8-4D2A-B8C6-353FBAE1CD9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6" tIns="45723" rIns="91446" bIns="457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E30523DA-9649-4DBB-9E3B-827755CDFED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6" tIns="45723" rIns="91446" bIns="4572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4376AB7D-D84A-4E3D-A31C-EBD810A80B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6" tIns="45723" rIns="91446" bIns="457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19E1745-6BE3-4F7B-99D2-BD275C90310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スライド イメージ プレースホルダ 1">
            <a:extLst>
              <a:ext uri="{FF2B5EF4-FFF2-40B4-BE49-F238E27FC236}">
                <a16:creationId xmlns:a16="http://schemas.microsoft.com/office/drawing/2014/main" id="{A7D22FB1-CACA-4588-B7E6-32263C749A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ノート プレースホルダ 2">
            <a:extLst>
              <a:ext uri="{FF2B5EF4-FFF2-40B4-BE49-F238E27FC236}">
                <a16:creationId xmlns:a16="http://schemas.microsoft.com/office/drawing/2014/main" id="{7D48E5DA-478C-400F-8145-B0821CFAB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18436" name="スライド番号プレースホルダ 3">
            <a:extLst>
              <a:ext uri="{FF2B5EF4-FFF2-40B4-BE49-F238E27FC236}">
                <a16:creationId xmlns:a16="http://schemas.microsoft.com/office/drawing/2014/main" id="{DA235C3E-C8F6-475C-ADA5-68C9C77F83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114395C-5A96-4C98-9A3B-B55970E30548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18437" name="ヘッダー プレースホルダー 1">
            <a:extLst>
              <a:ext uri="{FF2B5EF4-FFF2-40B4-BE49-F238E27FC236}">
                <a16:creationId xmlns:a16="http://schemas.microsoft.com/office/drawing/2014/main" id="{A268C807-8D94-4518-9E1A-5F24B8C87B0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zh-TW" altLang="en-US"/>
              <a:t>事後配布資料</a:t>
            </a:r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スライド イメージ プレースホルダ 1">
            <a:extLst>
              <a:ext uri="{FF2B5EF4-FFF2-40B4-BE49-F238E27FC236}">
                <a16:creationId xmlns:a16="http://schemas.microsoft.com/office/drawing/2014/main" id="{A18BFB60-3383-46AB-B7BF-5ECCB1EFCE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ノート プレースホルダ 2">
            <a:extLst>
              <a:ext uri="{FF2B5EF4-FFF2-40B4-BE49-F238E27FC236}">
                <a16:creationId xmlns:a16="http://schemas.microsoft.com/office/drawing/2014/main" id="{810AF8AC-B948-4C30-9AD3-95AA2DAD0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40964" name="スライド番号プレースホルダ 3">
            <a:extLst>
              <a:ext uri="{FF2B5EF4-FFF2-40B4-BE49-F238E27FC236}">
                <a16:creationId xmlns:a16="http://schemas.microsoft.com/office/drawing/2014/main" id="{49871084-48C8-4324-9006-29AAE6946C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25145D5-B763-41A6-B28B-F7B2242B2FB2}" type="slidenum">
              <a:rPr lang="en-US" altLang="ja-JP" smtClean="0"/>
              <a:pPr/>
              <a:t>4</a:t>
            </a:fld>
            <a:endParaRPr lang="en-US" altLang="ja-JP"/>
          </a:p>
        </p:txBody>
      </p:sp>
      <p:sp>
        <p:nvSpPr>
          <p:cNvPr id="40965" name="ヘッダー プレースホルダー 1">
            <a:extLst>
              <a:ext uri="{FF2B5EF4-FFF2-40B4-BE49-F238E27FC236}">
                <a16:creationId xmlns:a16="http://schemas.microsoft.com/office/drawing/2014/main" id="{C3077CAA-5F69-4138-9108-A7DDBF3E401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zh-TW" altLang="en-US"/>
              <a:t>事後配布資料</a:t>
            </a:r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4431C9-7246-C64C-A8BD-93BE276EF5A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463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スライド イメージ プレースホルダー 1">
            <a:extLst>
              <a:ext uri="{FF2B5EF4-FFF2-40B4-BE49-F238E27FC236}">
                <a16:creationId xmlns:a16="http://schemas.microsoft.com/office/drawing/2014/main" id="{33BC4782-60BE-4258-AE9E-D15591D3C8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ノート プレースホルダー 2">
            <a:extLst>
              <a:ext uri="{FF2B5EF4-FFF2-40B4-BE49-F238E27FC236}">
                <a16:creationId xmlns:a16="http://schemas.microsoft.com/office/drawing/2014/main" id="{C89DEBA4-AB91-4E04-B7D4-9DD77FA323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24580" name="スライド番号プレースホルダー 3">
            <a:extLst>
              <a:ext uri="{FF2B5EF4-FFF2-40B4-BE49-F238E27FC236}">
                <a16:creationId xmlns:a16="http://schemas.microsoft.com/office/drawing/2014/main" id="{49BB711E-4E48-4B86-9315-3030BC8EC3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E425639-44E3-48CE-A7B6-13DFC9902625}" type="slidenum">
              <a:rPr lang="ja-JP" altLang="en-US"/>
              <a:pPr/>
              <a:t>8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事後配布資料</a:t>
            </a: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9E1745-6BE3-4F7B-99D2-BD275C903105}" type="slidenum">
              <a:rPr lang="en-US" altLang="ja-JP" smtClean="0"/>
              <a:pPr/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11668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事後配布資料</a:t>
            </a: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9E1745-6BE3-4F7B-99D2-BD275C903105}" type="slidenum">
              <a:rPr lang="en-US" altLang="ja-JP" smtClean="0"/>
              <a:pPr/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32105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7</a:t>
            </a:r>
            <a:r>
              <a:rPr kumimoji="1" lang="ja-JP" altLang="en-US" dirty="0"/>
              <a:t>月</a:t>
            </a:r>
            <a:r>
              <a:rPr kumimoji="1" lang="en-US" altLang="ja-JP" dirty="0"/>
              <a:t>3</a:t>
            </a:r>
            <a:r>
              <a:rPr kumimoji="1" lang="ja-JP" altLang="en-US" dirty="0"/>
              <a:t>日修正</a:t>
            </a:r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事後配布資料</a:t>
            </a: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9E1745-6BE3-4F7B-99D2-BD275C903105}" type="slidenum">
              <a:rPr lang="en-US" altLang="ja-JP" smtClean="0"/>
              <a:pPr/>
              <a:t>14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8462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756A8E37-1BCC-4049-84F7-28F280C08A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E63B1873-7046-4A39-9FB5-8A56231880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80900" name="日付プレースホルダ 4">
            <a:extLst>
              <a:ext uri="{FF2B5EF4-FFF2-40B4-BE49-F238E27FC236}">
                <a16:creationId xmlns:a16="http://schemas.microsoft.com/office/drawing/2014/main" id="{2890848B-BA82-48F9-9165-1AA5A37AB3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ja-JP" altLang="en-US"/>
          </a:p>
        </p:txBody>
      </p:sp>
      <p:sp>
        <p:nvSpPr>
          <p:cNvPr id="80901" name="ヘッダー プレースホルダー 1">
            <a:extLst>
              <a:ext uri="{FF2B5EF4-FFF2-40B4-BE49-F238E27FC236}">
                <a16:creationId xmlns:a16="http://schemas.microsoft.com/office/drawing/2014/main" id="{20048067-972F-404D-BEED-E9B2186C27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zh-TW" altLang="en-US"/>
              <a:t>事後配布資料</a:t>
            </a:r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12CA92-FD7C-49A5-93FD-A17624C587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9267FAE-33F3-4113-A621-E92FB3DE25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B679BB-9DE1-4340-9FC8-15D2F0DEB8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815D9D-3307-4C0F-A549-F7A5C7EE1C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7148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2B0B56-2E0F-46A1-A6A7-BF20C0DD76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426A9D-02BD-448A-97D2-A21F0DA07C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6F6A52-A102-4C34-A744-BD4DDB1067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E44CEF-C0FB-40D3-A593-64201F171CF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55238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0B16F0-7A38-4031-A376-19F819056C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EEFA16-DAC4-4FCC-9479-8057770307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26A120-3797-443F-AAB4-AAA59C076B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A3209A-1EFE-4A81-9D96-72072F7AE0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4715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95949"/>
      </p:ext>
    </p:extLst>
  </p:cSld>
  <p:clrMapOvr>
    <a:masterClrMapping/>
  </p:clrMapOvr>
  <p:transition spd="slow">
    <p:cov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545379"/>
      </p:ext>
    </p:extLst>
  </p:cSld>
  <p:clrMapOvr>
    <a:masterClrMapping/>
  </p:clrMapOvr>
  <p:transition spd="slow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125247"/>
      </p:ext>
    </p:extLst>
  </p:cSld>
  <p:clrMapOvr>
    <a:masterClrMapping/>
  </p:clrMapOvr>
  <p:transition spd="slow">
    <p:cov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011436"/>
      </p:ext>
    </p:extLst>
  </p:cSld>
  <p:clrMapOvr>
    <a:masterClrMapping/>
  </p:clrMapOvr>
  <p:transition spd="slow">
    <p:cov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327743"/>
      </p:ext>
    </p:extLst>
  </p:cSld>
  <p:clrMapOvr>
    <a:masterClrMapping/>
  </p:clrMapOvr>
  <p:transition spd="slow">
    <p:cov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832044"/>
      </p:ext>
    </p:extLst>
  </p:cSld>
  <p:clrMapOvr>
    <a:masterClrMapping/>
  </p:clrMapOvr>
  <p:transition spd="slow">
    <p:cover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293232"/>
      </p:ext>
    </p:extLst>
  </p:cSld>
  <p:clrMapOvr>
    <a:masterClrMapping/>
  </p:clrMapOvr>
  <p:transition spd="slow">
    <p:cover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3934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C406F9-1046-4949-9B17-ACEAA97A38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7BA9D4-7083-4351-8F01-2F3EE084EE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AC39CC-635C-4B05-A0DA-9279D45D3A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E061E3-7120-4EFB-B8A3-0739D269CA8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75024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755160"/>
      </p:ext>
    </p:extLst>
  </p:cSld>
  <p:clrMapOvr>
    <a:masterClrMapping/>
  </p:clrMapOvr>
  <p:transition spd="slow">
    <p:cover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613383"/>
      </p:ext>
    </p:extLst>
  </p:cSld>
  <p:clrMapOvr>
    <a:masterClrMapping/>
  </p:clrMapOvr>
  <p:transition spd="slow">
    <p:cover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163703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E968E3-5270-44DF-BEDE-87FA301734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841F38-6539-429C-9962-D6ED998147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352317-E52C-4D12-A807-A199FD0D3E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9B019-070D-4C91-9089-AD2FB7FF872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2051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47FDF5-F809-4A5E-BD14-803B3AAE62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444004-5F23-4894-9660-B889FF34DC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02D08F-ACF5-4223-BEAC-BD473E23DA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8F316-579B-4C9A-8536-210C0E329BB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007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AABE1D-0866-4C9F-B4C7-F7668B8BF0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A8BF304-C46C-45C7-8A9B-AD362C8A1D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5A5495E-7C29-4C9C-ABD5-57B22BFB6B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9CDEAC-7134-466A-B8A0-CAB80F1E1F7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5378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0B6508-8C36-4F81-82F0-E22C9AE93D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4C3730A-395D-433E-8FE2-C71729F7F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F467A01-888A-4434-99C4-F8BF4FC284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6489CC-EA03-485D-945F-4EC09FE00F0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515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05087A7-BFE0-49EF-855F-440216CA57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AAD68AD-E39E-4FDA-85AA-DAED491DE1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66079E5-1764-4979-B7D0-0994467439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F44DF-0FD1-47C7-A90B-92F5F8055A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4266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EDEE04-3C6E-4779-B6B7-A02E84E74E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71A2D2-B11F-4373-9282-E48BE53EE6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FE0CE7-C908-4A6E-93A0-381EC51E55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322A91-4DC2-4251-A863-9BE900B1A1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727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5BBDB4-1F4C-42DB-ACF2-373B813E23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56210C-D638-4916-829B-A199F9701B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4B2637-F8F4-4EE3-89BE-92D29DA929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D39891-7F57-417E-B15C-58B3BF5CF71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349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BC88A9A-4DE3-41E8-AF4B-EFC2B8A17B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39E67F0-FB44-4C4C-9C02-DFCDFF5231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7E0518E-0D51-4653-A34B-1642A10EF3F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7FE421D-5A8E-4C0D-98BD-15520282A1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5E182D2-689B-476F-A56B-889AA27FDB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9634287-1C15-4723-8B50-C25FD7F205B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13CD81D-C688-4265-9E2E-09FB3084CA97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2024/9/19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3A9CB3A-78E8-4FF9-AB08-B8A9CFE12BEF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317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>
            <a:extLst>
              <a:ext uri="{FF2B5EF4-FFF2-40B4-BE49-F238E27FC236}">
                <a16:creationId xmlns:a16="http://schemas.microsoft.com/office/drawing/2014/main" id="{0ADCD156-AF0F-499A-8135-9222C65805F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333375"/>
            <a:ext cx="8229600" cy="785813"/>
          </a:xfrm>
        </p:spPr>
        <p:txBody>
          <a:bodyPr/>
          <a:lstStyle/>
          <a:p>
            <a:pPr eaLnBrk="1" hangingPunct="1"/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初動期の優先事項：</a:t>
            </a:r>
            <a:r>
              <a:rPr lang="en-US" altLang="ja-JP">
                <a:latin typeface="MS PGothic" panose="020B0600070205080204" pitchFamily="34" charset="-128"/>
                <a:ea typeface="MS PGothic" panose="020B0600070205080204" pitchFamily="34" charset="-128"/>
              </a:rPr>
              <a:t>CSCA</a:t>
            </a:r>
            <a:endParaRPr lang="ja-JP" altLang="en-US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2291" name="コンテンツ プレースホルダ 2">
            <a:extLst>
              <a:ext uri="{FF2B5EF4-FFF2-40B4-BE49-F238E27FC236}">
                <a16:creationId xmlns:a16="http://schemas.microsoft.com/office/drawing/2014/main" id="{FD36C8FE-233E-4BCE-8524-3D2CA29D8686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323850" y="2349500"/>
            <a:ext cx="8569325" cy="38877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・院内での指揮系統を確立</a:t>
            </a:r>
            <a:endParaRPr lang="en-US" altLang="ja-JP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r>
              <a:rPr lang="en-US" altLang="ja-JP" sz="2800">
                <a:latin typeface="MS PGothic" panose="020B0600070205080204" pitchFamily="34" charset="-128"/>
                <a:ea typeface="MS PGothic" panose="020B0600070205080204" pitchFamily="34" charset="-128"/>
              </a:rPr>
              <a:t>【</a:t>
            </a:r>
            <a:r>
              <a:rPr lang="ja-JP" altLang="en-US" sz="2800">
                <a:latin typeface="MS PGothic" panose="020B0600070205080204" pitchFamily="34" charset="-128"/>
                <a:ea typeface="MS PGothic" panose="020B0600070205080204" pitchFamily="34" charset="-128"/>
              </a:rPr>
              <a:t>災害対策本部の設置</a:t>
            </a:r>
            <a:r>
              <a:rPr lang="en-US" altLang="ja-JP" sz="2800">
                <a:latin typeface="MS PGothic" panose="020B0600070205080204" pitchFamily="34" charset="-128"/>
                <a:ea typeface="MS PGothic" panose="020B0600070205080204" pitchFamily="34" charset="-128"/>
              </a:rPr>
              <a:t>】</a:t>
            </a:r>
          </a:p>
          <a:p>
            <a:pPr eaLnBrk="1" hangingPunct="1">
              <a:buFontTx/>
              <a:buNone/>
            </a:pPr>
            <a:r>
              <a:rPr lang="ja-JP" altLang="en-US" sz="2800">
                <a:latin typeface="MS PGothic" panose="020B0600070205080204" pitchFamily="34" charset="-128"/>
                <a:ea typeface="MS PGothic" panose="020B0600070205080204" pitchFamily="34" charset="-128"/>
              </a:rPr>
              <a:t>　　 ・幹部へ連絡、参集</a:t>
            </a:r>
            <a:endParaRPr lang="en-US" altLang="ja-JP" sz="280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lvl="1" eaLnBrk="1" hangingPunct="1">
              <a:buFontTx/>
              <a:buNone/>
            </a:pP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　・本部要員の参集、役割分担（連絡、記録等）</a:t>
            </a:r>
            <a:endParaRPr lang="en-US" altLang="ja-JP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lvl="1" eaLnBrk="1" hangingPunct="1"/>
            <a:endParaRPr lang="ja-JP" altLang="en-US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lvl="1" eaLnBrk="1" hangingPunct="1">
              <a:buFontTx/>
              <a:buNone/>
            </a:pPr>
            <a:endParaRPr lang="en-US" altLang="ja-JP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DDE5EA7-B87E-46B3-80D0-5C44FFCF24DD}"/>
              </a:ext>
            </a:extLst>
          </p:cNvPr>
          <p:cNvSpPr txBox="1">
            <a:spLocks noChangeArrowheads="1"/>
          </p:cNvSpPr>
          <p:nvPr/>
        </p:nvSpPr>
        <p:spPr>
          <a:xfrm>
            <a:off x="-180975" y="1341438"/>
            <a:ext cx="4392613" cy="863600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ja-JP" altLang="en-US" sz="4800" dirty="0">
                <a:solidFill>
                  <a:srgbClr val="FF0000"/>
                </a:solidFill>
                <a:latin typeface="ＭＳ Ｐゴシック" pitchFamily="50" charset="-128"/>
                <a:ea typeface="+mj-ea"/>
                <a:cs typeface="+mj-cs"/>
              </a:rPr>
              <a:t>Ｃ</a:t>
            </a:r>
            <a:r>
              <a:rPr lang="ja-JP" altLang="en-US" sz="2800" dirty="0">
                <a:solidFill>
                  <a:srgbClr val="FF0000"/>
                </a:solidFill>
                <a:latin typeface="ＭＳ Ｐゴシック" pitchFamily="50" charset="-128"/>
                <a:ea typeface="+mj-ea"/>
                <a:cs typeface="+mj-cs"/>
              </a:rPr>
              <a:t>ＳＣＡ</a:t>
            </a:r>
            <a:r>
              <a:rPr lang="en-US" altLang="ja-JP" sz="2800" dirty="0">
                <a:solidFill>
                  <a:srgbClr val="FF0000"/>
                </a:solidFill>
                <a:latin typeface="ＭＳ Ｐゴシック" pitchFamily="50" charset="-128"/>
                <a:ea typeface="+mj-ea"/>
                <a:cs typeface="+mj-cs"/>
              </a:rPr>
              <a:t>-</a:t>
            </a:r>
            <a:r>
              <a:rPr lang="ja-JP" altLang="en-US" sz="2800" dirty="0">
                <a:solidFill>
                  <a:srgbClr val="FF0000"/>
                </a:solidFill>
                <a:latin typeface="ＭＳ Ｐゴシック" pitchFamily="50" charset="-128"/>
                <a:ea typeface="+mj-ea"/>
                <a:cs typeface="+mj-cs"/>
              </a:rPr>
              <a:t>ＴＴＴ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7F73908-A856-4633-AF22-79BA91452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5157788"/>
            <a:ext cx="6948487" cy="954087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latin typeface="MS PGothic" panose="020B0600070205080204" pitchFamily="34" charset="-128"/>
                <a:ea typeface="MS PGothic" panose="020B0600070205080204" pitchFamily="34" charset="-128"/>
              </a:rPr>
              <a:t>DMAT</a:t>
            </a:r>
            <a:r>
              <a:rPr lang="ja-JP" altLang="en-US" sz="2800">
                <a:latin typeface="MS PGothic" panose="020B0600070205080204" pitchFamily="34" charset="-128"/>
                <a:ea typeface="MS PGothic" panose="020B0600070205080204" pitchFamily="34" charset="-128"/>
              </a:rPr>
              <a:t>隊員は自病院の本部要員になるよう</a:t>
            </a:r>
            <a:endParaRPr lang="en-US" altLang="ja-JP" sz="280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MS PGothic" panose="020B0600070205080204" pitchFamily="34" charset="-128"/>
                <a:ea typeface="MS PGothic" panose="020B0600070205080204" pitchFamily="34" charset="-128"/>
              </a:rPr>
              <a:t>計画されていることが必要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タイトル 1">
            <a:extLst>
              <a:ext uri="{FF2B5EF4-FFF2-40B4-BE49-F238E27FC236}">
                <a16:creationId xmlns:a16="http://schemas.microsoft.com/office/drawing/2014/main" id="{51E53C76-704D-4D75-8073-A6671754FD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6725" y="115888"/>
            <a:ext cx="8229600" cy="779462"/>
          </a:xfrm>
        </p:spPr>
        <p:txBody>
          <a:bodyPr/>
          <a:lstStyle/>
          <a:p>
            <a:r>
              <a:rPr lang="ja-JP" altLang="en-US"/>
              <a:t>病院のダメージコントロール</a:t>
            </a:r>
          </a:p>
        </p:txBody>
      </p:sp>
      <p:sp>
        <p:nvSpPr>
          <p:cNvPr id="26627" name="コンテンツ プレースホルダー 2">
            <a:extLst>
              <a:ext uri="{FF2B5EF4-FFF2-40B4-BE49-F238E27FC236}">
                <a16:creationId xmlns:a16="http://schemas.microsoft.com/office/drawing/2014/main" id="{85B7A9D4-C6CA-4CC2-A2EB-705A622712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7675" y="895350"/>
            <a:ext cx="8445500" cy="5846763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ja-JP" altLang="en-US" dirty="0"/>
              <a:t>被害拡大防止</a:t>
            </a:r>
            <a:endParaRPr lang="en-US" altLang="ja-JP" dirty="0"/>
          </a:p>
          <a:p>
            <a:pPr lvl="1">
              <a:defRPr/>
            </a:pPr>
            <a:r>
              <a:rPr lang="ja-JP" altLang="en-US" dirty="0"/>
              <a:t>初期消火</a:t>
            </a:r>
            <a:endParaRPr lang="en-US" altLang="ja-JP" dirty="0"/>
          </a:p>
          <a:p>
            <a:pPr lvl="1">
              <a:defRPr/>
            </a:pPr>
            <a:r>
              <a:rPr lang="ja-JP" altLang="en-US" dirty="0"/>
              <a:t>浸水対策</a:t>
            </a:r>
            <a:endParaRPr lang="en-US" altLang="ja-JP" dirty="0"/>
          </a:p>
          <a:p>
            <a:pPr>
              <a:defRPr/>
            </a:pPr>
            <a:r>
              <a:rPr lang="ja-JP" altLang="en-US" dirty="0"/>
              <a:t>区画管理</a:t>
            </a:r>
            <a:endParaRPr lang="en-US" altLang="ja-JP" dirty="0"/>
          </a:p>
          <a:p>
            <a:pPr lvl="1">
              <a:defRPr/>
            </a:pPr>
            <a:r>
              <a:rPr lang="ja-JP" altLang="en-US" dirty="0"/>
              <a:t>危険な建屋（浸水、倒壊の恐れ等）の使用制限</a:t>
            </a:r>
            <a:endParaRPr lang="en-US" altLang="ja-JP" dirty="0"/>
          </a:p>
          <a:p>
            <a:pPr lvl="1">
              <a:defRPr/>
            </a:pPr>
            <a:r>
              <a:rPr lang="ja-JP" altLang="en-US" dirty="0"/>
              <a:t>安全な建屋への患者移動</a:t>
            </a:r>
            <a:endParaRPr lang="en-US" altLang="ja-JP" dirty="0"/>
          </a:p>
          <a:p>
            <a:pPr lvl="1">
              <a:defRPr/>
            </a:pPr>
            <a:r>
              <a:rPr lang="ja-JP" altLang="en-US" dirty="0"/>
              <a:t>患者のために使用する区画の制限（電気使用）</a:t>
            </a:r>
            <a:endParaRPr lang="en-US" altLang="ja-JP" dirty="0"/>
          </a:p>
          <a:p>
            <a:pPr>
              <a:defRPr/>
            </a:pPr>
            <a:r>
              <a:rPr lang="ja-JP" altLang="en-US" dirty="0"/>
              <a:t>使用資源の抑制</a:t>
            </a:r>
            <a:endParaRPr lang="en-US" altLang="ja-JP" dirty="0"/>
          </a:p>
          <a:p>
            <a:pPr lvl="1">
              <a:defRPr/>
            </a:pPr>
            <a:r>
              <a:rPr lang="ja-JP" altLang="en-US" dirty="0"/>
              <a:t>使用資源の制限</a:t>
            </a:r>
            <a:endParaRPr lang="en-US" altLang="ja-JP" dirty="0"/>
          </a:p>
          <a:p>
            <a:pPr lvl="1">
              <a:defRPr/>
            </a:pPr>
            <a:r>
              <a:rPr lang="ja-JP" altLang="en-US" dirty="0"/>
              <a:t>診療レベルの変更　</a:t>
            </a:r>
            <a:endParaRPr lang="en-US" altLang="ja-JP" dirty="0"/>
          </a:p>
          <a:p>
            <a:pPr lvl="1">
              <a:defRPr/>
            </a:pPr>
            <a:r>
              <a:rPr lang="ja-JP" altLang="en-US" dirty="0"/>
              <a:t>患者の一部避難：多くの資源を必要とする患者の避難</a:t>
            </a:r>
            <a:endParaRPr lang="en-US" altLang="ja-JP" dirty="0"/>
          </a:p>
          <a:p>
            <a:pPr>
              <a:defRPr/>
            </a:pPr>
            <a:r>
              <a:rPr lang="ja-JP" altLang="en-US" dirty="0"/>
              <a:t>補給の要請</a:t>
            </a:r>
            <a:endParaRPr lang="en-US" altLang="ja-JP" dirty="0"/>
          </a:p>
          <a:p>
            <a:pPr>
              <a:defRPr/>
            </a:pPr>
            <a:endParaRPr lang="ja-JP" altLang="en-US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897090B8-2311-4F64-87C7-835A5F6F6B4E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4076700"/>
            <a:ext cx="8642350" cy="2665413"/>
            <a:chOff x="251520" y="4077072"/>
            <a:chExt cx="8640959" cy="2665040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39D2BFEC-364E-4D02-8F81-93AF36236F1F}"/>
                </a:ext>
              </a:extLst>
            </p:cNvPr>
            <p:cNvSpPr/>
            <p:nvPr/>
          </p:nvSpPr>
          <p:spPr>
            <a:xfrm>
              <a:off x="251520" y="4077072"/>
              <a:ext cx="8640959" cy="266504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8678" name="テキスト ボックス 2">
              <a:extLst>
                <a:ext uri="{FF2B5EF4-FFF2-40B4-BE49-F238E27FC236}">
                  <a16:creationId xmlns:a16="http://schemas.microsoft.com/office/drawing/2014/main" id="{C1C1D47C-A3C6-4534-8AFB-87066B1C0C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19488" y="4100268"/>
              <a:ext cx="295465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400"/>
                <a:t>病床維持（籠城）対策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>
            <a:extLst>
              <a:ext uri="{FF2B5EF4-FFF2-40B4-BE49-F238E27FC236}">
                <a16:creationId xmlns:a16="http://schemas.microsoft.com/office/drawing/2014/main" id="{C31F6557-9BE9-4E2B-A6B8-5E3F38EC0D5D}"/>
              </a:ext>
            </a:extLst>
          </p:cNvPr>
          <p:cNvSpPr/>
          <p:nvPr/>
        </p:nvSpPr>
        <p:spPr>
          <a:xfrm>
            <a:off x="2484438" y="668338"/>
            <a:ext cx="4319587" cy="457200"/>
          </a:xfrm>
          <a:prstGeom prst="roundRect">
            <a:avLst/>
          </a:prstGeom>
          <a:solidFill>
            <a:srgbClr val="F6D1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400" b="1" dirty="0">
                <a:solidFill>
                  <a:schemeClr val="tx1"/>
                </a:solidFill>
              </a:rPr>
              <a:t>院内災害対策本部長（院長）</a:t>
            </a:r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FD5698C4-35B7-4763-8B04-CDD5569AF532}"/>
              </a:ext>
            </a:extLst>
          </p:cNvPr>
          <p:cNvSpPr/>
          <p:nvPr/>
        </p:nvSpPr>
        <p:spPr>
          <a:xfrm>
            <a:off x="2473325" y="1187450"/>
            <a:ext cx="1300163" cy="137636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外部調整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（搬送）</a:t>
            </a:r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7443325A-9723-4E9B-953C-43AAACF5C002}"/>
              </a:ext>
            </a:extLst>
          </p:cNvPr>
          <p:cNvSpPr/>
          <p:nvPr/>
        </p:nvSpPr>
        <p:spPr>
          <a:xfrm>
            <a:off x="611188" y="1171575"/>
            <a:ext cx="1793875" cy="137636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診療指揮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（職員、外部支援調整）</a:t>
            </a:r>
            <a:endParaRPr lang="en-US" altLang="ja-JP" b="1" dirty="0">
              <a:solidFill>
                <a:schemeClr val="tx1"/>
              </a:solidFill>
            </a:endParaRPr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DCD386E9-B05F-4054-828A-9227830DC1B1}"/>
              </a:ext>
            </a:extLst>
          </p:cNvPr>
          <p:cNvSpPr/>
          <p:nvPr/>
        </p:nvSpPr>
        <p:spPr>
          <a:xfrm>
            <a:off x="7308850" y="1171575"/>
            <a:ext cx="1374775" cy="137636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記録・連絡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ja-JP" altLang="en-US" b="1" dirty="0">
              <a:solidFill>
                <a:schemeClr val="tx1"/>
              </a:solidFill>
            </a:endParaRP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E54DA6FA-34FC-4989-AD7D-C78CD1632B63}"/>
              </a:ext>
            </a:extLst>
          </p:cNvPr>
          <p:cNvSpPr/>
          <p:nvPr/>
        </p:nvSpPr>
        <p:spPr>
          <a:xfrm>
            <a:off x="3857625" y="1195388"/>
            <a:ext cx="1719263" cy="137636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b="1" dirty="0">
                <a:solidFill>
                  <a:srgbClr val="000000"/>
                </a:solidFill>
                <a:latin typeface="ＭＳ Ｐゴシック" pitchFamily="50" charset="-128"/>
              </a:rPr>
              <a:t>医療ニーズ</a:t>
            </a:r>
            <a:endParaRPr lang="en-US" altLang="ja-JP" b="1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algn="ctr" eaLnBrk="1" hangingPunct="1">
              <a:defRPr/>
            </a:pPr>
            <a:r>
              <a:rPr lang="ja-JP" altLang="en-US" b="1" dirty="0">
                <a:solidFill>
                  <a:srgbClr val="000000"/>
                </a:solidFill>
                <a:latin typeface="ＭＳ Ｐゴシック" pitchFamily="50" charset="-128"/>
              </a:rPr>
              <a:t>情報</a:t>
            </a:r>
            <a:endParaRPr lang="en-US" altLang="ja-JP" b="1" dirty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7EDD92BB-1EE2-47F6-86A1-F3CD071C0329}"/>
              </a:ext>
            </a:extLst>
          </p:cNvPr>
          <p:cNvSpPr/>
          <p:nvPr/>
        </p:nvSpPr>
        <p:spPr>
          <a:xfrm>
            <a:off x="5651500" y="1196975"/>
            <a:ext cx="1593850" cy="137636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ロジス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ティクス</a:t>
            </a:r>
          </a:p>
        </p:txBody>
      </p:sp>
      <p:sp>
        <p:nvSpPr>
          <p:cNvPr id="14" name="角丸四角形 13">
            <a:extLst>
              <a:ext uri="{FF2B5EF4-FFF2-40B4-BE49-F238E27FC236}">
                <a16:creationId xmlns:a16="http://schemas.microsoft.com/office/drawing/2014/main" id="{5CEE77AA-98F9-457A-A5FC-DD93B1037F10}"/>
              </a:ext>
            </a:extLst>
          </p:cNvPr>
          <p:cNvSpPr/>
          <p:nvPr/>
        </p:nvSpPr>
        <p:spPr>
          <a:xfrm>
            <a:off x="7667625" y="4976813"/>
            <a:ext cx="1368425" cy="615950"/>
          </a:xfrm>
          <a:prstGeom prst="round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帰宅困難者対応</a:t>
            </a:r>
          </a:p>
        </p:txBody>
      </p:sp>
      <p:sp>
        <p:nvSpPr>
          <p:cNvPr id="21" name="角丸四角形 20">
            <a:extLst>
              <a:ext uri="{FF2B5EF4-FFF2-40B4-BE49-F238E27FC236}">
                <a16:creationId xmlns:a16="http://schemas.microsoft.com/office/drawing/2014/main" id="{15A4010F-1B9B-4434-88CD-8F8045E63FE0}"/>
              </a:ext>
            </a:extLst>
          </p:cNvPr>
          <p:cNvSpPr/>
          <p:nvPr/>
        </p:nvSpPr>
        <p:spPr>
          <a:xfrm>
            <a:off x="7707313" y="3716338"/>
            <a:ext cx="1371600" cy="576262"/>
          </a:xfrm>
          <a:prstGeom prst="round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群衆管理・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警備</a:t>
            </a:r>
          </a:p>
        </p:txBody>
      </p:sp>
      <p:sp>
        <p:nvSpPr>
          <p:cNvPr id="22" name="角丸四角形 21">
            <a:extLst>
              <a:ext uri="{FF2B5EF4-FFF2-40B4-BE49-F238E27FC236}">
                <a16:creationId xmlns:a16="http://schemas.microsoft.com/office/drawing/2014/main" id="{DA0DF6A7-5081-4599-B695-C9AAEDA5F062}"/>
              </a:ext>
            </a:extLst>
          </p:cNvPr>
          <p:cNvSpPr/>
          <p:nvPr/>
        </p:nvSpPr>
        <p:spPr>
          <a:xfrm>
            <a:off x="6011863" y="5068888"/>
            <a:ext cx="1371600" cy="549275"/>
          </a:xfrm>
          <a:prstGeom prst="round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医療ガス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管理</a:t>
            </a:r>
          </a:p>
        </p:txBody>
      </p:sp>
      <p:sp>
        <p:nvSpPr>
          <p:cNvPr id="24" name="角丸四角形 23">
            <a:extLst>
              <a:ext uri="{FF2B5EF4-FFF2-40B4-BE49-F238E27FC236}">
                <a16:creationId xmlns:a16="http://schemas.microsoft.com/office/drawing/2014/main" id="{2C37F528-E81E-46A7-8F0B-B7574153DFE6}"/>
              </a:ext>
            </a:extLst>
          </p:cNvPr>
          <p:cNvSpPr/>
          <p:nvPr/>
        </p:nvSpPr>
        <p:spPr>
          <a:xfrm>
            <a:off x="5986463" y="4260850"/>
            <a:ext cx="1470025" cy="612775"/>
          </a:xfrm>
          <a:prstGeom prst="round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医療資器材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管理</a:t>
            </a:r>
          </a:p>
        </p:txBody>
      </p:sp>
      <p:sp>
        <p:nvSpPr>
          <p:cNvPr id="25" name="角丸四角形 24">
            <a:extLst>
              <a:ext uri="{FF2B5EF4-FFF2-40B4-BE49-F238E27FC236}">
                <a16:creationId xmlns:a16="http://schemas.microsoft.com/office/drawing/2014/main" id="{8C655B2E-3FD0-470F-AE18-0D3C1B94A453}"/>
              </a:ext>
            </a:extLst>
          </p:cNvPr>
          <p:cNvSpPr/>
          <p:nvPr/>
        </p:nvSpPr>
        <p:spPr>
          <a:xfrm>
            <a:off x="5986463" y="3451225"/>
            <a:ext cx="1397000" cy="555625"/>
          </a:xfrm>
          <a:prstGeom prst="round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防災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センター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E4ED8FBA-4BA6-42B0-8CAD-448239C344DB}"/>
              </a:ext>
            </a:extLst>
          </p:cNvPr>
          <p:cNvCxnSpPr/>
          <p:nvPr/>
        </p:nvCxnSpPr>
        <p:spPr>
          <a:xfrm>
            <a:off x="5867400" y="2489200"/>
            <a:ext cx="0" cy="2795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BDEACE44-39EA-4CF0-9157-13561CCCC1B7}"/>
              </a:ext>
            </a:extLst>
          </p:cNvPr>
          <p:cNvCxnSpPr/>
          <p:nvPr/>
        </p:nvCxnSpPr>
        <p:spPr>
          <a:xfrm flipH="1">
            <a:off x="7591425" y="5300663"/>
            <a:ext cx="1492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BAD04993-5CD2-4FF7-92B2-E029BF8AC5FE}"/>
              </a:ext>
            </a:extLst>
          </p:cNvPr>
          <p:cNvCxnSpPr/>
          <p:nvPr/>
        </p:nvCxnSpPr>
        <p:spPr>
          <a:xfrm flipH="1" flipV="1">
            <a:off x="7596188" y="4005263"/>
            <a:ext cx="133350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角丸四角形 57">
            <a:extLst>
              <a:ext uri="{FF2B5EF4-FFF2-40B4-BE49-F238E27FC236}">
                <a16:creationId xmlns:a16="http://schemas.microsoft.com/office/drawing/2014/main" id="{5610D881-2D23-4442-BF56-8C134DC4CFAB}"/>
              </a:ext>
            </a:extLst>
          </p:cNvPr>
          <p:cNvSpPr/>
          <p:nvPr/>
        </p:nvSpPr>
        <p:spPr>
          <a:xfrm>
            <a:off x="463550" y="523875"/>
            <a:ext cx="8285163" cy="218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57361" name="テキスト ボックス 57">
            <a:extLst>
              <a:ext uri="{FF2B5EF4-FFF2-40B4-BE49-F238E27FC236}">
                <a16:creationId xmlns:a16="http://schemas.microsoft.com/office/drawing/2014/main" id="{A18FADD2-552A-44F3-BD15-CCAEBD81F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388" y="665163"/>
            <a:ext cx="14224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/>
              <a:t>院内本部</a:t>
            </a:r>
          </a:p>
        </p:txBody>
      </p:sp>
      <p:sp>
        <p:nvSpPr>
          <p:cNvPr id="59" name="角丸四角形 58">
            <a:extLst>
              <a:ext uri="{FF2B5EF4-FFF2-40B4-BE49-F238E27FC236}">
                <a16:creationId xmlns:a16="http://schemas.microsoft.com/office/drawing/2014/main" id="{7F328F5B-2230-4809-B396-69CF6D7608DF}"/>
              </a:ext>
            </a:extLst>
          </p:cNvPr>
          <p:cNvSpPr/>
          <p:nvPr/>
        </p:nvSpPr>
        <p:spPr>
          <a:xfrm>
            <a:off x="7739063" y="4548188"/>
            <a:ext cx="1296987" cy="304800"/>
          </a:xfrm>
          <a:prstGeom prst="round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家族対応</a:t>
            </a:r>
          </a:p>
        </p:txBody>
      </p:sp>
      <p:sp>
        <p:nvSpPr>
          <p:cNvPr id="57363" name="テキスト ボックス 1">
            <a:extLst>
              <a:ext uri="{FF2B5EF4-FFF2-40B4-BE49-F238E27FC236}">
                <a16:creationId xmlns:a16="http://schemas.microsoft.com/office/drawing/2014/main" id="{7E01A571-B386-4AA6-AE56-AE326F6B7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9138" y="14288"/>
            <a:ext cx="2698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院内指揮系統図</a:t>
            </a:r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C4309B4E-49C4-40FF-B441-9435F263F23C}"/>
              </a:ext>
            </a:extLst>
          </p:cNvPr>
          <p:cNvCxnSpPr>
            <a:stCxn id="59" idx="1"/>
          </p:cNvCxnSpPr>
          <p:nvPr/>
        </p:nvCxnSpPr>
        <p:spPr>
          <a:xfrm flipH="1">
            <a:off x="7589838" y="4700588"/>
            <a:ext cx="1492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365" name="グループ化 1">
            <a:extLst>
              <a:ext uri="{FF2B5EF4-FFF2-40B4-BE49-F238E27FC236}">
                <a16:creationId xmlns:a16="http://schemas.microsoft.com/office/drawing/2014/main" id="{CD4F21BB-54A7-4E86-BD46-8341D5CEA42C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2573338"/>
            <a:ext cx="5267325" cy="3752850"/>
            <a:chOff x="611560" y="2573338"/>
            <a:chExt cx="5266953" cy="3752850"/>
          </a:xfrm>
        </p:grpSpPr>
        <p:sp>
          <p:nvSpPr>
            <p:cNvPr id="12" name="角丸四角形 11">
              <a:extLst>
                <a:ext uri="{FF2B5EF4-FFF2-40B4-BE49-F238E27FC236}">
                  <a16:creationId xmlns:a16="http://schemas.microsoft.com/office/drawing/2014/main" id="{FED3C6AB-486D-40AE-82D3-3349EA163B13}"/>
                </a:ext>
              </a:extLst>
            </p:cNvPr>
            <p:cNvSpPr/>
            <p:nvPr/>
          </p:nvSpPr>
          <p:spPr>
            <a:xfrm>
              <a:off x="4272076" y="2924175"/>
              <a:ext cx="1242924" cy="466725"/>
            </a:xfrm>
            <a:prstGeom prst="roundRect">
              <a:avLst/>
            </a:prstGeom>
            <a:solidFill>
              <a:srgbClr val="CCFF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ja-JP" altLang="en-US" b="1" dirty="0">
                  <a:solidFill>
                    <a:schemeClr val="tx1"/>
                  </a:solidFill>
                </a:rPr>
                <a:t>病棟管理</a:t>
              </a:r>
            </a:p>
          </p:txBody>
        </p:sp>
        <p:sp>
          <p:nvSpPr>
            <p:cNvPr id="13" name="角丸四角形 12">
              <a:extLst>
                <a:ext uri="{FF2B5EF4-FFF2-40B4-BE49-F238E27FC236}">
                  <a16:creationId xmlns:a16="http://schemas.microsoft.com/office/drawing/2014/main" id="{E50AC2DD-C2E5-4CC4-B0F2-17DBCC6098C3}"/>
                </a:ext>
              </a:extLst>
            </p:cNvPr>
            <p:cNvSpPr/>
            <p:nvPr/>
          </p:nvSpPr>
          <p:spPr>
            <a:xfrm>
              <a:off x="611560" y="2913063"/>
              <a:ext cx="1674694" cy="466725"/>
            </a:xfrm>
            <a:prstGeom prst="roundRect">
              <a:avLst/>
            </a:prstGeom>
            <a:solidFill>
              <a:srgbClr val="CCFF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ja-JP" altLang="en-US" b="1" dirty="0">
                  <a:solidFill>
                    <a:schemeClr val="tx1"/>
                  </a:solidFill>
                </a:rPr>
                <a:t>外来診療</a:t>
              </a:r>
              <a:endParaRPr lang="en-US" altLang="ja-JP" b="1" dirty="0">
                <a:solidFill>
                  <a:schemeClr val="tx1"/>
                </a:solidFill>
              </a:endParaRPr>
            </a:p>
            <a:p>
              <a:pPr algn="ctr" eaLnBrk="1" hangingPunct="1">
                <a:defRPr/>
              </a:pPr>
              <a:r>
                <a:rPr lang="ja-JP" altLang="en-US" b="1" dirty="0">
                  <a:solidFill>
                    <a:schemeClr val="tx1"/>
                  </a:solidFill>
                </a:rPr>
                <a:t>指揮所</a:t>
              </a:r>
            </a:p>
          </p:txBody>
        </p:sp>
        <p:sp>
          <p:nvSpPr>
            <p:cNvPr id="15" name="角丸四角形 14">
              <a:extLst>
                <a:ext uri="{FF2B5EF4-FFF2-40B4-BE49-F238E27FC236}">
                  <a16:creationId xmlns:a16="http://schemas.microsoft.com/office/drawing/2014/main" id="{7879C7B3-1D06-4E64-BC41-A20B2B320AE3}"/>
                </a:ext>
              </a:extLst>
            </p:cNvPr>
            <p:cNvSpPr/>
            <p:nvPr/>
          </p:nvSpPr>
          <p:spPr>
            <a:xfrm>
              <a:off x="1329059" y="6021388"/>
              <a:ext cx="1376265" cy="304800"/>
            </a:xfrm>
            <a:prstGeom prst="round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ja-JP" altLang="en-US" b="1" dirty="0">
                  <a:solidFill>
                    <a:schemeClr val="tx1"/>
                  </a:solidFill>
                </a:rPr>
                <a:t>搬送係</a:t>
              </a:r>
            </a:p>
          </p:txBody>
        </p:sp>
        <p:sp>
          <p:nvSpPr>
            <p:cNvPr id="16" name="角丸四角形 15">
              <a:extLst>
                <a:ext uri="{FF2B5EF4-FFF2-40B4-BE49-F238E27FC236}">
                  <a16:creationId xmlns:a16="http://schemas.microsoft.com/office/drawing/2014/main" id="{08B01296-899B-46A6-8F22-00F0D41A2AA3}"/>
                </a:ext>
              </a:extLst>
            </p:cNvPr>
            <p:cNvSpPr/>
            <p:nvPr/>
          </p:nvSpPr>
          <p:spPr>
            <a:xfrm>
              <a:off x="1325885" y="5557838"/>
              <a:ext cx="1374678" cy="360362"/>
            </a:xfrm>
            <a:prstGeom prst="round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ja-JP" altLang="en-US" b="1" dirty="0">
                  <a:solidFill>
                    <a:schemeClr val="tx1"/>
                  </a:solidFill>
                </a:rPr>
                <a:t>黒エリア</a:t>
              </a:r>
            </a:p>
          </p:txBody>
        </p:sp>
        <p:sp>
          <p:nvSpPr>
            <p:cNvPr id="17" name="角丸四角形 16">
              <a:extLst>
                <a:ext uri="{FF2B5EF4-FFF2-40B4-BE49-F238E27FC236}">
                  <a16:creationId xmlns:a16="http://schemas.microsoft.com/office/drawing/2014/main" id="{76485472-3A01-454E-90F0-4DAC3BE91962}"/>
                </a:ext>
              </a:extLst>
            </p:cNvPr>
            <p:cNvSpPr/>
            <p:nvPr/>
          </p:nvSpPr>
          <p:spPr>
            <a:xfrm>
              <a:off x="1316360" y="5086350"/>
              <a:ext cx="1376265" cy="358775"/>
            </a:xfrm>
            <a:prstGeom prst="round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ja-JP" altLang="en-US" b="1" dirty="0">
                  <a:solidFill>
                    <a:schemeClr val="tx1"/>
                  </a:solidFill>
                </a:rPr>
                <a:t>緑エリア</a:t>
              </a:r>
            </a:p>
          </p:txBody>
        </p:sp>
        <p:sp>
          <p:nvSpPr>
            <p:cNvPr id="18" name="角丸四角形 17">
              <a:extLst>
                <a:ext uri="{FF2B5EF4-FFF2-40B4-BE49-F238E27FC236}">
                  <a16:creationId xmlns:a16="http://schemas.microsoft.com/office/drawing/2014/main" id="{68FCC39B-1FBE-4750-AFDC-CC8A33F7FEFB}"/>
                </a:ext>
              </a:extLst>
            </p:cNvPr>
            <p:cNvSpPr/>
            <p:nvPr/>
          </p:nvSpPr>
          <p:spPr>
            <a:xfrm>
              <a:off x="1316360" y="4618038"/>
              <a:ext cx="1376265" cy="358775"/>
            </a:xfrm>
            <a:prstGeom prst="round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ja-JP" altLang="en-US" b="1" dirty="0">
                  <a:solidFill>
                    <a:schemeClr val="tx1"/>
                  </a:solidFill>
                </a:rPr>
                <a:t>黄エリア</a:t>
              </a:r>
            </a:p>
          </p:txBody>
        </p:sp>
        <p:sp>
          <p:nvSpPr>
            <p:cNvPr id="19" name="角丸四角形 18">
              <a:extLst>
                <a:ext uri="{FF2B5EF4-FFF2-40B4-BE49-F238E27FC236}">
                  <a16:creationId xmlns:a16="http://schemas.microsoft.com/office/drawing/2014/main" id="{CBB5D4FB-640A-4DF9-A74B-9E2DF19FA111}"/>
                </a:ext>
              </a:extLst>
            </p:cNvPr>
            <p:cNvSpPr/>
            <p:nvPr/>
          </p:nvSpPr>
          <p:spPr>
            <a:xfrm>
              <a:off x="1316360" y="4162425"/>
              <a:ext cx="1376265" cy="358775"/>
            </a:xfrm>
            <a:prstGeom prst="round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ja-JP" altLang="en-US" b="1" dirty="0">
                  <a:solidFill>
                    <a:schemeClr val="tx1"/>
                  </a:solidFill>
                </a:rPr>
                <a:t>赤エリア</a:t>
              </a:r>
            </a:p>
          </p:txBody>
        </p:sp>
        <p:sp>
          <p:nvSpPr>
            <p:cNvPr id="20" name="角丸四角形 19">
              <a:extLst>
                <a:ext uri="{FF2B5EF4-FFF2-40B4-BE49-F238E27FC236}">
                  <a16:creationId xmlns:a16="http://schemas.microsoft.com/office/drawing/2014/main" id="{49618029-EDEF-4915-9C13-A73DCDEAD605}"/>
                </a:ext>
              </a:extLst>
            </p:cNvPr>
            <p:cNvSpPr/>
            <p:nvPr/>
          </p:nvSpPr>
          <p:spPr>
            <a:xfrm>
              <a:off x="1303661" y="3505200"/>
              <a:ext cx="1374678" cy="542925"/>
            </a:xfrm>
            <a:prstGeom prst="round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ja-JP" altLang="en-US" b="1" dirty="0">
                  <a:solidFill>
                    <a:schemeClr val="tx1"/>
                  </a:solidFill>
                </a:rPr>
                <a:t>受付</a:t>
              </a:r>
              <a:endParaRPr lang="en-US" altLang="ja-JP" b="1" dirty="0">
                <a:solidFill>
                  <a:schemeClr val="tx1"/>
                </a:solidFill>
              </a:endParaRPr>
            </a:p>
            <a:p>
              <a:pPr algn="ctr" eaLnBrk="1" hangingPunct="1">
                <a:defRPr/>
              </a:pPr>
              <a:r>
                <a:rPr lang="ja-JP" altLang="en-US" b="1" dirty="0">
                  <a:solidFill>
                    <a:schemeClr val="tx1"/>
                  </a:solidFill>
                </a:rPr>
                <a:t>トリアージ</a:t>
              </a:r>
            </a:p>
          </p:txBody>
        </p: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A024CECF-B167-4493-AF8D-7F14D30226C2}"/>
                </a:ext>
              </a:extLst>
            </p:cNvPr>
            <p:cNvCxnSpPr/>
            <p:nvPr/>
          </p:nvCxnSpPr>
          <p:spPr>
            <a:xfrm>
              <a:off x="1005232" y="3390900"/>
              <a:ext cx="0" cy="276701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E0855F73-09BB-46B3-B100-AC18F4029586}"/>
                </a:ext>
              </a:extLst>
            </p:cNvPr>
            <p:cNvCxnSpPr/>
            <p:nvPr/>
          </p:nvCxnSpPr>
          <p:spPr>
            <a:xfrm>
              <a:off x="1764004" y="2573338"/>
              <a:ext cx="0" cy="37465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E0076A98-53C5-44FD-AD6B-FE9D54B92FC4}"/>
                </a:ext>
              </a:extLst>
            </p:cNvPr>
            <p:cNvCxnSpPr/>
            <p:nvPr/>
          </p:nvCxnSpPr>
          <p:spPr>
            <a:xfrm flipH="1" flipV="1">
              <a:off x="1764004" y="2781300"/>
              <a:ext cx="2725544" cy="142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3952884A-2A47-4004-9335-DD4B30FDC795}"/>
                </a:ext>
              </a:extLst>
            </p:cNvPr>
            <p:cNvCxnSpPr/>
            <p:nvPr/>
          </p:nvCxnSpPr>
          <p:spPr>
            <a:xfrm flipH="1">
              <a:off x="1016343" y="4797425"/>
              <a:ext cx="30001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70A81D69-E6AB-4CE0-A512-12F1BC409EFD}"/>
                </a:ext>
              </a:extLst>
            </p:cNvPr>
            <p:cNvCxnSpPr/>
            <p:nvPr/>
          </p:nvCxnSpPr>
          <p:spPr>
            <a:xfrm flipH="1">
              <a:off x="1017931" y="4321175"/>
              <a:ext cx="298429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023D3E8A-0152-4951-9C32-EE8BB2D1B28F}"/>
                </a:ext>
              </a:extLst>
            </p:cNvPr>
            <p:cNvCxnSpPr/>
            <p:nvPr/>
          </p:nvCxnSpPr>
          <p:spPr>
            <a:xfrm flipH="1">
              <a:off x="1016343" y="6162675"/>
              <a:ext cx="298429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84386C52-132B-49D5-844B-040C3BB846BA}"/>
                </a:ext>
              </a:extLst>
            </p:cNvPr>
            <p:cNvCxnSpPr/>
            <p:nvPr/>
          </p:nvCxnSpPr>
          <p:spPr>
            <a:xfrm flipH="1">
              <a:off x="2875175" y="3678238"/>
              <a:ext cx="20636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476D3B40-7914-497A-B179-62D6C04C6F79}"/>
                </a:ext>
              </a:extLst>
            </p:cNvPr>
            <p:cNvCxnSpPr/>
            <p:nvPr/>
          </p:nvCxnSpPr>
          <p:spPr>
            <a:xfrm flipH="1">
              <a:off x="1021106" y="5743575"/>
              <a:ext cx="298429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19C89191-3DCA-4759-BB52-A19AB72B38D9}"/>
                </a:ext>
              </a:extLst>
            </p:cNvPr>
            <p:cNvCxnSpPr/>
            <p:nvPr/>
          </p:nvCxnSpPr>
          <p:spPr>
            <a:xfrm flipH="1">
              <a:off x="1030630" y="5254625"/>
              <a:ext cx="298429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18596748-9339-49E0-8064-11662CD07970}"/>
                </a:ext>
              </a:extLst>
            </p:cNvPr>
            <p:cNvCxnSpPr/>
            <p:nvPr/>
          </p:nvCxnSpPr>
          <p:spPr>
            <a:xfrm flipH="1">
              <a:off x="1005232" y="3729038"/>
              <a:ext cx="298429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角丸四角形 60">
              <a:extLst>
                <a:ext uri="{FF2B5EF4-FFF2-40B4-BE49-F238E27FC236}">
                  <a16:creationId xmlns:a16="http://schemas.microsoft.com/office/drawing/2014/main" id="{60F26C4B-9ABC-46D2-B3BF-BB95B4E421C7}"/>
                </a:ext>
              </a:extLst>
            </p:cNvPr>
            <p:cNvSpPr/>
            <p:nvPr/>
          </p:nvSpPr>
          <p:spPr>
            <a:xfrm>
              <a:off x="3081536" y="3513138"/>
              <a:ext cx="1171492" cy="304800"/>
            </a:xfrm>
            <a:prstGeom prst="round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ja-JP" altLang="en-US" b="1" dirty="0">
                  <a:solidFill>
                    <a:schemeClr val="tx1"/>
                  </a:solidFill>
                </a:rPr>
                <a:t>薬剤科</a:t>
              </a:r>
            </a:p>
          </p:txBody>
        </p:sp>
        <p:sp>
          <p:nvSpPr>
            <p:cNvPr id="62" name="角丸四角形 61">
              <a:extLst>
                <a:ext uri="{FF2B5EF4-FFF2-40B4-BE49-F238E27FC236}">
                  <a16:creationId xmlns:a16="http://schemas.microsoft.com/office/drawing/2014/main" id="{AB406E21-DAF0-4C85-B07A-2BDAEF67D8F2}"/>
                </a:ext>
              </a:extLst>
            </p:cNvPr>
            <p:cNvSpPr/>
            <p:nvPr/>
          </p:nvSpPr>
          <p:spPr>
            <a:xfrm>
              <a:off x="3087885" y="4337050"/>
              <a:ext cx="1196890" cy="363538"/>
            </a:xfrm>
            <a:prstGeom prst="round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ja-JP" altLang="en-US" b="1" dirty="0">
                  <a:solidFill>
                    <a:schemeClr val="tx1"/>
                  </a:solidFill>
                </a:rPr>
                <a:t>放射線科</a:t>
              </a:r>
            </a:p>
          </p:txBody>
        </p: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7468EAAA-84B4-4FF0-98FC-4A0A2DF328BB}"/>
                </a:ext>
              </a:extLst>
            </p:cNvPr>
            <p:cNvCxnSpPr/>
            <p:nvPr/>
          </p:nvCxnSpPr>
          <p:spPr>
            <a:xfrm flipH="1">
              <a:off x="4489548" y="3382963"/>
              <a:ext cx="4763" cy="107791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角丸四角形 65">
              <a:extLst>
                <a:ext uri="{FF2B5EF4-FFF2-40B4-BE49-F238E27FC236}">
                  <a16:creationId xmlns:a16="http://schemas.microsoft.com/office/drawing/2014/main" id="{BC0D5420-22F6-45D4-890C-D6EFC781E0FB}"/>
                </a:ext>
              </a:extLst>
            </p:cNvPr>
            <p:cNvSpPr/>
            <p:nvPr/>
          </p:nvSpPr>
          <p:spPr>
            <a:xfrm>
              <a:off x="4741943" y="4321175"/>
              <a:ext cx="1136570" cy="304800"/>
            </a:xfrm>
            <a:prstGeom prst="round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ja-JP" b="1" dirty="0">
                  <a:solidFill>
                    <a:schemeClr val="tx1"/>
                  </a:solidFill>
                </a:rPr>
                <a:t>C</a:t>
              </a:r>
              <a:r>
                <a:rPr lang="ja-JP" altLang="en-US" b="1" dirty="0">
                  <a:solidFill>
                    <a:schemeClr val="tx1"/>
                  </a:solidFill>
                </a:rPr>
                <a:t>病棟</a:t>
              </a:r>
            </a:p>
          </p:txBody>
        </p:sp>
        <p:sp>
          <p:nvSpPr>
            <p:cNvPr id="67" name="角丸四角形 66">
              <a:extLst>
                <a:ext uri="{FF2B5EF4-FFF2-40B4-BE49-F238E27FC236}">
                  <a16:creationId xmlns:a16="http://schemas.microsoft.com/office/drawing/2014/main" id="{AB4EBAAB-860D-47BB-A472-DE7783DAFB0A}"/>
                </a:ext>
              </a:extLst>
            </p:cNvPr>
            <p:cNvSpPr/>
            <p:nvPr/>
          </p:nvSpPr>
          <p:spPr>
            <a:xfrm>
              <a:off x="4729244" y="3914775"/>
              <a:ext cx="1136570" cy="304800"/>
            </a:xfrm>
            <a:prstGeom prst="round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ja-JP" b="1" dirty="0">
                  <a:solidFill>
                    <a:schemeClr val="tx1"/>
                  </a:solidFill>
                </a:rPr>
                <a:t>B</a:t>
              </a:r>
              <a:r>
                <a:rPr lang="ja-JP" altLang="en-US" b="1" dirty="0">
                  <a:solidFill>
                    <a:schemeClr val="tx1"/>
                  </a:solidFill>
                </a:rPr>
                <a:t>病棟</a:t>
              </a:r>
            </a:p>
          </p:txBody>
        </p:sp>
        <p:sp>
          <p:nvSpPr>
            <p:cNvPr id="68" name="角丸四角形 67">
              <a:extLst>
                <a:ext uri="{FF2B5EF4-FFF2-40B4-BE49-F238E27FC236}">
                  <a16:creationId xmlns:a16="http://schemas.microsoft.com/office/drawing/2014/main" id="{60975747-6A18-44AE-99F5-C36591231DBF}"/>
                </a:ext>
              </a:extLst>
            </p:cNvPr>
            <p:cNvSpPr/>
            <p:nvPr/>
          </p:nvSpPr>
          <p:spPr>
            <a:xfrm>
              <a:off x="4716545" y="3513138"/>
              <a:ext cx="1136570" cy="304800"/>
            </a:xfrm>
            <a:prstGeom prst="round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ja-JP" b="1" dirty="0">
                  <a:solidFill>
                    <a:schemeClr val="tx1"/>
                  </a:solidFill>
                </a:rPr>
                <a:t>A</a:t>
              </a:r>
              <a:r>
                <a:rPr lang="ja-JP" altLang="en-US" b="1" dirty="0">
                  <a:solidFill>
                    <a:schemeClr val="tx1"/>
                  </a:solidFill>
                </a:rPr>
                <a:t>病棟</a:t>
              </a:r>
            </a:p>
          </p:txBody>
        </p: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32B7CA63-6A48-4376-BBC0-BA1F3328E9EB}"/>
                </a:ext>
              </a:extLst>
            </p:cNvPr>
            <p:cNvCxnSpPr/>
            <p:nvPr/>
          </p:nvCxnSpPr>
          <p:spPr>
            <a:xfrm flipH="1">
              <a:off x="4494311" y="3652838"/>
              <a:ext cx="22223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79D74710-3A4F-48F6-8A1D-BC3DDC03C537}"/>
                </a:ext>
              </a:extLst>
            </p:cNvPr>
            <p:cNvCxnSpPr/>
            <p:nvPr/>
          </p:nvCxnSpPr>
          <p:spPr>
            <a:xfrm flipH="1">
              <a:off x="4500660" y="4460875"/>
              <a:ext cx="21588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3C5C33B9-2B0B-4FAD-AB85-BAF43A384DD3}"/>
                </a:ext>
              </a:extLst>
            </p:cNvPr>
            <p:cNvCxnSpPr/>
            <p:nvPr/>
          </p:nvCxnSpPr>
          <p:spPr>
            <a:xfrm flipH="1">
              <a:off x="4511772" y="4076700"/>
              <a:ext cx="22223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角丸四角形 69">
              <a:extLst>
                <a:ext uri="{FF2B5EF4-FFF2-40B4-BE49-F238E27FC236}">
                  <a16:creationId xmlns:a16="http://schemas.microsoft.com/office/drawing/2014/main" id="{3885F1D9-CCCB-40FF-9676-0F612FAB6B9E}"/>
                </a:ext>
              </a:extLst>
            </p:cNvPr>
            <p:cNvSpPr/>
            <p:nvPr/>
          </p:nvSpPr>
          <p:spPr>
            <a:xfrm>
              <a:off x="2564047" y="2908300"/>
              <a:ext cx="1463572" cy="468313"/>
            </a:xfrm>
            <a:prstGeom prst="roundRect">
              <a:avLst/>
            </a:prstGeom>
            <a:solidFill>
              <a:srgbClr val="CCFF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ja-JP" altLang="en-US" b="1" dirty="0">
                  <a:solidFill>
                    <a:schemeClr val="tx1"/>
                  </a:solidFill>
                </a:rPr>
                <a:t>検査・薬剤</a:t>
              </a:r>
              <a:endParaRPr lang="en-US" altLang="ja-JP" b="1" dirty="0">
                <a:solidFill>
                  <a:schemeClr val="tx1"/>
                </a:solidFill>
              </a:endParaRPr>
            </a:p>
            <a:p>
              <a:pPr algn="ctr" eaLnBrk="1" hangingPunct="1">
                <a:defRPr/>
              </a:pPr>
              <a:r>
                <a:rPr lang="ja-JP" altLang="en-US" b="1" dirty="0">
                  <a:solidFill>
                    <a:schemeClr val="tx1"/>
                  </a:solidFill>
                </a:rPr>
                <a:t>担当</a:t>
              </a:r>
            </a:p>
          </p:txBody>
        </p:sp>
        <p:sp>
          <p:nvSpPr>
            <p:cNvPr id="72" name="角丸四角形 71">
              <a:extLst>
                <a:ext uri="{FF2B5EF4-FFF2-40B4-BE49-F238E27FC236}">
                  <a16:creationId xmlns:a16="http://schemas.microsoft.com/office/drawing/2014/main" id="{280A81BF-8196-47EA-BBC8-B63B23346CA2}"/>
                </a:ext>
              </a:extLst>
            </p:cNvPr>
            <p:cNvSpPr/>
            <p:nvPr/>
          </p:nvSpPr>
          <p:spPr>
            <a:xfrm>
              <a:off x="3087885" y="3905250"/>
              <a:ext cx="1171492" cy="355600"/>
            </a:xfrm>
            <a:prstGeom prst="round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ja-JP" altLang="en-US" b="1" dirty="0">
                  <a:solidFill>
                    <a:schemeClr val="tx1"/>
                  </a:solidFill>
                </a:rPr>
                <a:t>検査科</a:t>
              </a:r>
            </a:p>
          </p:txBody>
        </p: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7A2F0832-945E-4885-9470-60EF8ECB49BF}"/>
                </a:ext>
              </a:extLst>
            </p:cNvPr>
            <p:cNvCxnSpPr/>
            <p:nvPr/>
          </p:nvCxnSpPr>
          <p:spPr>
            <a:xfrm>
              <a:off x="2867238" y="3403600"/>
              <a:ext cx="7937" cy="11303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28877C95-C695-42D5-B027-5C9E889C5AFD}"/>
                </a:ext>
              </a:extLst>
            </p:cNvPr>
            <p:cNvCxnSpPr/>
            <p:nvPr/>
          </p:nvCxnSpPr>
          <p:spPr>
            <a:xfrm flipH="1">
              <a:off x="2875175" y="4076700"/>
              <a:ext cx="20636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061360AB-F0AD-4A39-BCD9-15FE247EDAB3}"/>
                </a:ext>
              </a:extLst>
            </p:cNvPr>
            <p:cNvCxnSpPr/>
            <p:nvPr/>
          </p:nvCxnSpPr>
          <p:spPr>
            <a:xfrm flipH="1">
              <a:off x="2875175" y="4510088"/>
              <a:ext cx="20636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1EC7C545-7224-4B50-9D90-19536E191E72}"/>
                </a:ext>
              </a:extLst>
            </p:cNvPr>
            <p:cNvCxnSpPr/>
            <p:nvPr/>
          </p:nvCxnSpPr>
          <p:spPr>
            <a:xfrm flipH="1">
              <a:off x="4503835" y="2795588"/>
              <a:ext cx="4762" cy="11271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9CA1AFD8-ABAC-40CB-BBF6-CFB408AF0FD7}"/>
                </a:ext>
              </a:extLst>
            </p:cNvPr>
            <p:cNvCxnSpPr/>
            <p:nvPr/>
          </p:nvCxnSpPr>
          <p:spPr>
            <a:xfrm flipH="1">
              <a:off x="2843427" y="2803525"/>
              <a:ext cx="4762" cy="11271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42E09031-8242-4574-9916-D8F5A9B94E1A}"/>
              </a:ext>
            </a:extLst>
          </p:cNvPr>
          <p:cNvCxnSpPr/>
          <p:nvPr/>
        </p:nvCxnSpPr>
        <p:spPr>
          <a:xfrm flipH="1">
            <a:off x="5883275" y="3733800"/>
            <a:ext cx="13335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>
            <a:extLst>
              <a:ext uri="{FF2B5EF4-FFF2-40B4-BE49-F238E27FC236}">
                <a16:creationId xmlns:a16="http://schemas.microsoft.com/office/drawing/2014/main" id="{9150838F-D06D-421E-889E-436B7517B1B4}"/>
              </a:ext>
            </a:extLst>
          </p:cNvPr>
          <p:cNvCxnSpPr/>
          <p:nvPr/>
        </p:nvCxnSpPr>
        <p:spPr>
          <a:xfrm flipH="1">
            <a:off x="5878513" y="4567238"/>
            <a:ext cx="13335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4E914A5D-9164-4BB9-81BE-0212358A7E46}"/>
              </a:ext>
            </a:extLst>
          </p:cNvPr>
          <p:cNvCxnSpPr/>
          <p:nvPr/>
        </p:nvCxnSpPr>
        <p:spPr>
          <a:xfrm flipH="1">
            <a:off x="5867400" y="5300663"/>
            <a:ext cx="13335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角丸四角形 62">
            <a:extLst>
              <a:ext uri="{FF2B5EF4-FFF2-40B4-BE49-F238E27FC236}">
                <a16:creationId xmlns:a16="http://schemas.microsoft.com/office/drawing/2014/main" id="{A0133A51-C29A-4AD1-9010-CF397A13478D}"/>
              </a:ext>
            </a:extLst>
          </p:cNvPr>
          <p:cNvSpPr/>
          <p:nvPr/>
        </p:nvSpPr>
        <p:spPr>
          <a:xfrm>
            <a:off x="5264150" y="2906713"/>
            <a:ext cx="1790700" cy="466725"/>
          </a:xfrm>
          <a:prstGeom prst="roundRect">
            <a:avLst/>
          </a:prstGeom>
          <a:solidFill>
            <a:srgbClr val="CC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物流・設備担当</a:t>
            </a:r>
          </a:p>
        </p:txBody>
      </p: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99A3C7F7-F51A-428F-AD3E-35AEDC548FD9}"/>
              </a:ext>
            </a:extLst>
          </p:cNvPr>
          <p:cNvCxnSpPr/>
          <p:nvPr/>
        </p:nvCxnSpPr>
        <p:spPr>
          <a:xfrm>
            <a:off x="7589838" y="2803525"/>
            <a:ext cx="6350" cy="25098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角丸四角形 78">
            <a:extLst>
              <a:ext uri="{FF2B5EF4-FFF2-40B4-BE49-F238E27FC236}">
                <a16:creationId xmlns:a16="http://schemas.microsoft.com/office/drawing/2014/main" id="{4789DCC4-B644-44E0-B8D9-F93AC47DB1BD}"/>
              </a:ext>
            </a:extLst>
          </p:cNvPr>
          <p:cNvSpPr/>
          <p:nvPr/>
        </p:nvSpPr>
        <p:spPr>
          <a:xfrm>
            <a:off x="7253288" y="2890838"/>
            <a:ext cx="1790700" cy="466725"/>
          </a:xfrm>
          <a:prstGeom prst="roundRect">
            <a:avLst/>
          </a:prstGeom>
          <a:solidFill>
            <a:srgbClr val="CC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非患者担当</a:t>
            </a:r>
          </a:p>
        </p:txBody>
      </p: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09DFAEA7-DADF-4B94-845F-A3F8DF9AECC3}"/>
              </a:ext>
            </a:extLst>
          </p:cNvPr>
          <p:cNvCxnSpPr/>
          <p:nvPr/>
        </p:nvCxnSpPr>
        <p:spPr>
          <a:xfrm flipH="1">
            <a:off x="5883275" y="2781300"/>
            <a:ext cx="1712913" cy="142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9E18A5-2DA9-45DA-956A-746AA90B0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pPr>
              <a:defRPr/>
            </a:pPr>
            <a:r>
              <a:rPr lang="ja-JP" altLang="en-US" dirty="0">
                <a:latin typeface="+mj-ea"/>
              </a:rPr>
              <a:t>レイアウト作成の留意点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77F241-1527-4240-8258-EED5F19A3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113" y="1600200"/>
            <a:ext cx="8737600" cy="52578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ja-JP" altLang="en-US" dirty="0">
                <a:latin typeface="+mn-ea"/>
              </a:rPr>
              <a:t>・患者の動線は重ならないようにする</a:t>
            </a:r>
            <a:endParaRPr lang="en-US" altLang="ja-JP" dirty="0">
              <a:latin typeface="+mn-ea"/>
            </a:endParaRP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ja-JP" altLang="en-US" dirty="0">
                <a:latin typeface="+mn-ea"/>
              </a:rPr>
              <a:t>・できれば一方向に患者を流す</a:t>
            </a:r>
            <a:endParaRPr lang="en-US" altLang="ja-JP" dirty="0">
              <a:latin typeface="+mn-ea"/>
            </a:endParaRP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ja-JP" altLang="en-US" dirty="0">
                <a:latin typeface="+mn-ea"/>
              </a:rPr>
              <a:t>・軽症（緑トリアージ）患者は病院館内に</a:t>
            </a:r>
            <a:endParaRPr lang="en-US" altLang="ja-JP" dirty="0">
              <a:latin typeface="+mn-ea"/>
            </a:endParaRP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ja-JP" altLang="en-US" dirty="0">
                <a:latin typeface="+mn-ea"/>
              </a:rPr>
              <a:t>　入れないという考え方もある</a:t>
            </a:r>
            <a:endParaRPr lang="en-US" altLang="ja-JP" dirty="0">
              <a:latin typeface="+mn-ea"/>
            </a:endParaRP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ja-JP" altLang="en-US" dirty="0">
                <a:latin typeface="+mn-ea"/>
              </a:rPr>
              <a:t>・黒エリア（ご遺体の安置場）は、ご遺族の</a:t>
            </a:r>
            <a:endParaRPr lang="en-US" altLang="ja-JP" dirty="0">
              <a:latin typeface="+mn-ea"/>
            </a:endParaRP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ja-JP" altLang="en-US" dirty="0">
                <a:latin typeface="+mn-ea"/>
              </a:rPr>
              <a:t>　心情にも配慮し、可能であれば建物内に</a:t>
            </a:r>
            <a:endParaRPr lang="en-US" altLang="ja-JP" dirty="0">
              <a:latin typeface="+mn-ea"/>
            </a:endParaRP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ja-JP" altLang="en-US" dirty="0">
                <a:latin typeface="+mn-ea"/>
              </a:rPr>
              <a:t>　設置する</a:t>
            </a:r>
            <a:endParaRPr lang="en-US" altLang="ja-JP" dirty="0">
              <a:latin typeface="+mn-ea"/>
            </a:endParaRP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ja-JP" altLang="en-US" dirty="0">
                <a:latin typeface="+mn-ea"/>
              </a:rPr>
              <a:t>・状況によっては、入院待ち患者の待機スペー　</a:t>
            </a:r>
            <a:endParaRPr lang="en-US" altLang="ja-JP" dirty="0">
              <a:latin typeface="+mn-ea"/>
            </a:endParaRP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ja-JP" altLang="en-US" dirty="0">
                <a:latin typeface="+mn-ea"/>
              </a:rPr>
              <a:t>　スの確保も必要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タイトル 1">
            <a:extLst>
              <a:ext uri="{FF2B5EF4-FFF2-40B4-BE49-F238E27FC236}">
                <a16:creationId xmlns:a16="http://schemas.microsoft.com/office/drawing/2014/main" id="{97A45221-733E-4C7F-997D-46BA574E9B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9313" y="422275"/>
            <a:ext cx="7597775" cy="1054100"/>
          </a:xfrm>
        </p:spPr>
        <p:txBody>
          <a:bodyPr/>
          <a:lstStyle/>
          <a:p>
            <a:r>
              <a:rPr lang="ja-JP" altLang="en-US"/>
              <a:t>病院外来・新設部門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3FB31CA-A7ED-401A-A667-A0DF9962A7BF}"/>
              </a:ext>
            </a:extLst>
          </p:cNvPr>
          <p:cNvSpPr/>
          <p:nvPr/>
        </p:nvSpPr>
        <p:spPr>
          <a:xfrm>
            <a:off x="2312988" y="3303588"/>
            <a:ext cx="1195387" cy="13954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</a:rPr>
              <a:t>トリアージ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DD2F4B0-01EC-4A90-A82B-9E02ED3850C6}"/>
              </a:ext>
            </a:extLst>
          </p:cNvPr>
          <p:cNvSpPr/>
          <p:nvPr/>
        </p:nvSpPr>
        <p:spPr>
          <a:xfrm>
            <a:off x="2312988" y="1973263"/>
            <a:ext cx="1195387" cy="59848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</a:rPr>
              <a:t>受付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F1775978-99B0-4068-A298-AA985E11EE98}"/>
              </a:ext>
            </a:extLst>
          </p:cNvPr>
          <p:cNvSpPr/>
          <p:nvPr/>
        </p:nvSpPr>
        <p:spPr>
          <a:xfrm>
            <a:off x="4330700" y="3303588"/>
            <a:ext cx="1371600" cy="13954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</a:rPr>
              <a:t>安定化治療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800FDD0D-DC43-46A7-8151-55050BF0F243}"/>
              </a:ext>
            </a:extLst>
          </p:cNvPr>
          <p:cNvSpPr/>
          <p:nvPr/>
        </p:nvSpPr>
        <p:spPr>
          <a:xfrm>
            <a:off x="4306888" y="1973263"/>
            <a:ext cx="2990850" cy="59848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</a:rPr>
              <a:t>一覧表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4B8F7220-6CD4-4799-8F77-6989146FF632}"/>
              </a:ext>
            </a:extLst>
          </p:cNvPr>
          <p:cNvSpPr/>
          <p:nvPr/>
        </p:nvSpPr>
        <p:spPr>
          <a:xfrm>
            <a:off x="6632575" y="3303588"/>
            <a:ext cx="1373188" cy="13938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</a:rPr>
              <a:t>搬送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10" name="矢印: 下 9">
            <a:extLst>
              <a:ext uri="{FF2B5EF4-FFF2-40B4-BE49-F238E27FC236}">
                <a16:creationId xmlns:a16="http://schemas.microsoft.com/office/drawing/2014/main" id="{BA80B847-370E-4474-9C71-B8FB5249DF8C}"/>
              </a:ext>
            </a:extLst>
          </p:cNvPr>
          <p:cNvSpPr/>
          <p:nvPr/>
        </p:nvSpPr>
        <p:spPr>
          <a:xfrm rot="10800000">
            <a:off x="2676525" y="2762250"/>
            <a:ext cx="466725" cy="3984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546C9119-95AD-4A85-A5CA-421FD553651E}"/>
              </a:ext>
            </a:extLst>
          </p:cNvPr>
          <p:cNvSpPr/>
          <p:nvPr/>
        </p:nvSpPr>
        <p:spPr>
          <a:xfrm>
            <a:off x="1763713" y="3435350"/>
            <a:ext cx="531812" cy="1130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CCF72C48-22E7-43C1-B387-F72846F69FC0}"/>
              </a:ext>
            </a:extLst>
          </p:cNvPr>
          <p:cNvSpPr/>
          <p:nvPr/>
        </p:nvSpPr>
        <p:spPr>
          <a:xfrm>
            <a:off x="3652838" y="3502025"/>
            <a:ext cx="531812" cy="1130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D80F5BCA-8BFB-476D-9E57-820EF10D71BC}"/>
              </a:ext>
            </a:extLst>
          </p:cNvPr>
          <p:cNvSpPr/>
          <p:nvPr/>
        </p:nvSpPr>
        <p:spPr>
          <a:xfrm>
            <a:off x="5900738" y="3411538"/>
            <a:ext cx="530225" cy="1130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矢印: 下 13">
            <a:extLst>
              <a:ext uri="{FF2B5EF4-FFF2-40B4-BE49-F238E27FC236}">
                <a16:creationId xmlns:a16="http://schemas.microsoft.com/office/drawing/2014/main" id="{3377DFD8-DAC4-4877-816E-D11B575D37E2}"/>
              </a:ext>
            </a:extLst>
          </p:cNvPr>
          <p:cNvSpPr/>
          <p:nvPr/>
        </p:nvSpPr>
        <p:spPr>
          <a:xfrm rot="10800000">
            <a:off x="4783138" y="2762250"/>
            <a:ext cx="465137" cy="3984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5" name="矢印: 下 14">
            <a:extLst>
              <a:ext uri="{FF2B5EF4-FFF2-40B4-BE49-F238E27FC236}">
                <a16:creationId xmlns:a16="http://schemas.microsoft.com/office/drawing/2014/main" id="{6F22FCB5-1FC5-4A56-81B5-6734F3287A13}"/>
              </a:ext>
            </a:extLst>
          </p:cNvPr>
          <p:cNvSpPr/>
          <p:nvPr/>
        </p:nvSpPr>
        <p:spPr>
          <a:xfrm rot="16200000">
            <a:off x="3659188" y="2073275"/>
            <a:ext cx="465137" cy="3984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6" name="矢印: 下 15">
            <a:extLst>
              <a:ext uri="{FF2B5EF4-FFF2-40B4-BE49-F238E27FC236}">
                <a16:creationId xmlns:a16="http://schemas.microsoft.com/office/drawing/2014/main" id="{50619FC0-5BA1-4F5A-BF49-084B7F6AAC00}"/>
              </a:ext>
            </a:extLst>
          </p:cNvPr>
          <p:cNvSpPr/>
          <p:nvPr/>
        </p:nvSpPr>
        <p:spPr>
          <a:xfrm rot="10800000">
            <a:off x="6732588" y="2724150"/>
            <a:ext cx="463550" cy="400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93199" name="テキスト ボックス 17">
            <a:extLst>
              <a:ext uri="{FF2B5EF4-FFF2-40B4-BE49-F238E27FC236}">
                <a16:creationId xmlns:a16="http://schemas.microsoft.com/office/drawing/2014/main" id="{B6423D1F-7671-4A9F-A6EE-61B981567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" y="5164138"/>
            <a:ext cx="1036638" cy="433387"/>
          </a:xfrm>
          <a:prstGeom prst="rect">
            <a:avLst/>
          </a:prstGeom>
          <a:noFill/>
          <a:ln w="38100">
            <a:solidFill>
              <a:srgbClr val="66FF33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kumimoji="1" sz="28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kumimoji="1" sz="24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2215">
                <a:solidFill>
                  <a:schemeClr val="tx1"/>
                </a:solidFill>
                <a:ea typeface="ＭＳ Ｐゴシック" panose="020B0600070205080204" pitchFamily="50" charset="-128"/>
              </a:rPr>
              <a:t>患者数</a:t>
            </a:r>
            <a:endParaRPr lang="en-US" altLang="ja-JP" sz="2215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094C21-48FF-425F-92BE-F7AEE5BA4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8125" y="4632325"/>
            <a:ext cx="1782763" cy="347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kumimoji="1" sz="28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kumimoji="1" sz="24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1662">
                <a:solidFill>
                  <a:schemeClr val="tx1"/>
                </a:solidFill>
                <a:ea typeface="ＭＳ Ｐゴシック" panose="020B0600070205080204" pitchFamily="50" charset="-128"/>
              </a:rPr>
              <a:t>診療環境：病院内</a:t>
            </a:r>
            <a:endParaRPr lang="en-US" altLang="ja-JP" sz="1662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C5A7DCC-8623-4781-8366-4FABEB511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3913" y="3363913"/>
            <a:ext cx="1889125" cy="34925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kumimoji="1" sz="28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kumimoji="1" sz="24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1662">
                <a:solidFill>
                  <a:schemeClr val="tx1"/>
                </a:solidFill>
                <a:ea typeface="ＭＳ Ｐゴシック" panose="020B0600070205080204" pitchFamily="50" charset="-128"/>
              </a:rPr>
              <a:t>根本治療（手術等）</a:t>
            </a:r>
            <a:endParaRPr lang="en-US" altLang="ja-JP" sz="1662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1F39CF2-DB7D-4695-9F66-DA0950AA3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913" y="3900488"/>
            <a:ext cx="1279525" cy="604837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kumimoji="1" sz="28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kumimoji="1" sz="24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1662">
                <a:solidFill>
                  <a:schemeClr val="tx1"/>
                </a:solidFill>
                <a:ea typeface="ＭＳ Ｐゴシック" panose="020B0600070205080204" pitchFamily="50" charset="-128"/>
              </a:rPr>
              <a:t>コントロール</a:t>
            </a:r>
            <a:endParaRPr lang="en-US" altLang="ja-JP" sz="1662">
              <a:solidFill>
                <a:schemeClr val="tx1"/>
              </a:solidFill>
              <a:ea typeface="ＭＳ Ｐゴシック" panose="020B0600070205080204" pitchFamily="50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1662">
                <a:solidFill>
                  <a:schemeClr val="tx1"/>
                </a:solidFill>
                <a:ea typeface="ＭＳ Ｐゴシック" panose="020B0600070205080204" pitchFamily="50" charset="-128"/>
              </a:rPr>
              <a:t>不可</a:t>
            </a:r>
            <a:endParaRPr lang="en-US" altLang="ja-JP" sz="1662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03A4919-4DAF-43DC-9BBE-F0F9B4F26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713" y="2497138"/>
            <a:ext cx="1589087" cy="34766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kumimoji="1" sz="28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kumimoji="1" sz="24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1662">
                <a:solidFill>
                  <a:schemeClr val="tx1"/>
                </a:solidFill>
                <a:ea typeface="ＭＳ Ｐゴシック" panose="020B0600070205080204" pitchFamily="50" charset="-128"/>
              </a:rPr>
              <a:t>トリアージタッグ</a:t>
            </a:r>
            <a:endParaRPr lang="en-US" altLang="ja-JP" sz="1662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0B4182E-985A-41AD-9F6A-2602E65E5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1050" y="2513013"/>
            <a:ext cx="2103438" cy="34766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kumimoji="1" sz="28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kumimoji="1" sz="24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1662">
                <a:solidFill>
                  <a:schemeClr val="tx1"/>
                </a:solidFill>
                <a:ea typeface="ＭＳ Ｐゴシック" panose="020B0600070205080204" pitchFamily="50" charset="-128"/>
              </a:rPr>
              <a:t>災害時標準診療記録</a:t>
            </a:r>
            <a:endParaRPr lang="en-US" altLang="ja-JP" sz="1662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9CA0237-C562-4D5D-BEE4-C65A7AF06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000" y="1519238"/>
            <a:ext cx="1816100" cy="34925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kumimoji="1" sz="28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kumimoji="1" sz="24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1662">
                <a:solidFill>
                  <a:schemeClr val="tx1"/>
                </a:solidFill>
                <a:ea typeface="ＭＳ Ｐゴシック" panose="020B0600070205080204" pitchFamily="50" charset="-128"/>
              </a:rPr>
              <a:t>ＥＭＩＳ（集計情報）</a:t>
            </a:r>
            <a:endParaRPr lang="en-US" altLang="ja-JP" sz="1662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E677B00-CFA0-4C61-941E-75878B25F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1463" y="3767138"/>
            <a:ext cx="1036637" cy="34925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kumimoji="1" sz="28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kumimoji="1" sz="24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1662">
                <a:solidFill>
                  <a:schemeClr val="tx1"/>
                </a:solidFill>
                <a:ea typeface="ＭＳ Ｐゴシック" panose="020B0600070205080204" pitchFamily="50" charset="-128"/>
              </a:rPr>
              <a:t>集中治療</a:t>
            </a:r>
            <a:endParaRPr lang="en-US" altLang="ja-JP" sz="1662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10A8847-B65D-4C62-860A-89DF1BA1B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4325" y="4200525"/>
            <a:ext cx="1038225" cy="347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kumimoji="1" sz="28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kumimoji="1" sz="24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1662">
                <a:solidFill>
                  <a:schemeClr val="tx1"/>
                </a:solidFill>
                <a:ea typeface="ＭＳ Ｐゴシック" panose="020B0600070205080204" pitchFamily="50" charset="-128"/>
              </a:rPr>
              <a:t>一般入院</a:t>
            </a:r>
            <a:endParaRPr lang="en-US" altLang="ja-JP" sz="1662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B809472-AE47-4DAE-A176-5878D4782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0475" y="4346575"/>
            <a:ext cx="1538288" cy="60325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kumimoji="1" sz="28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kumimoji="1" sz="24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1662">
                <a:solidFill>
                  <a:schemeClr val="tx1"/>
                </a:solidFill>
                <a:ea typeface="ＭＳ Ｐゴシック" panose="020B0600070205080204" pitchFamily="50" charset="-128"/>
              </a:rPr>
              <a:t>後方搬送</a:t>
            </a:r>
            <a:endParaRPr lang="en-US" altLang="ja-JP" sz="1662">
              <a:solidFill>
                <a:schemeClr val="tx1"/>
              </a:solidFill>
              <a:ea typeface="ＭＳ Ｐゴシック" panose="020B0600070205080204" pitchFamily="50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1662">
                <a:solidFill>
                  <a:schemeClr val="tx1"/>
                </a:solidFill>
                <a:ea typeface="ＭＳ Ｐゴシック" panose="020B0600070205080204" pitchFamily="50" charset="-128"/>
              </a:rPr>
              <a:t>（ヘリ、救急車）</a:t>
            </a:r>
            <a:endParaRPr lang="en-US" altLang="ja-JP" sz="1662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25E4DB3-29EB-496A-8B6A-F01477D6D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0025" y="4219575"/>
            <a:ext cx="1997075" cy="34925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kumimoji="1" sz="28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kumimoji="1" sz="24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1662">
                <a:solidFill>
                  <a:schemeClr val="tx1"/>
                </a:solidFill>
                <a:ea typeface="ＭＳ Ｐゴシック" panose="020B0600070205080204" pitchFamily="50" charset="-128"/>
              </a:rPr>
              <a:t>資源量：比較的豊富</a:t>
            </a:r>
            <a:endParaRPr lang="en-US" altLang="ja-JP" sz="1662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93210" name="テキスト ボックス 28">
            <a:extLst>
              <a:ext uri="{FF2B5EF4-FFF2-40B4-BE49-F238E27FC236}">
                <a16:creationId xmlns:a16="http://schemas.microsoft.com/office/drawing/2014/main" id="{E0638481-7FA8-4A17-AA65-860F4B2E5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975" y="5024438"/>
            <a:ext cx="2078038" cy="7747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kumimoji="1" sz="28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kumimoji="1" sz="24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2215">
                <a:solidFill>
                  <a:schemeClr val="tx1"/>
                </a:solidFill>
                <a:ea typeface="ＭＳ Ｐゴシック" panose="020B0600070205080204" pitchFamily="50" charset="-128"/>
              </a:rPr>
              <a:t>資源量（人、物）</a:t>
            </a:r>
            <a:endParaRPr lang="en-US" altLang="ja-JP" sz="2215">
              <a:solidFill>
                <a:schemeClr val="tx1"/>
              </a:solidFill>
              <a:ea typeface="ＭＳ Ｐゴシック" panose="020B0600070205080204" pitchFamily="50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2215">
                <a:solidFill>
                  <a:schemeClr val="tx1"/>
                </a:solidFill>
                <a:ea typeface="ＭＳ Ｐゴシック" panose="020B0600070205080204" pitchFamily="50" charset="-128"/>
              </a:rPr>
              <a:t>診療環境</a:t>
            </a:r>
            <a:endParaRPr lang="en-US" altLang="ja-JP" sz="2215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93211" name="テキスト ボックス 29">
            <a:extLst>
              <a:ext uri="{FF2B5EF4-FFF2-40B4-BE49-F238E27FC236}">
                <a16:creationId xmlns:a16="http://schemas.microsoft.com/office/drawing/2014/main" id="{5FD3F84D-7DB3-4B4A-A0C0-534793814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024438"/>
            <a:ext cx="2362200" cy="7747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kumimoji="1" sz="28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kumimoji="1" sz="24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2215">
                <a:solidFill>
                  <a:schemeClr val="tx1"/>
                </a:solidFill>
                <a:ea typeface="ＭＳ Ｐゴシック" panose="020B0600070205080204" pitchFamily="50" charset="-128"/>
              </a:rPr>
              <a:t>後方の環境</a:t>
            </a:r>
            <a:endParaRPr lang="en-US" altLang="ja-JP" sz="2215">
              <a:solidFill>
                <a:schemeClr val="tx1"/>
              </a:solidFill>
              <a:ea typeface="ＭＳ Ｐゴシック" panose="020B0600070205080204" pitchFamily="50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2215">
                <a:solidFill>
                  <a:schemeClr val="tx1"/>
                </a:solidFill>
                <a:ea typeface="ＭＳ Ｐゴシック" panose="020B0600070205080204" pitchFamily="50" charset="-128"/>
              </a:rPr>
              <a:t>（入院、後方搬送）</a:t>
            </a:r>
            <a:endParaRPr lang="en-US" altLang="ja-JP" sz="2215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3A2272D-5A9B-41F7-A78D-75DCD3677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913" y="4646613"/>
            <a:ext cx="1390650" cy="34766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kumimoji="1" sz="28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kumimoji="1" sz="24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1662">
                <a:solidFill>
                  <a:schemeClr val="tx1"/>
                </a:solidFill>
                <a:ea typeface="ＭＳ Ｐゴシック" panose="020B0600070205080204" pitchFamily="50" charset="-128"/>
              </a:rPr>
              <a:t>多数、中頻度</a:t>
            </a:r>
            <a:endParaRPr lang="en-US" altLang="ja-JP" sz="1662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>
            <a:extLst>
              <a:ext uri="{FF2B5EF4-FFF2-40B4-BE49-F238E27FC236}">
                <a16:creationId xmlns:a16="http://schemas.microsoft.com/office/drawing/2014/main" id="{36297607-CBB9-4441-8CC2-7F52EED390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再配置における課題</a:t>
            </a:r>
          </a:p>
        </p:txBody>
      </p:sp>
      <p:sp>
        <p:nvSpPr>
          <p:cNvPr id="5123" name="コンテンツ プレースホルダー 2">
            <a:extLst>
              <a:ext uri="{FF2B5EF4-FFF2-40B4-BE49-F238E27FC236}">
                <a16:creationId xmlns:a16="http://schemas.microsoft.com/office/drawing/2014/main" id="{4E9E9E47-7A4C-E942-9540-228D3B8EE6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組織の壁：担当外</a:t>
            </a:r>
            <a:endParaRPr lang="en-US" altLang="ja-JP" dirty="0"/>
          </a:p>
          <a:p>
            <a:r>
              <a:rPr lang="ja-JP" altLang="en-US" dirty="0"/>
              <a:t>専門性の壁：専門外</a:t>
            </a:r>
            <a:endParaRPr lang="en-US" altLang="ja-JP" dirty="0"/>
          </a:p>
          <a:p>
            <a:r>
              <a:rPr lang="ja-JP" altLang="en-US" sz="3200" dirty="0">
                <a:solidFill>
                  <a:srgbClr val="FF0000"/>
                </a:solidFill>
              </a:rPr>
              <a:t>心の壁</a:t>
            </a:r>
            <a:endParaRPr lang="en-US" altLang="ja-JP" sz="3200" dirty="0">
              <a:solidFill>
                <a:srgbClr val="FF0000"/>
              </a:solidFill>
            </a:endParaRPr>
          </a:p>
          <a:p>
            <a:pPr lvl="1"/>
            <a:r>
              <a:rPr lang="ja-JP" altLang="en-US" dirty="0"/>
              <a:t>災害時は全ての医療者がすべての患者を診ることが必要</a:t>
            </a:r>
            <a:endParaRPr lang="en-US" altLang="ja-JP" dirty="0"/>
          </a:p>
          <a:p>
            <a:pPr lvl="1"/>
            <a:r>
              <a:rPr lang="ja-JP" altLang="en-US" sz="2800" dirty="0"/>
              <a:t>この考えが当該施設の全医療者に共有、周知されていることが必要</a:t>
            </a:r>
            <a:endParaRPr lang="en-US" altLang="ja-JP" dirty="0"/>
          </a:p>
          <a:p>
            <a:pPr lvl="1"/>
            <a:r>
              <a:rPr lang="ja-JP" altLang="en-US" dirty="0"/>
              <a:t>リーダー・本部が方向性を指し示すことが重要</a:t>
            </a:r>
            <a:endParaRPr lang="en-US" altLang="ja-JP" dirty="0"/>
          </a:p>
          <a:p>
            <a:endParaRPr lang="en-US" altLang="ja-JP" dirty="0"/>
          </a:p>
          <a:p>
            <a:pPr lvl="1"/>
            <a:endParaRPr lang="en-US" altLang="ja-JP" dirty="0"/>
          </a:p>
          <a:p>
            <a:endParaRPr lang="ja-JP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>
            <a:extLst>
              <a:ext uri="{FF2B5EF4-FFF2-40B4-BE49-F238E27FC236}">
                <a16:creationId xmlns:a16="http://schemas.microsoft.com/office/drawing/2014/main" id="{B8DFAA46-5838-2D6D-E0A9-11F8B26D5A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8" y="157163"/>
            <a:ext cx="8415337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世界の災害現場で働く際の壁を考える</a:t>
            </a:r>
          </a:p>
        </p:txBody>
      </p:sp>
      <p:sp>
        <p:nvSpPr>
          <p:cNvPr id="1032195" name="Text Box 3">
            <a:extLst>
              <a:ext uri="{FF2B5EF4-FFF2-40B4-BE49-F238E27FC236}">
                <a16:creationId xmlns:a16="http://schemas.microsoft.com/office/drawing/2014/main" id="{E4B58EDF-0028-3C1C-0575-B95A28D68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305" y="908720"/>
            <a:ext cx="2660650" cy="287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 </a:t>
            </a:r>
            <a:r>
              <a:rPr lang="ja-JP" altLang="en-US" sz="2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歴史の壁</a:t>
            </a:r>
          </a:p>
          <a:p>
            <a:pPr eaLnBrk="1" hangingPunct="1"/>
            <a:r>
              <a:rPr lang="en-US" altLang="ja-JP" sz="2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2. </a:t>
            </a:r>
            <a:r>
              <a:rPr lang="ja-JP" altLang="en-US" sz="2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国境の壁</a:t>
            </a:r>
          </a:p>
          <a:p>
            <a:pPr eaLnBrk="1" hangingPunct="1"/>
            <a:r>
              <a:rPr lang="en-US" altLang="ja-JP" sz="2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 </a:t>
            </a:r>
            <a:r>
              <a:rPr lang="ja-JP" altLang="en-US" sz="2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政治体制の壁</a:t>
            </a:r>
          </a:p>
          <a:p>
            <a:pPr eaLnBrk="1" hangingPunct="1"/>
            <a:r>
              <a:rPr lang="en-US" altLang="ja-JP" sz="2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 </a:t>
            </a:r>
            <a:r>
              <a:rPr lang="ja-JP" altLang="en-US" sz="2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民族の壁</a:t>
            </a:r>
          </a:p>
          <a:p>
            <a:pPr eaLnBrk="1" hangingPunct="1"/>
            <a:r>
              <a:rPr lang="en-US" altLang="ja-JP" sz="2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5. </a:t>
            </a:r>
            <a:r>
              <a:rPr lang="ja-JP" altLang="en-US" sz="2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宗教の壁</a:t>
            </a:r>
          </a:p>
          <a:p>
            <a:pPr eaLnBrk="1" hangingPunct="1"/>
            <a:r>
              <a:rPr lang="en-US" altLang="ja-JP" sz="2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 </a:t>
            </a:r>
            <a:r>
              <a:rPr lang="ja-JP" altLang="en-US" sz="2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文化の壁</a:t>
            </a:r>
          </a:p>
          <a:p>
            <a:pPr eaLnBrk="1" hangingPunct="1"/>
            <a:r>
              <a:rPr lang="en-US" altLang="ja-JP" sz="2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7. </a:t>
            </a:r>
            <a:r>
              <a:rPr lang="ja-JP" altLang="en-US" sz="2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言葉の壁</a:t>
            </a:r>
          </a:p>
        </p:txBody>
      </p:sp>
      <p:sp>
        <p:nvSpPr>
          <p:cNvPr id="1032196" name="Text Box 4">
            <a:extLst>
              <a:ext uri="{FF2B5EF4-FFF2-40B4-BE49-F238E27FC236}">
                <a16:creationId xmlns:a16="http://schemas.microsoft.com/office/drawing/2014/main" id="{3D687308-D5C3-2FB4-45F1-6B9E6BDA5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7317" y="5374357"/>
            <a:ext cx="250260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6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人間愛</a:t>
            </a:r>
          </a:p>
        </p:txBody>
      </p:sp>
      <p:sp>
        <p:nvSpPr>
          <p:cNvPr id="1032197" name="AutoShape 5">
            <a:extLst>
              <a:ext uri="{FF2B5EF4-FFF2-40B4-BE49-F238E27FC236}">
                <a16:creationId xmlns:a16="http://schemas.microsoft.com/office/drawing/2014/main" id="{CA92B0CF-794F-56EE-6EAC-C766E7229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8867" y="3842420"/>
            <a:ext cx="533400" cy="433387"/>
          </a:xfrm>
          <a:prstGeom prst="downArrow">
            <a:avLst>
              <a:gd name="adj1" fmla="val 50000"/>
              <a:gd name="adj2" fmla="val 48352"/>
            </a:avLst>
          </a:prstGeom>
          <a:solidFill>
            <a:srgbClr val="00B0F0"/>
          </a:solidFill>
          <a:ln w="28575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32198" name="AutoShape 6">
            <a:extLst>
              <a:ext uri="{FF2B5EF4-FFF2-40B4-BE49-F238E27FC236}">
                <a16:creationId xmlns:a16="http://schemas.microsoft.com/office/drawing/2014/main" id="{05759880-FB8D-426D-9948-AC40FADDF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8867" y="5015582"/>
            <a:ext cx="533400" cy="433388"/>
          </a:xfrm>
          <a:prstGeom prst="downArrow">
            <a:avLst>
              <a:gd name="adj1" fmla="val 50000"/>
              <a:gd name="adj2" fmla="val 48352"/>
            </a:avLst>
          </a:prstGeom>
          <a:solidFill>
            <a:srgbClr val="00B0F0"/>
          </a:solidFill>
          <a:ln w="28575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 sz="1800">
              <a:solidFill>
                <a:srgbClr val="F9FA1A"/>
              </a:solidFill>
              <a:latin typeface="Arial" panose="020B0604020202020204" pitchFamily="34" charset="0"/>
            </a:endParaRPr>
          </a:p>
        </p:txBody>
      </p:sp>
      <p:sp>
        <p:nvSpPr>
          <p:cNvPr id="65545" name="Text Box 8">
            <a:extLst>
              <a:ext uri="{FF2B5EF4-FFF2-40B4-BE49-F238E27FC236}">
                <a16:creationId xmlns:a16="http://schemas.microsoft.com/office/drawing/2014/main" id="{B6A225ED-6670-B5B8-DAAD-EC55D54B8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9792" y="4396457"/>
            <a:ext cx="3495675" cy="498475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これらの壁より心の壁</a:t>
            </a:r>
          </a:p>
        </p:txBody>
      </p:sp>
      <p:sp>
        <p:nvSpPr>
          <p:cNvPr id="65544" name="Text Box 10">
            <a:extLst>
              <a:ext uri="{FF2B5EF4-FFF2-40B4-BE49-F238E27FC236}">
                <a16:creationId xmlns:a16="http://schemas.microsoft.com/office/drawing/2014/main" id="{107A3283-41C6-5B3C-680F-D9EBD1E2E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6479" y="6346795"/>
            <a:ext cx="405752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b="1" dirty="0">
                <a:latin typeface="Arial" panose="020B0604020202020204" pitchFamily="34" charset="0"/>
              </a:rPr>
              <a:t>（日本医科大学名誉教授山本保博）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2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2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2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2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2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2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2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2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2195" grpId="0" autoUpdateAnimBg="0"/>
      <p:bldP spid="1032196" grpId="0" autoUpdateAnimBg="0"/>
      <p:bldP spid="1032197" grpId="0" animBg="1"/>
      <p:bldP spid="1032198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>
            <a:extLst>
              <a:ext uri="{FF2B5EF4-FFF2-40B4-BE49-F238E27FC236}">
                <a16:creationId xmlns:a16="http://schemas.microsoft.com/office/drawing/2014/main" id="{75A72A63-9C06-44B2-9A1E-32C9599CE6AF}"/>
              </a:ext>
            </a:extLst>
          </p:cNvPr>
          <p:cNvSpPr/>
          <p:nvPr/>
        </p:nvSpPr>
        <p:spPr>
          <a:xfrm>
            <a:off x="7667625" y="4976813"/>
            <a:ext cx="1411288" cy="615950"/>
          </a:xfrm>
          <a:prstGeom prst="round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1400" b="1" dirty="0">
                <a:solidFill>
                  <a:schemeClr val="tx1"/>
                </a:solidFill>
              </a:rPr>
              <a:t>帰宅困難者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ja-JP" altLang="en-US" sz="1400" b="1" dirty="0">
                <a:solidFill>
                  <a:schemeClr val="tx1"/>
                </a:solidFill>
              </a:rPr>
              <a:t>対応</a:t>
            </a:r>
          </a:p>
        </p:txBody>
      </p:sp>
      <p:sp>
        <p:nvSpPr>
          <p:cNvPr id="21" name="角丸四角形 20">
            <a:extLst>
              <a:ext uri="{FF2B5EF4-FFF2-40B4-BE49-F238E27FC236}">
                <a16:creationId xmlns:a16="http://schemas.microsoft.com/office/drawing/2014/main" id="{08CAF652-D6A3-4648-8297-1C6A0F551D6D}"/>
              </a:ext>
            </a:extLst>
          </p:cNvPr>
          <p:cNvSpPr/>
          <p:nvPr/>
        </p:nvSpPr>
        <p:spPr>
          <a:xfrm>
            <a:off x="7707313" y="3716338"/>
            <a:ext cx="1371600" cy="576262"/>
          </a:xfrm>
          <a:prstGeom prst="round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1400" b="1" dirty="0">
                <a:solidFill>
                  <a:schemeClr val="tx1"/>
                </a:solidFill>
              </a:rPr>
              <a:t>群衆管理・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ja-JP" altLang="en-US" sz="1400" b="1" dirty="0">
                <a:solidFill>
                  <a:schemeClr val="tx1"/>
                </a:solidFill>
              </a:rPr>
              <a:t>警備</a:t>
            </a:r>
          </a:p>
        </p:txBody>
      </p:sp>
      <p:sp>
        <p:nvSpPr>
          <p:cNvPr id="59" name="角丸四角形 58">
            <a:extLst>
              <a:ext uri="{FF2B5EF4-FFF2-40B4-BE49-F238E27FC236}">
                <a16:creationId xmlns:a16="http://schemas.microsoft.com/office/drawing/2014/main" id="{B1E5DD43-1E97-44D4-A454-042C4F52BBD0}"/>
              </a:ext>
            </a:extLst>
          </p:cNvPr>
          <p:cNvSpPr/>
          <p:nvPr/>
        </p:nvSpPr>
        <p:spPr>
          <a:xfrm>
            <a:off x="7739063" y="4548188"/>
            <a:ext cx="1296987" cy="304800"/>
          </a:xfrm>
          <a:prstGeom prst="round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1400" b="1" dirty="0">
                <a:solidFill>
                  <a:schemeClr val="tx1"/>
                </a:solidFill>
              </a:rPr>
              <a:t>家族対応</a:t>
            </a:r>
          </a:p>
        </p:txBody>
      </p:sp>
      <p:grpSp>
        <p:nvGrpSpPr>
          <p:cNvPr id="76805" name="グループ化 1">
            <a:extLst>
              <a:ext uri="{FF2B5EF4-FFF2-40B4-BE49-F238E27FC236}">
                <a16:creationId xmlns:a16="http://schemas.microsoft.com/office/drawing/2014/main" id="{5C675ADE-EF2C-42CD-B467-B6AD834FCAC9}"/>
              </a:ext>
            </a:extLst>
          </p:cNvPr>
          <p:cNvGrpSpPr>
            <a:grpSpLocks/>
          </p:cNvGrpSpPr>
          <p:nvPr/>
        </p:nvGrpSpPr>
        <p:grpSpPr bwMode="auto">
          <a:xfrm>
            <a:off x="1273175" y="1588"/>
            <a:ext cx="7475538" cy="6311900"/>
            <a:chOff x="179388" y="14288"/>
            <a:chExt cx="8569325" cy="6311900"/>
          </a:xfrm>
        </p:grpSpPr>
        <p:sp>
          <p:nvSpPr>
            <p:cNvPr id="3" name="角丸四角形 2">
              <a:extLst>
                <a:ext uri="{FF2B5EF4-FFF2-40B4-BE49-F238E27FC236}">
                  <a16:creationId xmlns:a16="http://schemas.microsoft.com/office/drawing/2014/main" id="{51333055-F164-41F0-94A0-98AF12AE8310}"/>
                </a:ext>
              </a:extLst>
            </p:cNvPr>
            <p:cNvSpPr/>
            <p:nvPr/>
          </p:nvSpPr>
          <p:spPr>
            <a:xfrm>
              <a:off x="2485045" y="668338"/>
              <a:ext cx="4318327" cy="457200"/>
            </a:xfrm>
            <a:prstGeom prst="roundRect">
              <a:avLst/>
            </a:prstGeom>
            <a:solidFill>
              <a:srgbClr val="F6D1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ja-JP" altLang="en-US" sz="2000" b="1" dirty="0">
                  <a:solidFill>
                    <a:schemeClr val="tx1"/>
                  </a:solidFill>
                </a:rPr>
                <a:t>院内災害対策本部長（院長）</a:t>
              </a:r>
            </a:p>
          </p:txBody>
        </p:sp>
        <p:sp>
          <p:nvSpPr>
            <p:cNvPr id="4" name="角丸四角形 3">
              <a:extLst>
                <a:ext uri="{FF2B5EF4-FFF2-40B4-BE49-F238E27FC236}">
                  <a16:creationId xmlns:a16="http://schemas.microsoft.com/office/drawing/2014/main" id="{BC340EED-085A-4B1A-AE52-096016A43EA6}"/>
                </a:ext>
              </a:extLst>
            </p:cNvPr>
            <p:cNvSpPr/>
            <p:nvPr/>
          </p:nvSpPr>
          <p:spPr>
            <a:xfrm>
              <a:off x="2495963" y="1196975"/>
              <a:ext cx="1299320" cy="1376363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ja-JP" altLang="en-US" sz="1600" b="1" dirty="0">
                  <a:solidFill>
                    <a:schemeClr val="tx1"/>
                  </a:solidFill>
                </a:rPr>
                <a:t>外部調整</a:t>
              </a:r>
              <a:endParaRPr lang="en-US" altLang="ja-JP" sz="1600" b="1" dirty="0">
                <a:solidFill>
                  <a:schemeClr val="tx1"/>
                </a:solidFill>
              </a:endParaRPr>
            </a:p>
            <a:p>
              <a:pPr algn="ctr" eaLnBrk="1" hangingPunct="1">
                <a:defRPr/>
              </a:pPr>
              <a:r>
                <a:rPr lang="ja-JP" altLang="en-US" sz="1600" b="1" dirty="0">
                  <a:solidFill>
                    <a:schemeClr val="tx1"/>
                  </a:solidFill>
                </a:rPr>
                <a:t>（搬送）</a:t>
              </a:r>
            </a:p>
          </p:txBody>
        </p:sp>
        <p:sp>
          <p:nvSpPr>
            <p:cNvPr id="5" name="角丸四角形 4">
              <a:extLst>
                <a:ext uri="{FF2B5EF4-FFF2-40B4-BE49-F238E27FC236}">
                  <a16:creationId xmlns:a16="http://schemas.microsoft.com/office/drawing/2014/main" id="{47D07328-2A7D-4A50-A97A-1524B4B34D5C}"/>
                </a:ext>
              </a:extLst>
            </p:cNvPr>
            <p:cNvSpPr/>
            <p:nvPr/>
          </p:nvSpPr>
          <p:spPr>
            <a:xfrm>
              <a:off x="610675" y="1171575"/>
              <a:ext cx="1794299" cy="1376363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ja-JP" altLang="en-US" b="1" dirty="0">
                  <a:solidFill>
                    <a:schemeClr val="tx1"/>
                  </a:solidFill>
                </a:rPr>
                <a:t>診療指揮</a:t>
              </a:r>
              <a:endParaRPr lang="en-US" altLang="ja-JP" b="1" dirty="0">
                <a:solidFill>
                  <a:schemeClr val="tx1"/>
                </a:solidFill>
              </a:endParaRPr>
            </a:p>
            <a:p>
              <a:pPr algn="ctr" eaLnBrk="1" hangingPunct="1">
                <a:defRPr/>
              </a:pPr>
              <a:r>
                <a:rPr lang="ja-JP" altLang="en-US" b="1" dirty="0">
                  <a:solidFill>
                    <a:schemeClr val="tx1"/>
                  </a:solidFill>
                </a:rPr>
                <a:t>（職員、外部支援調整）</a:t>
              </a:r>
              <a:endParaRPr lang="en-US" altLang="ja-JP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角丸四角形 6">
              <a:extLst>
                <a:ext uri="{FF2B5EF4-FFF2-40B4-BE49-F238E27FC236}">
                  <a16:creationId xmlns:a16="http://schemas.microsoft.com/office/drawing/2014/main" id="{2FC0AE98-CD8A-496A-B8B7-48B372F063C2}"/>
                </a:ext>
              </a:extLst>
            </p:cNvPr>
            <p:cNvSpPr/>
            <p:nvPr/>
          </p:nvSpPr>
          <p:spPr>
            <a:xfrm>
              <a:off x="7309270" y="1171575"/>
              <a:ext cx="1373931" cy="1376363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ja-JP" altLang="en-US" sz="1400" b="1" dirty="0">
                  <a:solidFill>
                    <a:schemeClr val="tx1"/>
                  </a:solidFill>
                </a:rPr>
                <a:t>記録・連絡</a:t>
              </a:r>
              <a:endParaRPr lang="en-US" altLang="ja-JP" sz="1400" b="1" dirty="0">
                <a:solidFill>
                  <a:schemeClr val="tx1"/>
                </a:solidFill>
              </a:endParaRPr>
            </a:p>
            <a:p>
              <a:pPr algn="ctr" eaLnBrk="1" hangingPunct="1">
                <a:defRPr/>
              </a:pPr>
              <a:endParaRPr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角丸四角形 7">
              <a:extLst>
                <a:ext uri="{FF2B5EF4-FFF2-40B4-BE49-F238E27FC236}">
                  <a16:creationId xmlns:a16="http://schemas.microsoft.com/office/drawing/2014/main" id="{F0D0757B-C3E1-46A0-BE71-F19A26493818}"/>
                </a:ext>
              </a:extLst>
            </p:cNvPr>
            <p:cNvSpPr/>
            <p:nvPr/>
          </p:nvSpPr>
          <p:spPr>
            <a:xfrm>
              <a:off x="3875353" y="1185863"/>
              <a:ext cx="1717868" cy="137636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ja-JP" altLang="en-US" b="1" dirty="0">
                  <a:solidFill>
                    <a:srgbClr val="000000"/>
                  </a:solidFill>
                  <a:latin typeface="ＭＳ Ｐゴシック" pitchFamily="50" charset="-128"/>
                </a:rPr>
                <a:t>医療ニーズ</a:t>
              </a:r>
              <a:endParaRPr lang="en-US" altLang="ja-JP" b="1" dirty="0">
                <a:solidFill>
                  <a:srgbClr val="000000"/>
                </a:solidFill>
                <a:latin typeface="ＭＳ Ｐゴシック" pitchFamily="50" charset="-128"/>
              </a:endParaRPr>
            </a:p>
            <a:p>
              <a:pPr algn="ctr" eaLnBrk="1" hangingPunct="1">
                <a:defRPr/>
              </a:pPr>
              <a:r>
                <a:rPr lang="ja-JP" altLang="en-US" b="1" dirty="0">
                  <a:solidFill>
                    <a:srgbClr val="000000"/>
                  </a:solidFill>
                  <a:latin typeface="ＭＳ Ｐゴシック" pitchFamily="50" charset="-128"/>
                </a:rPr>
                <a:t>情報</a:t>
              </a:r>
              <a:endParaRPr lang="en-US" altLang="ja-JP" b="1" dirty="0">
                <a:solidFill>
                  <a:srgbClr val="000000"/>
                </a:solidFill>
                <a:latin typeface="ＭＳ Ｐゴシック" pitchFamily="50" charset="-128"/>
              </a:endParaRPr>
            </a:p>
          </p:txBody>
        </p:sp>
        <p:sp>
          <p:nvSpPr>
            <p:cNvPr id="10" name="角丸四角形 9">
              <a:extLst>
                <a:ext uri="{FF2B5EF4-FFF2-40B4-BE49-F238E27FC236}">
                  <a16:creationId xmlns:a16="http://schemas.microsoft.com/office/drawing/2014/main" id="{7CB62867-2DBB-417F-AEFA-1EBD9452F1CB}"/>
                </a:ext>
              </a:extLst>
            </p:cNvPr>
            <p:cNvSpPr/>
            <p:nvPr/>
          </p:nvSpPr>
          <p:spPr>
            <a:xfrm>
              <a:off x="5651455" y="1196975"/>
              <a:ext cx="1594124" cy="1376363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ja-JP" altLang="en-US" b="1" dirty="0">
                  <a:solidFill>
                    <a:schemeClr val="tx1"/>
                  </a:solidFill>
                </a:rPr>
                <a:t>ロジス</a:t>
              </a:r>
              <a:endParaRPr lang="en-US" altLang="ja-JP" b="1" dirty="0">
                <a:solidFill>
                  <a:schemeClr val="tx1"/>
                </a:solidFill>
              </a:endParaRPr>
            </a:p>
            <a:p>
              <a:pPr algn="ctr" eaLnBrk="1" hangingPunct="1">
                <a:defRPr/>
              </a:pPr>
              <a:r>
                <a:rPr lang="ja-JP" altLang="en-US" b="1" dirty="0">
                  <a:solidFill>
                    <a:schemeClr val="tx1"/>
                  </a:solidFill>
                </a:rPr>
                <a:t>ティクス</a:t>
              </a:r>
            </a:p>
          </p:txBody>
        </p:sp>
        <p:sp>
          <p:nvSpPr>
            <p:cNvPr id="22" name="角丸四角形 21">
              <a:extLst>
                <a:ext uri="{FF2B5EF4-FFF2-40B4-BE49-F238E27FC236}">
                  <a16:creationId xmlns:a16="http://schemas.microsoft.com/office/drawing/2014/main" id="{2C550423-9662-4C58-A402-CE844B3E6FA2}"/>
                </a:ext>
              </a:extLst>
            </p:cNvPr>
            <p:cNvSpPr/>
            <p:nvPr/>
          </p:nvSpPr>
          <p:spPr>
            <a:xfrm>
              <a:off x="5942619" y="5068888"/>
              <a:ext cx="1370291" cy="549275"/>
            </a:xfrm>
            <a:prstGeom prst="round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ja-JP" altLang="en-US" sz="1400" b="1" dirty="0">
                  <a:solidFill>
                    <a:schemeClr val="tx1"/>
                  </a:solidFill>
                </a:rPr>
                <a:t>医療ガス</a:t>
              </a:r>
              <a:endParaRPr lang="en-US" altLang="ja-JP" sz="1400" b="1" dirty="0">
                <a:solidFill>
                  <a:schemeClr val="tx1"/>
                </a:solidFill>
              </a:endParaRPr>
            </a:p>
            <a:p>
              <a:pPr algn="ctr" eaLnBrk="1" hangingPunct="1">
                <a:defRPr/>
              </a:pPr>
              <a:r>
                <a:rPr lang="ja-JP" altLang="en-US" sz="1400" b="1" dirty="0">
                  <a:solidFill>
                    <a:schemeClr val="tx1"/>
                  </a:solidFill>
                </a:rPr>
                <a:t>管理</a:t>
              </a:r>
            </a:p>
          </p:txBody>
        </p:sp>
        <p:sp>
          <p:nvSpPr>
            <p:cNvPr id="24" name="角丸四角形 23">
              <a:extLst>
                <a:ext uri="{FF2B5EF4-FFF2-40B4-BE49-F238E27FC236}">
                  <a16:creationId xmlns:a16="http://schemas.microsoft.com/office/drawing/2014/main" id="{E0E3F2EC-D032-418D-93B6-5F28F4967F2F}"/>
                </a:ext>
              </a:extLst>
            </p:cNvPr>
            <p:cNvSpPr/>
            <p:nvPr/>
          </p:nvSpPr>
          <p:spPr>
            <a:xfrm>
              <a:off x="5942619" y="4260850"/>
              <a:ext cx="1468559" cy="612775"/>
            </a:xfrm>
            <a:prstGeom prst="round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ja-JP" altLang="en-US" sz="1400" b="1" dirty="0">
                  <a:solidFill>
                    <a:schemeClr val="tx1"/>
                  </a:solidFill>
                </a:rPr>
                <a:t>医療資器材</a:t>
              </a:r>
              <a:endParaRPr lang="en-US" altLang="ja-JP" sz="1400" b="1" dirty="0">
                <a:solidFill>
                  <a:schemeClr val="tx1"/>
                </a:solidFill>
              </a:endParaRPr>
            </a:p>
            <a:p>
              <a:pPr algn="ctr" eaLnBrk="1" hangingPunct="1">
                <a:defRPr/>
              </a:pPr>
              <a:r>
                <a:rPr lang="ja-JP" altLang="en-US" sz="1400" b="1" dirty="0">
                  <a:solidFill>
                    <a:schemeClr val="tx1"/>
                  </a:solidFill>
                </a:rPr>
                <a:t>管理</a:t>
              </a:r>
            </a:p>
          </p:txBody>
        </p:sp>
        <p:sp>
          <p:nvSpPr>
            <p:cNvPr id="25" name="角丸四角形 24">
              <a:extLst>
                <a:ext uri="{FF2B5EF4-FFF2-40B4-BE49-F238E27FC236}">
                  <a16:creationId xmlns:a16="http://schemas.microsoft.com/office/drawing/2014/main" id="{6778C9EC-1550-4951-B98B-457F33368608}"/>
                </a:ext>
              </a:extLst>
            </p:cNvPr>
            <p:cNvSpPr/>
            <p:nvPr/>
          </p:nvSpPr>
          <p:spPr>
            <a:xfrm>
              <a:off x="5942619" y="3451225"/>
              <a:ext cx="1395767" cy="555625"/>
            </a:xfrm>
            <a:prstGeom prst="round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ja-JP" altLang="en-US" sz="1400" b="1" dirty="0">
                  <a:solidFill>
                    <a:schemeClr val="tx1"/>
                  </a:solidFill>
                </a:rPr>
                <a:t>防災</a:t>
              </a:r>
              <a:endParaRPr lang="en-US" altLang="ja-JP" sz="1400" b="1" dirty="0">
                <a:solidFill>
                  <a:schemeClr val="tx1"/>
                </a:solidFill>
              </a:endParaRPr>
            </a:p>
            <a:p>
              <a:pPr algn="ctr" eaLnBrk="1" hangingPunct="1">
                <a:defRPr/>
              </a:pPr>
              <a:r>
                <a:rPr lang="ja-JP" altLang="en-US" sz="1400" b="1" dirty="0">
                  <a:solidFill>
                    <a:schemeClr val="tx1"/>
                  </a:solidFill>
                </a:rPr>
                <a:t>センター</a:t>
              </a:r>
            </a:p>
          </p:txBody>
        </p: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FFEC25EE-D9B4-4E80-8A54-37302A0D1822}"/>
                </a:ext>
              </a:extLst>
            </p:cNvPr>
            <p:cNvCxnSpPr/>
            <p:nvPr/>
          </p:nvCxnSpPr>
          <p:spPr>
            <a:xfrm>
              <a:off x="5777018" y="2489200"/>
              <a:ext cx="0" cy="2795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F6B0259C-F792-4B5B-8169-8400AC878760}"/>
                </a:ext>
              </a:extLst>
            </p:cNvPr>
            <p:cNvCxnSpPr/>
            <p:nvPr/>
          </p:nvCxnSpPr>
          <p:spPr>
            <a:xfrm flipH="1">
              <a:off x="7427556" y="5300663"/>
              <a:ext cx="14922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4CF8B4D8-64D8-4009-868F-0C1AE658EB8F}"/>
                </a:ext>
              </a:extLst>
            </p:cNvPr>
            <p:cNvCxnSpPr/>
            <p:nvPr/>
          </p:nvCxnSpPr>
          <p:spPr>
            <a:xfrm flipH="1" flipV="1">
              <a:off x="7427556" y="4005263"/>
              <a:ext cx="132843" cy="317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角丸四角形 57">
              <a:extLst>
                <a:ext uri="{FF2B5EF4-FFF2-40B4-BE49-F238E27FC236}">
                  <a16:creationId xmlns:a16="http://schemas.microsoft.com/office/drawing/2014/main" id="{3AF649BE-C419-4CBD-A0E7-E156B0774B3E}"/>
                </a:ext>
              </a:extLst>
            </p:cNvPr>
            <p:cNvSpPr/>
            <p:nvPr/>
          </p:nvSpPr>
          <p:spPr>
            <a:xfrm>
              <a:off x="463273" y="523875"/>
              <a:ext cx="8285440" cy="21844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  <p:sp>
          <p:nvSpPr>
            <p:cNvPr id="76847" name="テキスト ボックス 57">
              <a:extLst>
                <a:ext uri="{FF2B5EF4-FFF2-40B4-BE49-F238E27FC236}">
                  <a16:creationId xmlns:a16="http://schemas.microsoft.com/office/drawing/2014/main" id="{2448274B-0902-4F01-B6C0-8187D24143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64388" y="665163"/>
              <a:ext cx="1422400" cy="460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400" b="1"/>
                <a:t>院内本部</a:t>
              </a:r>
            </a:p>
          </p:txBody>
        </p:sp>
        <p:sp>
          <p:nvSpPr>
            <p:cNvPr id="76848" name="テキスト ボックス 1">
              <a:extLst>
                <a:ext uri="{FF2B5EF4-FFF2-40B4-BE49-F238E27FC236}">
                  <a16:creationId xmlns:a16="http://schemas.microsoft.com/office/drawing/2014/main" id="{8F24F737-729C-4315-BB42-A097D81B67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59138" y="14288"/>
              <a:ext cx="269875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/>
                <a:t>院内指揮系統図</a:t>
              </a:r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412B4AC-B4A5-46E7-A5D3-B888783E54BA}"/>
                </a:ext>
              </a:extLst>
            </p:cNvPr>
            <p:cNvCxnSpPr/>
            <p:nvPr/>
          </p:nvCxnSpPr>
          <p:spPr>
            <a:xfrm flipH="1">
              <a:off x="7427556" y="4700588"/>
              <a:ext cx="14922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850" name="グループ化 1">
              <a:extLst>
                <a:ext uri="{FF2B5EF4-FFF2-40B4-BE49-F238E27FC236}">
                  <a16:creationId xmlns:a16="http://schemas.microsoft.com/office/drawing/2014/main" id="{D60E10CA-7CED-4F4F-8862-7F5DF65C62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9388" y="2573338"/>
              <a:ext cx="5267325" cy="3752850"/>
              <a:chOff x="611560" y="2573338"/>
              <a:chExt cx="5266953" cy="3752850"/>
            </a:xfrm>
          </p:grpSpPr>
          <p:sp>
            <p:nvSpPr>
              <p:cNvPr id="12" name="角丸四角形 11">
                <a:extLst>
                  <a:ext uri="{FF2B5EF4-FFF2-40B4-BE49-F238E27FC236}">
                    <a16:creationId xmlns:a16="http://schemas.microsoft.com/office/drawing/2014/main" id="{B7AFF5CE-219C-4997-B832-C1C592E85F39}"/>
                  </a:ext>
                </a:extLst>
              </p:cNvPr>
              <p:cNvSpPr/>
              <p:nvPr/>
            </p:nvSpPr>
            <p:spPr>
              <a:xfrm>
                <a:off x="4270871" y="2924175"/>
                <a:ext cx="1242818" cy="466725"/>
              </a:xfrm>
              <a:prstGeom prst="roundRect">
                <a:avLst/>
              </a:prstGeom>
              <a:solidFill>
                <a:srgbClr val="CCFF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ja-JP" altLang="en-US" sz="1600" b="1" dirty="0">
                    <a:solidFill>
                      <a:schemeClr val="tx1"/>
                    </a:solidFill>
                  </a:rPr>
                  <a:t>病棟管理</a:t>
                </a:r>
              </a:p>
            </p:txBody>
          </p:sp>
          <p:sp>
            <p:nvSpPr>
              <p:cNvPr id="13" name="角丸四角形 12">
                <a:extLst>
                  <a:ext uri="{FF2B5EF4-FFF2-40B4-BE49-F238E27FC236}">
                    <a16:creationId xmlns:a16="http://schemas.microsoft.com/office/drawing/2014/main" id="{1212F134-1C9D-455B-BABD-29E310F049BC}"/>
                  </a:ext>
                </a:extLst>
              </p:cNvPr>
              <p:cNvSpPr/>
              <p:nvPr/>
            </p:nvSpPr>
            <p:spPr>
              <a:xfrm>
                <a:off x="611560" y="2913063"/>
                <a:ext cx="1674075" cy="466725"/>
              </a:xfrm>
              <a:prstGeom prst="roundRect">
                <a:avLst/>
              </a:prstGeom>
              <a:solidFill>
                <a:srgbClr val="CCFF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ja-JP" altLang="en-US" sz="1600" b="1" dirty="0">
                    <a:solidFill>
                      <a:schemeClr val="tx1"/>
                    </a:solidFill>
                  </a:rPr>
                  <a:t>外来診療</a:t>
                </a:r>
                <a:endParaRPr lang="en-US" altLang="ja-JP" sz="1600" b="1" dirty="0">
                  <a:solidFill>
                    <a:schemeClr val="tx1"/>
                  </a:solidFill>
                </a:endParaRPr>
              </a:p>
              <a:p>
                <a:pPr algn="ctr" eaLnBrk="1" hangingPunct="1">
                  <a:defRPr/>
                </a:pPr>
                <a:r>
                  <a:rPr lang="ja-JP" altLang="en-US" sz="1600" b="1" dirty="0">
                    <a:solidFill>
                      <a:schemeClr val="tx1"/>
                    </a:solidFill>
                  </a:rPr>
                  <a:t>指揮所</a:t>
                </a:r>
              </a:p>
            </p:txBody>
          </p:sp>
          <p:sp>
            <p:nvSpPr>
              <p:cNvPr id="15" name="角丸四角形 14">
                <a:extLst>
                  <a:ext uri="{FF2B5EF4-FFF2-40B4-BE49-F238E27FC236}">
                    <a16:creationId xmlns:a16="http://schemas.microsoft.com/office/drawing/2014/main" id="{808C9BD4-392F-4163-873A-951141CFF119}"/>
                  </a:ext>
                </a:extLst>
              </p:cNvPr>
              <p:cNvSpPr/>
              <p:nvPr/>
            </p:nvSpPr>
            <p:spPr>
              <a:xfrm>
                <a:off x="1328501" y="6021388"/>
                <a:ext cx="1375653" cy="304800"/>
              </a:xfrm>
              <a:prstGeom prst="roundRect">
                <a:avLst/>
              </a:prstGeom>
              <a:solidFill>
                <a:srgbClr val="FF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ja-JP" altLang="en-US" sz="1600" b="1" dirty="0">
                    <a:solidFill>
                      <a:schemeClr val="tx1"/>
                    </a:solidFill>
                  </a:rPr>
                  <a:t>搬送係</a:t>
                </a:r>
              </a:p>
            </p:txBody>
          </p:sp>
          <p:sp>
            <p:nvSpPr>
              <p:cNvPr id="16" name="角丸四角形 15">
                <a:extLst>
                  <a:ext uri="{FF2B5EF4-FFF2-40B4-BE49-F238E27FC236}">
                    <a16:creationId xmlns:a16="http://schemas.microsoft.com/office/drawing/2014/main" id="{A5F04423-23F7-4C86-B952-06F8C69171E3}"/>
                  </a:ext>
                </a:extLst>
              </p:cNvPr>
              <p:cNvSpPr/>
              <p:nvPr/>
            </p:nvSpPr>
            <p:spPr>
              <a:xfrm>
                <a:off x="1324862" y="5557838"/>
                <a:ext cx="1375653" cy="360362"/>
              </a:xfrm>
              <a:prstGeom prst="roundRect">
                <a:avLst/>
              </a:prstGeom>
              <a:solidFill>
                <a:srgbClr val="FF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ja-JP" altLang="en-US" sz="1600" b="1" dirty="0">
                    <a:solidFill>
                      <a:schemeClr val="tx1"/>
                    </a:solidFill>
                  </a:rPr>
                  <a:t>黒エリア</a:t>
                </a:r>
              </a:p>
            </p:txBody>
          </p:sp>
          <p:sp>
            <p:nvSpPr>
              <p:cNvPr id="17" name="角丸四角形 16">
                <a:extLst>
                  <a:ext uri="{FF2B5EF4-FFF2-40B4-BE49-F238E27FC236}">
                    <a16:creationId xmlns:a16="http://schemas.microsoft.com/office/drawing/2014/main" id="{0BCE581A-3027-4D7F-BC0F-84DA4DF560F0}"/>
                  </a:ext>
                </a:extLst>
              </p:cNvPr>
              <p:cNvSpPr/>
              <p:nvPr/>
            </p:nvSpPr>
            <p:spPr>
              <a:xfrm>
                <a:off x="1315764" y="5086350"/>
                <a:ext cx="1375653" cy="358775"/>
              </a:xfrm>
              <a:prstGeom prst="roundRect">
                <a:avLst/>
              </a:prstGeom>
              <a:solidFill>
                <a:srgbClr val="FF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ja-JP" altLang="en-US" sz="1600" b="1" dirty="0">
                    <a:solidFill>
                      <a:schemeClr val="tx1"/>
                    </a:solidFill>
                  </a:rPr>
                  <a:t>緑エリア</a:t>
                </a:r>
              </a:p>
            </p:txBody>
          </p:sp>
          <p:sp>
            <p:nvSpPr>
              <p:cNvPr id="18" name="角丸四角形 17">
                <a:extLst>
                  <a:ext uri="{FF2B5EF4-FFF2-40B4-BE49-F238E27FC236}">
                    <a16:creationId xmlns:a16="http://schemas.microsoft.com/office/drawing/2014/main" id="{A261865A-5F9C-4CAF-8559-6D1AE89CC7FA}"/>
                  </a:ext>
                </a:extLst>
              </p:cNvPr>
              <p:cNvSpPr/>
              <p:nvPr/>
            </p:nvSpPr>
            <p:spPr>
              <a:xfrm>
                <a:off x="1315764" y="4618038"/>
                <a:ext cx="1375653" cy="358775"/>
              </a:xfrm>
              <a:prstGeom prst="roundRect">
                <a:avLst/>
              </a:prstGeom>
              <a:solidFill>
                <a:srgbClr val="FF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ja-JP" altLang="en-US" sz="1600" b="1" dirty="0">
                    <a:solidFill>
                      <a:schemeClr val="tx1"/>
                    </a:solidFill>
                  </a:rPr>
                  <a:t>黄エリア</a:t>
                </a:r>
              </a:p>
            </p:txBody>
          </p:sp>
          <p:sp>
            <p:nvSpPr>
              <p:cNvPr id="19" name="角丸四角形 18">
                <a:extLst>
                  <a:ext uri="{FF2B5EF4-FFF2-40B4-BE49-F238E27FC236}">
                    <a16:creationId xmlns:a16="http://schemas.microsoft.com/office/drawing/2014/main" id="{59A75177-54D5-46F2-9F35-806048EFF21E}"/>
                  </a:ext>
                </a:extLst>
              </p:cNvPr>
              <p:cNvSpPr/>
              <p:nvPr/>
            </p:nvSpPr>
            <p:spPr>
              <a:xfrm>
                <a:off x="1315764" y="4162425"/>
                <a:ext cx="1375653" cy="358775"/>
              </a:xfrm>
              <a:prstGeom prst="roundRect">
                <a:avLst/>
              </a:prstGeom>
              <a:solidFill>
                <a:srgbClr val="FF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ja-JP" altLang="en-US" sz="1600" b="1" dirty="0">
                    <a:solidFill>
                      <a:schemeClr val="tx1"/>
                    </a:solidFill>
                  </a:rPr>
                  <a:t>赤エリア</a:t>
                </a:r>
              </a:p>
            </p:txBody>
          </p:sp>
          <p:sp>
            <p:nvSpPr>
              <p:cNvPr id="20" name="角丸四角形 19">
                <a:extLst>
                  <a:ext uri="{FF2B5EF4-FFF2-40B4-BE49-F238E27FC236}">
                    <a16:creationId xmlns:a16="http://schemas.microsoft.com/office/drawing/2014/main" id="{AA998458-3698-4B6C-A5DE-01CC04AE7520}"/>
                  </a:ext>
                </a:extLst>
              </p:cNvPr>
              <p:cNvSpPr/>
              <p:nvPr/>
            </p:nvSpPr>
            <p:spPr>
              <a:xfrm>
                <a:off x="1303026" y="3505200"/>
                <a:ext cx="1375653" cy="542925"/>
              </a:xfrm>
              <a:prstGeom prst="roundRect">
                <a:avLst/>
              </a:prstGeom>
              <a:solidFill>
                <a:srgbClr val="FF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ja-JP" altLang="en-US" sz="1600" b="1" dirty="0">
                    <a:solidFill>
                      <a:schemeClr val="tx1"/>
                    </a:solidFill>
                  </a:rPr>
                  <a:t>受付</a:t>
                </a:r>
                <a:endParaRPr lang="en-US" altLang="ja-JP" sz="1600" b="1" dirty="0">
                  <a:solidFill>
                    <a:schemeClr val="tx1"/>
                  </a:solidFill>
                </a:endParaRPr>
              </a:p>
              <a:p>
                <a:pPr algn="ctr" eaLnBrk="1" hangingPunct="1">
                  <a:defRPr/>
                </a:pPr>
                <a:r>
                  <a:rPr lang="ja-JP" altLang="en-US" sz="1600" b="1" dirty="0">
                    <a:solidFill>
                      <a:schemeClr val="tx1"/>
                    </a:solidFill>
                  </a:rPr>
                  <a:t>トリアージ</a:t>
                </a:r>
              </a:p>
            </p:txBody>
          </p:sp>
          <p:cxnSp>
            <p:nvCxnSpPr>
              <p:cNvPr id="30" name="直線コネクタ 29">
                <a:extLst>
                  <a:ext uri="{FF2B5EF4-FFF2-40B4-BE49-F238E27FC236}">
                    <a16:creationId xmlns:a16="http://schemas.microsoft.com/office/drawing/2014/main" id="{AD299C99-29E9-4519-973F-D2FB6D167A24}"/>
                  </a:ext>
                </a:extLst>
              </p:cNvPr>
              <p:cNvCxnSpPr/>
              <p:nvPr/>
            </p:nvCxnSpPr>
            <p:spPr>
              <a:xfrm>
                <a:off x="1004604" y="3390900"/>
                <a:ext cx="0" cy="276701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>
                <a:extLst>
                  <a:ext uri="{FF2B5EF4-FFF2-40B4-BE49-F238E27FC236}">
                    <a16:creationId xmlns:a16="http://schemas.microsoft.com/office/drawing/2014/main" id="{7790E003-E4F8-49EA-A7A2-C7AB0F55C07E}"/>
                  </a:ext>
                </a:extLst>
              </p:cNvPr>
              <p:cNvCxnSpPr/>
              <p:nvPr/>
            </p:nvCxnSpPr>
            <p:spPr>
              <a:xfrm>
                <a:off x="1763397" y="2573338"/>
                <a:ext cx="0" cy="37465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線コネクタ 39">
                <a:extLst>
                  <a:ext uri="{FF2B5EF4-FFF2-40B4-BE49-F238E27FC236}">
                    <a16:creationId xmlns:a16="http://schemas.microsoft.com/office/drawing/2014/main" id="{FFF03C49-71E3-4BFD-8837-08694159A722}"/>
                  </a:ext>
                </a:extLst>
              </p:cNvPr>
              <p:cNvCxnSpPr/>
              <p:nvPr/>
            </p:nvCxnSpPr>
            <p:spPr>
              <a:xfrm flipH="1" flipV="1">
                <a:off x="1763397" y="2781300"/>
                <a:ext cx="2725831" cy="142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E6F05402-C5CB-4854-9054-64832C970621}"/>
                  </a:ext>
                </a:extLst>
              </p:cNvPr>
              <p:cNvCxnSpPr/>
              <p:nvPr/>
            </p:nvCxnSpPr>
            <p:spPr>
              <a:xfrm flipH="1">
                <a:off x="1015522" y="4797425"/>
                <a:ext cx="30024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コネクタ 51">
                <a:extLst>
                  <a:ext uri="{FF2B5EF4-FFF2-40B4-BE49-F238E27FC236}">
                    <a16:creationId xmlns:a16="http://schemas.microsoft.com/office/drawing/2014/main" id="{371E61D0-4113-4E36-821F-5C6AB93FD3AF}"/>
                  </a:ext>
                </a:extLst>
              </p:cNvPr>
              <p:cNvCxnSpPr/>
              <p:nvPr/>
            </p:nvCxnSpPr>
            <p:spPr>
              <a:xfrm flipH="1">
                <a:off x="1017342" y="4321175"/>
                <a:ext cx="29842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コネクタ 53">
                <a:extLst>
                  <a:ext uri="{FF2B5EF4-FFF2-40B4-BE49-F238E27FC236}">
                    <a16:creationId xmlns:a16="http://schemas.microsoft.com/office/drawing/2014/main" id="{21D4D597-EC9B-44B2-BED5-93473F45CDCF}"/>
                  </a:ext>
                </a:extLst>
              </p:cNvPr>
              <p:cNvCxnSpPr/>
              <p:nvPr/>
            </p:nvCxnSpPr>
            <p:spPr>
              <a:xfrm flipH="1">
                <a:off x="1015522" y="6162675"/>
                <a:ext cx="29842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コネクタ 54">
                <a:extLst>
                  <a:ext uri="{FF2B5EF4-FFF2-40B4-BE49-F238E27FC236}">
                    <a16:creationId xmlns:a16="http://schemas.microsoft.com/office/drawing/2014/main" id="{BB684CD9-54C4-47BF-B25B-09077375ABCC}"/>
                  </a:ext>
                </a:extLst>
              </p:cNvPr>
              <p:cNvCxnSpPr/>
              <p:nvPr/>
            </p:nvCxnSpPr>
            <p:spPr>
              <a:xfrm flipH="1">
                <a:off x="2875201" y="3678238"/>
                <a:ext cx="205621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コネクタ 55">
                <a:extLst>
                  <a:ext uri="{FF2B5EF4-FFF2-40B4-BE49-F238E27FC236}">
                    <a16:creationId xmlns:a16="http://schemas.microsoft.com/office/drawing/2014/main" id="{E6E4AF90-A7FD-486F-AE92-5DD5374287A7}"/>
                  </a:ext>
                </a:extLst>
              </p:cNvPr>
              <p:cNvCxnSpPr/>
              <p:nvPr/>
            </p:nvCxnSpPr>
            <p:spPr>
              <a:xfrm flipH="1">
                <a:off x="1020981" y="5743575"/>
                <a:ext cx="29842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コネクタ 56">
                <a:extLst>
                  <a:ext uri="{FF2B5EF4-FFF2-40B4-BE49-F238E27FC236}">
                    <a16:creationId xmlns:a16="http://schemas.microsoft.com/office/drawing/2014/main" id="{E820596E-0BA3-4AD7-A11A-62BE96C98F9A}"/>
                  </a:ext>
                </a:extLst>
              </p:cNvPr>
              <p:cNvCxnSpPr/>
              <p:nvPr/>
            </p:nvCxnSpPr>
            <p:spPr>
              <a:xfrm flipH="1">
                <a:off x="1030079" y="5254625"/>
                <a:ext cx="29842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線コネクタ 59">
                <a:extLst>
                  <a:ext uri="{FF2B5EF4-FFF2-40B4-BE49-F238E27FC236}">
                    <a16:creationId xmlns:a16="http://schemas.microsoft.com/office/drawing/2014/main" id="{97B3D15E-F851-48C2-974C-ADD63617AF65}"/>
                  </a:ext>
                </a:extLst>
              </p:cNvPr>
              <p:cNvCxnSpPr/>
              <p:nvPr/>
            </p:nvCxnSpPr>
            <p:spPr>
              <a:xfrm flipH="1">
                <a:off x="1004604" y="3729038"/>
                <a:ext cx="29842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角丸四角形 60">
                <a:extLst>
                  <a:ext uri="{FF2B5EF4-FFF2-40B4-BE49-F238E27FC236}">
                    <a16:creationId xmlns:a16="http://schemas.microsoft.com/office/drawing/2014/main" id="{154E4FC2-1425-458D-9AB6-81E608EB35F8}"/>
                  </a:ext>
                </a:extLst>
              </p:cNvPr>
              <p:cNvSpPr/>
              <p:nvPr/>
            </p:nvSpPr>
            <p:spPr>
              <a:xfrm>
                <a:off x="3080822" y="3513138"/>
                <a:ext cx="1171853" cy="304800"/>
              </a:xfrm>
              <a:prstGeom prst="roundRect">
                <a:avLst/>
              </a:prstGeom>
              <a:solidFill>
                <a:srgbClr val="FF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ja-JP" altLang="en-US" sz="1400" b="1" dirty="0">
                    <a:solidFill>
                      <a:schemeClr val="tx1"/>
                    </a:solidFill>
                  </a:rPr>
                  <a:t>薬剤科</a:t>
                </a:r>
              </a:p>
            </p:txBody>
          </p:sp>
          <p:sp>
            <p:nvSpPr>
              <p:cNvPr id="62" name="角丸四角形 61">
                <a:extLst>
                  <a:ext uri="{FF2B5EF4-FFF2-40B4-BE49-F238E27FC236}">
                    <a16:creationId xmlns:a16="http://schemas.microsoft.com/office/drawing/2014/main" id="{7CB5C3C8-75D7-4E1B-A470-9A2F20EB35D7}"/>
                  </a:ext>
                </a:extLst>
              </p:cNvPr>
              <p:cNvSpPr/>
              <p:nvPr/>
            </p:nvSpPr>
            <p:spPr>
              <a:xfrm>
                <a:off x="3088100" y="4337050"/>
                <a:ext cx="1195508" cy="363538"/>
              </a:xfrm>
              <a:prstGeom prst="roundRect">
                <a:avLst/>
              </a:prstGeom>
              <a:solidFill>
                <a:srgbClr val="FF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ja-JP" altLang="en-US" sz="1400" b="1" dirty="0">
                    <a:solidFill>
                      <a:schemeClr val="tx1"/>
                    </a:solidFill>
                  </a:rPr>
                  <a:t>放射線科</a:t>
                </a:r>
              </a:p>
            </p:txBody>
          </p:sp>
          <p:cxnSp>
            <p:nvCxnSpPr>
              <p:cNvPr id="65" name="直線コネクタ 64">
                <a:extLst>
                  <a:ext uri="{FF2B5EF4-FFF2-40B4-BE49-F238E27FC236}">
                    <a16:creationId xmlns:a16="http://schemas.microsoft.com/office/drawing/2014/main" id="{2EDF2569-9EC4-499D-9EA3-704A43A8A15C}"/>
                  </a:ext>
                </a:extLst>
              </p:cNvPr>
              <p:cNvCxnSpPr/>
              <p:nvPr/>
            </p:nvCxnSpPr>
            <p:spPr>
              <a:xfrm flipH="1">
                <a:off x="4489229" y="3382963"/>
                <a:ext cx="3639" cy="107791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角丸四角形 65">
                <a:extLst>
                  <a:ext uri="{FF2B5EF4-FFF2-40B4-BE49-F238E27FC236}">
                    <a16:creationId xmlns:a16="http://schemas.microsoft.com/office/drawing/2014/main" id="{BB59D50E-90D4-4D97-8D65-31068ED28196}"/>
                  </a:ext>
                </a:extLst>
              </p:cNvPr>
              <p:cNvSpPr/>
              <p:nvPr/>
            </p:nvSpPr>
            <p:spPr>
              <a:xfrm>
                <a:off x="4740340" y="4321175"/>
                <a:ext cx="1137279" cy="304800"/>
              </a:xfrm>
              <a:prstGeom prst="roundRect">
                <a:avLst/>
              </a:prstGeom>
              <a:solidFill>
                <a:srgbClr val="FF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altLang="ja-JP" b="1" dirty="0">
                    <a:solidFill>
                      <a:schemeClr val="tx1"/>
                    </a:solidFill>
                  </a:rPr>
                  <a:t>C</a:t>
                </a:r>
                <a:r>
                  <a:rPr lang="ja-JP" altLang="en-US" b="1" dirty="0">
                    <a:solidFill>
                      <a:schemeClr val="tx1"/>
                    </a:solidFill>
                  </a:rPr>
                  <a:t>病棟</a:t>
                </a:r>
              </a:p>
            </p:txBody>
          </p:sp>
          <p:sp>
            <p:nvSpPr>
              <p:cNvPr id="67" name="角丸四角形 66">
                <a:extLst>
                  <a:ext uri="{FF2B5EF4-FFF2-40B4-BE49-F238E27FC236}">
                    <a16:creationId xmlns:a16="http://schemas.microsoft.com/office/drawing/2014/main" id="{1BE9A1FB-F9AD-4589-AAE3-62C341A996D3}"/>
                  </a:ext>
                </a:extLst>
              </p:cNvPr>
              <p:cNvSpPr/>
              <p:nvPr/>
            </p:nvSpPr>
            <p:spPr>
              <a:xfrm>
                <a:off x="4729422" y="3914775"/>
                <a:ext cx="1135460" cy="304800"/>
              </a:xfrm>
              <a:prstGeom prst="roundRect">
                <a:avLst/>
              </a:prstGeom>
              <a:solidFill>
                <a:srgbClr val="FF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altLang="ja-JP" b="1" dirty="0">
                    <a:solidFill>
                      <a:schemeClr val="tx1"/>
                    </a:solidFill>
                  </a:rPr>
                  <a:t>B</a:t>
                </a:r>
                <a:r>
                  <a:rPr lang="ja-JP" altLang="en-US" b="1" dirty="0">
                    <a:solidFill>
                      <a:schemeClr val="tx1"/>
                    </a:solidFill>
                  </a:rPr>
                  <a:t>病棟</a:t>
                </a:r>
              </a:p>
            </p:txBody>
          </p:sp>
          <p:sp>
            <p:nvSpPr>
              <p:cNvPr id="68" name="角丸四角形 67">
                <a:extLst>
                  <a:ext uri="{FF2B5EF4-FFF2-40B4-BE49-F238E27FC236}">
                    <a16:creationId xmlns:a16="http://schemas.microsoft.com/office/drawing/2014/main" id="{333DEF11-7934-44E6-B2DC-43043E5F065C}"/>
                  </a:ext>
                </a:extLst>
              </p:cNvPr>
              <p:cNvSpPr/>
              <p:nvPr/>
            </p:nvSpPr>
            <p:spPr>
              <a:xfrm>
                <a:off x="4716684" y="3513138"/>
                <a:ext cx="1135460" cy="304800"/>
              </a:xfrm>
              <a:prstGeom prst="roundRect">
                <a:avLst/>
              </a:prstGeom>
              <a:solidFill>
                <a:srgbClr val="FF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altLang="ja-JP" b="1" dirty="0">
                    <a:solidFill>
                      <a:schemeClr val="tx1"/>
                    </a:solidFill>
                  </a:rPr>
                  <a:t>A</a:t>
                </a:r>
                <a:r>
                  <a:rPr lang="ja-JP" altLang="en-US" b="1" dirty="0">
                    <a:solidFill>
                      <a:schemeClr val="tx1"/>
                    </a:solidFill>
                  </a:rPr>
                  <a:t>病棟</a:t>
                </a:r>
              </a:p>
            </p:txBody>
          </p:sp>
          <p:cxnSp>
            <p:nvCxnSpPr>
              <p:cNvPr id="69" name="直線コネクタ 68">
                <a:extLst>
                  <a:ext uri="{FF2B5EF4-FFF2-40B4-BE49-F238E27FC236}">
                    <a16:creationId xmlns:a16="http://schemas.microsoft.com/office/drawing/2014/main" id="{FD846528-151F-4E8A-A922-83419D489522}"/>
                  </a:ext>
                </a:extLst>
              </p:cNvPr>
              <p:cNvCxnSpPr/>
              <p:nvPr/>
            </p:nvCxnSpPr>
            <p:spPr>
              <a:xfrm flipH="1">
                <a:off x="4492868" y="3652838"/>
                <a:ext cx="223816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線コネクタ 70">
                <a:extLst>
                  <a:ext uri="{FF2B5EF4-FFF2-40B4-BE49-F238E27FC236}">
                    <a16:creationId xmlns:a16="http://schemas.microsoft.com/office/drawing/2014/main" id="{1E93EE13-CD91-4DA8-A123-54BB839636A2}"/>
                  </a:ext>
                </a:extLst>
              </p:cNvPr>
              <p:cNvCxnSpPr/>
              <p:nvPr/>
            </p:nvCxnSpPr>
            <p:spPr>
              <a:xfrm flipH="1">
                <a:off x="4500147" y="4460875"/>
                <a:ext cx="21653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線コネクタ 72">
                <a:extLst>
                  <a:ext uri="{FF2B5EF4-FFF2-40B4-BE49-F238E27FC236}">
                    <a16:creationId xmlns:a16="http://schemas.microsoft.com/office/drawing/2014/main" id="{EBF147A3-AB4E-4C0F-8C19-24D8983D87FB}"/>
                  </a:ext>
                </a:extLst>
              </p:cNvPr>
              <p:cNvCxnSpPr/>
              <p:nvPr/>
            </p:nvCxnSpPr>
            <p:spPr>
              <a:xfrm flipH="1">
                <a:off x="4511064" y="4076700"/>
                <a:ext cx="22199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角丸四角形 69">
                <a:extLst>
                  <a:ext uri="{FF2B5EF4-FFF2-40B4-BE49-F238E27FC236}">
                    <a16:creationId xmlns:a16="http://schemas.microsoft.com/office/drawing/2014/main" id="{48818D85-E70C-4EF0-B43D-5780EA6B8FBD}"/>
                  </a:ext>
                </a:extLst>
              </p:cNvPr>
              <p:cNvSpPr/>
              <p:nvPr/>
            </p:nvSpPr>
            <p:spPr>
              <a:xfrm>
                <a:off x="2564042" y="2908300"/>
                <a:ext cx="1462996" cy="468313"/>
              </a:xfrm>
              <a:prstGeom prst="roundRect">
                <a:avLst/>
              </a:prstGeom>
              <a:solidFill>
                <a:srgbClr val="CCFF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ja-JP" altLang="en-US" sz="1600" b="1" dirty="0">
                    <a:solidFill>
                      <a:schemeClr val="tx1"/>
                    </a:solidFill>
                  </a:rPr>
                  <a:t>検査・薬剤</a:t>
                </a:r>
                <a:endParaRPr lang="en-US" altLang="ja-JP" sz="1600" b="1" dirty="0">
                  <a:solidFill>
                    <a:schemeClr val="tx1"/>
                  </a:solidFill>
                </a:endParaRPr>
              </a:p>
              <a:p>
                <a:pPr algn="ctr" eaLnBrk="1" hangingPunct="1">
                  <a:defRPr/>
                </a:pPr>
                <a:r>
                  <a:rPr lang="ja-JP" altLang="en-US" sz="1600" b="1" dirty="0">
                    <a:solidFill>
                      <a:schemeClr val="tx1"/>
                    </a:solidFill>
                  </a:rPr>
                  <a:t>担当</a:t>
                </a:r>
              </a:p>
            </p:txBody>
          </p:sp>
          <p:sp>
            <p:nvSpPr>
              <p:cNvPr id="72" name="角丸四角形 71">
                <a:extLst>
                  <a:ext uri="{FF2B5EF4-FFF2-40B4-BE49-F238E27FC236}">
                    <a16:creationId xmlns:a16="http://schemas.microsoft.com/office/drawing/2014/main" id="{54A18B9E-5296-4195-B031-A98AC6E81287}"/>
                  </a:ext>
                </a:extLst>
              </p:cNvPr>
              <p:cNvSpPr/>
              <p:nvPr/>
            </p:nvSpPr>
            <p:spPr>
              <a:xfrm>
                <a:off x="3088100" y="3905250"/>
                <a:ext cx="1170033" cy="355600"/>
              </a:xfrm>
              <a:prstGeom prst="roundRect">
                <a:avLst/>
              </a:prstGeom>
              <a:solidFill>
                <a:srgbClr val="FF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ja-JP" altLang="en-US" sz="1400" b="1" dirty="0">
                    <a:solidFill>
                      <a:schemeClr val="tx1"/>
                    </a:solidFill>
                  </a:rPr>
                  <a:t>検査科</a:t>
                </a:r>
              </a:p>
            </p:txBody>
          </p:sp>
          <p:cxnSp>
            <p:nvCxnSpPr>
              <p:cNvPr id="74" name="直線コネクタ 73">
                <a:extLst>
                  <a:ext uri="{FF2B5EF4-FFF2-40B4-BE49-F238E27FC236}">
                    <a16:creationId xmlns:a16="http://schemas.microsoft.com/office/drawing/2014/main" id="{E10B0A06-54B2-4AED-8039-470FDDCE29F9}"/>
                  </a:ext>
                </a:extLst>
              </p:cNvPr>
              <p:cNvCxnSpPr/>
              <p:nvPr/>
            </p:nvCxnSpPr>
            <p:spPr>
              <a:xfrm>
                <a:off x="2866103" y="3403600"/>
                <a:ext cx="9098" cy="11303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線コネクタ 74">
                <a:extLst>
                  <a:ext uri="{FF2B5EF4-FFF2-40B4-BE49-F238E27FC236}">
                    <a16:creationId xmlns:a16="http://schemas.microsoft.com/office/drawing/2014/main" id="{11B7CCBF-300F-45F2-A12E-13CE690403FB}"/>
                  </a:ext>
                </a:extLst>
              </p:cNvPr>
              <p:cNvCxnSpPr/>
              <p:nvPr/>
            </p:nvCxnSpPr>
            <p:spPr>
              <a:xfrm flipH="1">
                <a:off x="2875201" y="4076700"/>
                <a:ext cx="205621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線コネクタ 75">
                <a:extLst>
                  <a:ext uri="{FF2B5EF4-FFF2-40B4-BE49-F238E27FC236}">
                    <a16:creationId xmlns:a16="http://schemas.microsoft.com/office/drawing/2014/main" id="{8BF132EA-E52B-4E29-8207-3D9527A8A8E5}"/>
                  </a:ext>
                </a:extLst>
              </p:cNvPr>
              <p:cNvCxnSpPr/>
              <p:nvPr/>
            </p:nvCxnSpPr>
            <p:spPr>
              <a:xfrm flipH="1">
                <a:off x="2875201" y="4510088"/>
                <a:ext cx="205621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線コネクタ 76">
                <a:extLst>
                  <a:ext uri="{FF2B5EF4-FFF2-40B4-BE49-F238E27FC236}">
                    <a16:creationId xmlns:a16="http://schemas.microsoft.com/office/drawing/2014/main" id="{CEFB93D3-1405-4967-B7BD-CB63983C54BB}"/>
                  </a:ext>
                </a:extLst>
              </p:cNvPr>
              <p:cNvCxnSpPr/>
              <p:nvPr/>
            </p:nvCxnSpPr>
            <p:spPr>
              <a:xfrm flipH="1">
                <a:off x="4503786" y="2795588"/>
                <a:ext cx="3639" cy="11271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コネクタ 77">
                <a:extLst>
                  <a:ext uri="{FF2B5EF4-FFF2-40B4-BE49-F238E27FC236}">
                    <a16:creationId xmlns:a16="http://schemas.microsoft.com/office/drawing/2014/main" id="{2023E1B2-804A-4C55-832B-E9FE133AF530}"/>
                  </a:ext>
                </a:extLst>
              </p:cNvPr>
              <p:cNvCxnSpPr/>
              <p:nvPr/>
            </p:nvCxnSpPr>
            <p:spPr>
              <a:xfrm flipH="1">
                <a:off x="2842447" y="2803525"/>
                <a:ext cx="5460" cy="11271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024AF31D-B8C9-4042-A013-8366718C99D9}"/>
                </a:ext>
              </a:extLst>
            </p:cNvPr>
            <p:cNvCxnSpPr/>
            <p:nvPr/>
          </p:nvCxnSpPr>
          <p:spPr>
            <a:xfrm flipH="1">
              <a:off x="5777018" y="3733800"/>
              <a:ext cx="13284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コネクタ 85">
              <a:extLst>
                <a:ext uri="{FF2B5EF4-FFF2-40B4-BE49-F238E27FC236}">
                  <a16:creationId xmlns:a16="http://schemas.microsoft.com/office/drawing/2014/main" id="{5B813FAF-C4B4-4CAB-93D2-EBCBAF4A9440}"/>
                </a:ext>
              </a:extLst>
            </p:cNvPr>
            <p:cNvCxnSpPr/>
            <p:nvPr/>
          </p:nvCxnSpPr>
          <p:spPr>
            <a:xfrm flipH="1">
              <a:off x="5777018" y="4567238"/>
              <a:ext cx="13284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7D711C1A-DA7D-489C-B674-1809571029C6}"/>
                </a:ext>
              </a:extLst>
            </p:cNvPr>
            <p:cNvCxnSpPr/>
            <p:nvPr/>
          </p:nvCxnSpPr>
          <p:spPr>
            <a:xfrm flipH="1">
              <a:off x="5777018" y="5300663"/>
              <a:ext cx="13284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角丸四角形 62">
              <a:extLst>
                <a:ext uri="{FF2B5EF4-FFF2-40B4-BE49-F238E27FC236}">
                  <a16:creationId xmlns:a16="http://schemas.microsoft.com/office/drawing/2014/main" id="{8D9D95B5-E3B6-4E02-950F-256701A1DC6B}"/>
                </a:ext>
              </a:extLst>
            </p:cNvPr>
            <p:cNvSpPr/>
            <p:nvPr/>
          </p:nvSpPr>
          <p:spPr>
            <a:xfrm>
              <a:off x="5263842" y="2906713"/>
              <a:ext cx="1790659" cy="466725"/>
            </a:xfrm>
            <a:prstGeom prst="roundRect">
              <a:avLst/>
            </a:prstGeom>
            <a:solidFill>
              <a:srgbClr val="CCFF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ja-JP" altLang="en-US" sz="1600" b="1" dirty="0">
                  <a:solidFill>
                    <a:schemeClr val="tx1"/>
                  </a:solidFill>
                </a:rPr>
                <a:t>物流・設備担当</a:t>
              </a:r>
            </a:p>
          </p:txBody>
        </p: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B8CE1A89-62AF-4DB4-987B-C476C857FCE8}"/>
                </a:ext>
              </a:extLst>
            </p:cNvPr>
            <p:cNvCxnSpPr/>
            <p:nvPr/>
          </p:nvCxnSpPr>
          <p:spPr>
            <a:xfrm>
              <a:off x="7422096" y="2803525"/>
              <a:ext cx="5460" cy="25098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コネクタ 80">
              <a:extLst>
                <a:ext uri="{FF2B5EF4-FFF2-40B4-BE49-F238E27FC236}">
                  <a16:creationId xmlns:a16="http://schemas.microsoft.com/office/drawing/2014/main" id="{18BF62E1-B3B5-420F-B941-707B0F6C48E4}"/>
                </a:ext>
              </a:extLst>
            </p:cNvPr>
            <p:cNvCxnSpPr/>
            <p:nvPr/>
          </p:nvCxnSpPr>
          <p:spPr>
            <a:xfrm flipH="1">
              <a:off x="5777018" y="2781300"/>
              <a:ext cx="1634159" cy="142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角丸四角形 78">
            <a:extLst>
              <a:ext uri="{FF2B5EF4-FFF2-40B4-BE49-F238E27FC236}">
                <a16:creationId xmlns:a16="http://schemas.microsoft.com/office/drawing/2014/main" id="{7D37EC09-D205-42D3-908E-F66D854DE833}"/>
              </a:ext>
            </a:extLst>
          </p:cNvPr>
          <p:cNvSpPr/>
          <p:nvPr/>
        </p:nvSpPr>
        <p:spPr>
          <a:xfrm>
            <a:off x="7437438" y="2890838"/>
            <a:ext cx="1606550" cy="466725"/>
          </a:xfrm>
          <a:prstGeom prst="roundRect">
            <a:avLst/>
          </a:prstGeom>
          <a:solidFill>
            <a:srgbClr val="CC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1400" b="1" dirty="0">
                <a:solidFill>
                  <a:schemeClr val="tx1"/>
                </a:solidFill>
              </a:rPr>
              <a:t>非患者担当</a:t>
            </a:r>
          </a:p>
        </p:txBody>
      </p:sp>
      <p:sp>
        <p:nvSpPr>
          <p:cNvPr id="107" name="Rectangle 6">
            <a:extLst>
              <a:ext uri="{FF2B5EF4-FFF2-40B4-BE49-F238E27FC236}">
                <a16:creationId xmlns:a16="http://schemas.microsoft.com/office/drawing/2014/main" id="{3C6C903C-48DE-41EE-BEE8-1D812A7971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" y="44450"/>
            <a:ext cx="1571625" cy="6635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ea typeface="Osaka" pitchFamily="1" charset="-128"/>
              </a:rPr>
              <a:t>DMAT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ea typeface="Osaka" pitchFamily="1" charset="-128"/>
              </a:rPr>
              <a:t>活動拠点本部</a:t>
            </a:r>
          </a:p>
        </p:txBody>
      </p:sp>
      <p:sp>
        <p:nvSpPr>
          <p:cNvPr id="108" name="Rectangle 6">
            <a:extLst>
              <a:ext uri="{FF2B5EF4-FFF2-40B4-BE49-F238E27FC236}">
                <a16:creationId xmlns:a16="http://schemas.microsoft.com/office/drawing/2014/main" id="{64A87FB4-FF35-46BA-84C3-340057229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" y="1516063"/>
            <a:ext cx="1068388" cy="688975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ea typeface="Osaka" pitchFamily="1" charset="-128"/>
              </a:rPr>
              <a:t>病院支援</a:t>
            </a:r>
            <a:endParaRPr lang="en-US" altLang="ja-JP" sz="2000">
              <a:ea typeface="Osaka" pitchFamily="1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ea typeface="Osaka" pitchFamily="1" charset="-128"/>
              </a:rPr>
              <a:t>指揮所</a:t>
            </a:r>
          </a:p>
        </p:txBody>
      </p:sp>
      <p:pic>
        <p:nvPicPr>
          <p:cNvPr id="110" name="Picture 231">
            <a:extLst>
              <a:ext uri="{FF2B5EF4-FFF2-40B4-BE49-F238E27FC236}">
                <a16:creationId xmlns:a16="http://schemas.microsoft.com/office/drawing/2014/main" id="{F2EF6760-5AE8-4D80-856D-DE538A1E6F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150" y="2435225"/>
            <a:ext cx="622300" cy="273050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" name="テキスト ボックス 15">
            <a:extLst>
              <a:ext uri="{FF2B5EF4-FFF2-40B4-BE49-F238E27FC236}">
                <a16:creationId xmlns:a16="http://schemas.microsoft.com/office/drawing/2014/main" id="{5BAC64A7-8BF6-47B6-9CE5-3289445C3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325" y="2033588"/>
            <a:ext cx="747713" cy="4318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/>
              <a:t>指揮支援</a:t>
            </a:r>
            <a:endParaRPr lang="en-US" altLang="ja-JP" sz="11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/>
              <a:t>通信支援</a:t>
            </a:r>
          </a:p>
        </p:txBody>
      </p:sp>
      <p:sp>
        <p:nvSpPr>
          <p:cNvPr id="112" name="テキスト ボックス 21">
            <a:extLst>
              <a:ext uri="{FF2B5EF4-FFF2-40B4-BE49-F238E27FC236}">
                <a16:creationId xmlns:a16="http://schemas.microsoft.com/office/drawing/2014/main" id="{F8CF855B-58D2-4A31-96D5-64849CD894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" y="3398838"/>
            <a:ext cx="749300" cy="26193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/>
              <a:t>診療支援</a:t>
            </a:r>
          </a:p>
        </p:txBody>
      </p:sp>
      <p:pic>
        <p:nvPicPr>
          <p:cNvPr id="113" name="Picture 231">
            <a:extLst>
              <a:ext uri="{FF2B5EF4-FFF2-40B4-BE49-F238E27FC236}">
                <a16:creationId xmlns:a16="http://schemas.microsoft.com/office/drawing/2014/main" id="{8E4CB593-8BB3-4678-A9D5-FB7F84580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3" y="3684588"/>
            <a:ext cx="547687" cy="323850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4" name="Picture 231">
            <a:extLst>
              <a:ext uri="{FF2B5EF4-FFF2-40B4-BE49-F238E27FC236}">
                <a16:creationId xmlns:a16="http://schemas.microsoft.com/office/drawing/2014/main" id="{49F05FEA-F077-4D14-96CB-9B65AFB74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988" y="4197350"/>
            <a:ext cx="608012" cy="279400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5" name="Picture 231">
            <a:extLst>
              <a:ext uri="{FF2B5EF4-FFF2-40B4-BE49-F238E27FC236}">
                <a16:creationId xmlns:a16="http://schemas.microsoft.com/office/drawing/2014/main" id="{159E7EE9-DF14-46DF-99BE-5D524B5D6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988" y="4697413"/>
            <a:ext cx="608012" cy="279400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6" name="Picture 231">
            <a:extLst>
              <a:ext uri="{FF2B5EF4-FFF2-40B4-BE49-F238E27FC236}">
                <a16:creationId xmlns:a16="http://schemas.microsoft.com/office/drawing/2014/main" id="{596D266D-A78A-4A8F-A577-59E184911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988" y="5165725"/>
            <a:ext cx="608012" cy="279400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7" name="直線コネクタ 116">
            <a:extLst>
              <a:ext uri="{FF2B5EF4-FFF2-40B4-BE49-F238E27FC236}">
                <a16:creationId xmlns:a16="http://schemas.microsoft.com/office/drawing/2014/main" id="{1E549FF6-2CA5-45DC-953A-002ACB01B96E}"/>
              </a:ext>
            </a:extLst>
          </p:cNvPr>
          <p:cNvCxnSpPr/>
          <p:nvPr/>
        </p:nvCxnSpPr>
        <p:spPr>
          <a:xfrm>
            <a:off x="792163" y="2205038"/>
            <a:ext cx="6350" cy="11938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コネクタ 117">
            <a:extLst>
              <a:ext uri="{FF2B5EF4-FFF2-40B4-BE49-F238E27FC236}">
                <a16:creationId xmlns:a16="http://schemas.microsoft.com/office/drawing/2014/main" id="{072CFD28-236A-4155-93BC-9AF2D194581E}"/>
              </a:ext>
            </a:extLst>
          </p:cNvPr>
          <p:cNvCxnSpPr/>
          <p:nvPr/>
        </p:nvCxnSpPr>
        <p:spPr>
          <a:xfrm>
            <a:off x="800100" y="4064000"/>
            <a:ext cx="6350" cy="119062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線コネクタ 118">
            <a:extLst>
              <a:ext uri="{FF2B5EF4-FFF2-40B4-BE49-F238E27FC236}">
                <a16:creationId xmlns:a16="http://schemas.microsoft.com/office/drawing/2014/main" id="{DF2648AB-0B41-4947-954A-341423496903}"/>
              </a:ext>
            </a:extLst>
          </p:cNvPr>
          <p:cNvCxnSpPr>
            <a:stCxn id="114" idx="1"/>
          </p:cNvCxnSpPr>
          <p:nvPr/>
        </p:nvCxnSpPr>
        <p:spPr>
          <a:xfrm flipH="1">
            <a:off x="798513" y="4337050"/>
            <a:ext cx="498475" cy="4763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コネクタ 119">
            <a:extLst>
              <a:ext uri="{FF2B5EF4-FFF2-40B4-BE49-F238E27FC236}">
                <a16:creationId xmlns:a16="http://schemas.microsoft.com/office/drawing/2014/main" id="{17E1AD1E-F04C-4605-BE73-9134698CD474}"/>
              </a:ext>
            </a:extLst>
          </p:cNvPr>
          <p:cNvCxnSpPr/>
          <p:nvPr/>
        </p:nvCxnSpPr>
        <p:spPr>
          <a:xfrm flipH="1">
            <a:off x="809625" y="5254625"/>
            <a:ext cx="496888" cy="4763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>
            <a:extLst>
              <a:ext uri="{FF2B5EF4-FFF2-40B4-BE49-F238E27FC236}">
                <a16:creationId xmlns:a16="http://schemas.microsoft.com/office/drawing/2014/main" id="{933D1A57-B301-4853-A617-128DF398770F}"/>
              </a:ext>
            </a:extLst>
          </p:cNvPr>
          <p:cNvCxnSpPr/>
          <p:nvPr/>
        </p:nvCxnSpPr>
        <p:spPr>
          <a:xfrm flipH="1">
            <a:off x="800100" y="4797425"/>
            <a:ext cx="498475" cy="4763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コネクタ 121">
            <a:extLst>
              <a:ext uri="{FF2B5EF4-FFF2-40B4-BE49-F238E27FC236}">
                <a16:creationId xmlns:a16="http://schemas.microsoft.com/office/drawing/2014/main" id="{2761952B-CB77-43F5-BA69-9814A190AAD3}"/>
              </a:ext>
            </a:extLst>
          </p:cNvPr>
          <p:cNvCxnSpPr/>
          <p:nvPr/>
        </p:nvCxnSpPr>
        <p:spPr>
          <a:xfrm flipH="1">
            <a:off x="792163" y="714375"/>
            <a:ext cx="0" cy="7874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コネクタ 122">
            <a:extLst>
              <a:ext uri="{FF2B5EF4-FFF2-40B4-BE49-F238E27FC236}">
                <a16:creationId xmlns:a16="http://schemas.microsoft.com/office/drawing/2014/main" id="{7B02FFF1-72DA-4EAB-AC4E-7789BF743A3A}"/>
              </a:ext>
            </a:extLst>
          </p:cNvPr>
          <p:cNvCxnSpPr/>
          <p:nvPr/>
        </p:nvCxnSpPr>
        <p:spPr>
          <a:xfrm flipH="1">
            <a:off x="792163" y="2768600"/>
            <a:ext cx="3348037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4" name="Picture 231">
            <a:extLst>
              <a:ext uri="{FF2B5EF4-FFF2-40B4-BE49-F238E27FC236}">
                <a16:creationId xmlns:a16="http://schemas.microsoft.com/office/drawing/2014/main" id="{5F7F4C2B-BCAA-46FF-852E-EA49E6203A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8575"/>
            <a:ext cx="608012" cy="279400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5" name="Picture 231">
            <a:extLst>
              <a:ext uri="{FF2B5EF4-FFF2-40B4-BE49-F238E27FC236}">
                <a16:creationId xmlns:a16="http://schemas.microsoft.com/office/drawing/2014/main" id="{7169AF88-4AA0-455A-B40D-E43B9A9D1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213" y="180975"/>
            <a:ext cx="608012" cy="279400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6" name="Picture 231">
            <a:extLst>
              <a:ext uri="{FF2B5EF4-FFF2-40B4-BE49-F238E27FC236}">
                <a16:creationId xmlns:a16="http://schemas.microsoft.com/office/drawing/2014/main" id="{A83CBAAC-F55C-41B8-90E2-D013302C99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613" y="333375"/>
            <a:ext cx="608012" cy="279400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7" name="Picture 231">
            <a:extLst>
              <a:ext uri="{FF2B5EF4-FFF2-40B4-BE49-F238E27FC236}">
                <a16:creationId xmlns:a16="http://schemas.microsoft.com/office/drawing/2014/main" id="{30C0499A-E99F-4779-8B19-AA1A415EF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8" y="1158875"/>
            <a:ext cx="803275" cy="469900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49F865B8-B0C3-47F8-919A-98BE0CEDCA1A}"/>
              </a:ext>
            </a:extLst>
          </p:cNvPr>
          <p:cNvSpPr txBox="1"/>
          <p:nvPr/>
        </p:nvSpPr>
        <p:spPr>
          <a:xfrm>
            <a:off x="827088" y="1231900"/>
            <a:ext cx="454025" cy="2524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ja-JP" altLang="en-US" sz="1050" b="1" dirty="0">
                <a:ea typeface="ＭＳ Ｐゴシック" panose="020B0600070205080204" pitchFamily="50" charset="-128"/>
              </a:rPr>
              <a:t>院内</a:t>
            </a:r>
          </a:p>
        </p:txBody>
      </p: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53E044AF-5B41-4EE6-A577-8C684B13221A}"/>
              </a:ext>
            </a:extLst>
          </p:cNvPr>
          <p:cNvCxnSpPr/>
          <p:nvPr/>
        </p:nvCxnSpPr>
        <p:spPr>
          <a:xfrm>
            <a:off x="2922588" y="2622550"/>
            <a:ext cx="0" cy="14605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>
            <a:extLst>
              <a:ext uri="{FF2B5EF4-FFF2-40B4-BE49-F238E27FC236}">
                <a16:creationId xmlns:a16="http://schemas.microsoft.com/office/drawing/2014/main" id="{7EA8D81A-E447-4E17-B28D-A2B49B4E4D4F}"/>
              </a:ext>
            </a:extLst>
          </p:cNvPr>
          <p:cNvCxnSpPr/>
          <p:nvPr/>
        </p:nvCxnSpPr>
        <p:spPr>
          <a:xfrm>
            <a:off x="4135438" y="2606675"/>
            <a:ext cx="3175" cy="179388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0" name="Picture 231">
            <a:extLst>
              <a:ext uri="{FF2B5EF4-FFF2-40B4-BE49-F238E27FC236}">
                <a16:creationId xmlns:a16="http://schemas.microsoft.com/office/drawing/2014/main" id="{DAA01197-2424-4EA8-9052-3886F1594A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8413" y="2376488"/>
            <a:ext cx="573087" cy="277812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1" name="テキスト ボックス 35">
            <a:extLst>
              <a:ext uri="{FF2B5EF4-FFF2-40B4-BE49-F238E27FC236}">
                <a16:creationId xmlns:a16="http://schemas.microsoft.com/office/drawing/2014/main" id="{9884C0C9-F9BE-483A-9F36-E9B31F5D6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9038" y="2095500"/>
            <a:ext cx="747712" cy="261938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/>
              <a:t>搬送支援</a:t>
            </a:r>
          </a:p>
        </p:txBody>
      </p:sp>
      <p:pic>
        <p:nvPicPr>
          <p:cNvPr id="89" name="Picture 231">
            <a:extLst>
              <a:ext uri="{FF2B5EF4-FFF2-40B4-BE49-F238E27FC236}">
                <a16:creationId xmlns:a16="http://schemas.microsoft.com/office/drawing/2014/main" id="{06001E1F-1805-4147-8B93-95282E531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" y="1204913"/>
            <a:ext cx="549275" cy="323850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" name="Picture 231">
            <a:extLst>
              <a:ext uri="{FF2B5EF4-FFF2-40B4-BE49-F238E27FC236}">
                <a16:creationId xmlns:a16="http://schemas.microsoft.com/office/drawing/2014/main" id="{5360B116-939F-4C82-9DCF-5089B78E53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013" y="485775"/>
            <a:ext cx="608012" cy="279400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animBg="1"/>
      <p:bldP spid="108" grpId="0" animBg="1"/>
      <p:bldP spid="111" grpId="0" animBg="1"/>
      <p:bldP spid="112" grpId="0" animBg="1"/>
      <p:bldP spid="109" grpId="0"/>
      <p:bldP spid="13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17825B43-C54C-4313-9EAF-927E794517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868487"/>
          </a:xfrm>
        </p:spPr>
        <p:txBody>
          <a:bodyPr/>
          <a:lstStyle/>
          <a:p>
            <a:pPr eaLnBrk="1" hangingPunct="1"/>
            <a:r>
              <a:rPr kumimoji="0" lang="en-US" altLang="ja-JP" sz="4000"/>
              <a:t>DMAT</a:t>
            </a:r>
            <a:r>
              <a:rPr kumimoji="0" lang="ja-JP" altLang="en-US" sz="4000"/>
              <a:t>が来ること自体が災害だ</a:t>
            </a:r>
            <a:endParaRPr kumimoji="0" lang="ja-JP" altLang="en-US" sz="2900"/>
          </a:p>
        </p:txBody>
      </p:sp>
      <p:pic>
        <p:nvPicPr>
          <p:cNvPr id="79875" name="Picture 5" descr="080626location">
            <a:extLst>
              <a:ext uri="{FF2B5EF4-FFF2-40B4-BE49-F238E27FC236}">
                <a16:creationId xmlns:a16="http://schemas.microsoft.com/office/drawing/2014/main" id="{A216EA17-21F4-4EA0-B30C-1757D1615CE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1500" y="2433638"/>
            <a:ext cx="3810000" cy="2857500"/>
          </a:xfrm>
        </p:spPr>
      </p:pic>
      <p:sp>
        <p:nvSpPr>
          <p:cNvPr id="79876" name="コンテンツ プレースホルダ 5">
            <a:extLst>
              <a:ext uri="{FF2B5EF4-FFF2-40B4-BE49-F238E27FC236}">
                <a16:creationId xmlns:a16="http://schemas.microsoft.com/office/drawing/2014/main" id="{54591B51-5779-4A9E-A599-8DD6EF670C78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648200" y="2643188"/>
            <a:ext cx="4038600" cy="3482975"/>
          </a:xfrm>
        </p:spPr>
        <p:txBody>
          <a:bodyPr/>
          <a:lstStyle/>
          <a:p>
            <a:r>
              <a:rPr lang="ja-JP" altLang="en-US"/>
              <a:t>支援</a:t>
            </a:r>
            <a:r>
              <a:rPr lang="en-US" altLang="ja-JP"/>
              <a:t>DMAT</a:t>
            </a:r>
            <a:r>
              <a:rPr lang="ja-JP" altLang="en-US"/>
              <a:t>との協働における受け入れ側病院</a:t>
            </a:r>
            <a:r>
              <a:rPr lang="en-US" altLang="ja-JP"/>
              <a:t>DMAT</a:t>
            </a:r>
            <a:r>
              <a:rPr lang="ja-JP" altLang="en-US"/>
              <a:t>の役割</a:t>
            </a:r>
            <a:endParaRPr lang="en-US" altLang="ja-JP"/>
          </a:p>
        </p:txBody>
      </p:sp>
      <p:sp>
        <p:nvSpPr>
          <p:cNvPr id="79877" name="スライド番号プレースホルダ 6">
            <a:extLst>
              <a:ext uri="{FF2B5EF4-FFF2-40B4-BE49-F238E27FC236}">
                <a16:creationId xmlns:a16="http://schemas.microsoft.com/office/drawing/2014/main" id="{2E5620C4-F16C-45A8-8A2D-258ECD5E2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67A0108-1D57-4A4B-A6AD-EDA3718A0D82}" type="slidenum">
              <a:rPr lang="en-US" altLang="ja-JP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ja-JP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>
            <a:extLst>
              <a:ext uri="{FF2B5EF4-FFF2-40B4-BE49-F238E27FC236}">
                <a16:creationId xmlns:a16="http://schemas.microsoft.com/office/drawing/2014/main" id="{76EF3B70-E93E-4755-BDFC-6AFD38D0591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333375"/>
            <a:ext cx="8229600" cy="785813"/>
          </a:xfrm>
        </p:spPr>
        <p:txBody>
          <a:bodyPr/>
          <a:lstStyle/>
          <a:p>
            <a:pPr eaLnBrk="1" hangingPunct="1"/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初動期の優先事項：</a:t>
            </a:r>
            <a:r>
              <a:rPr lang="en-US" altLang="ja-JP">
                <a:latin typeface="MS PGothic" panose="020B0600070205080204" pitchFamily="34" charset="-128"/>
                <a:ea typeface="MS PGothic" panose="020B0600070205080204" pitchFamily="34" charset="-128"/>
              </a:rPr>
              <a:t>CSCA</a:t>
            </a:r>
            <a:endParaRPr lang="ja-JP" altLang="en-US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3315" name="コンテンツ プレースホルダ 2">
            <a:extLst>
              <a:ext uri="{FF2B5EF4-FFF2-40B4-BE49-F238E27FC236}">
                <a16:creationId xmlns:a16="http://schemas.microsoft.com/office/drawing/2014/main" id="{BAA737E0-9C99-47FB-956F-53D2EAE57EAA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216346" y="2205038"/>
            <a:ext cx="8820150" cy="40322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・</a:t>
            </a:r>
            <a:r>
              <a:rPr lang="en-US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Self</a:t>
            </a:r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　　   　</a:t>
            </a:r>
            <a:endParaRPr lang="en-US" altLang="ja-JP" sz="2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	</a:t>
            </a:r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自分、職員の安否</a:t>
            </a:r>
          </a:p>
          <a:p>
            <a:pPr eaLnBrk="1" hangingPunct="1">
              <a:buFontTx/>
              <a:buNone/>
            </a:pPr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・</a:t>
            </a:r>
            <a:r>
              <a:rPr lang="en-US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Scene</a:t>
            </a:r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endParaRPr lang="en-US" altLang="ja-JP" sz="2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	</a:t>
            </a:r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病院施設、建物の倒壊、ライフライン、火災発生の有無等</a:t>
            </a:r>
          </a:p>
          <a:p>
            <a:pPr eaLnBrk="1" hangingPunct="1">
              <a:buFontTx/>
              <a:buNone/>
            </a:pPr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・</a:t>
            </a:r>
            <a:r>
              <a:rPr lang="en-US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Survivor</a:t>
            </a:r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  　</a:t>
            </a:r>
            <a:endParaRPr lang="en-US" altLang="ja-JP" sz="2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　患者の安否</a:t>
            </a:r>
            <a:endParaRPr lang="en-US" altLang="ja-JP" sz="2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buFontTx/>
              <a:buNone/>
            </a:pPr>
            <a:endParaRPr lang="en-US" altLang="ja-JP" sz="2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　事前に準備した、チェックシートなどで各部署よりの報告を集める。</a:t>
            </a:r>
            <a:endParaRPr lang="en-US" altLang="ja-JP" sz="2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buFontTx/>
              <a:buNone/>
            </a:pPr>
            <a:endParaRPr lang="ja-JP" altLang="en-US" sz="24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8FE66EC-9A6A-4870-9123-E029CE533B85}"/>
              </a:ext>
            </a:extLst>
          </p:cNvPr>
          <p:cNvSpPr txBox="1">
            <a:spLocks noChangeArrowheads="1"/>
          </p:cNvSpPr>
          <p:nvPr/>
        </p:nvSpPr>
        <p:spPr>
          <a:xfrm>
            <a:off x="323850" y="1196975"/>
            <a:ext cx="3240088" cy="503238"/>
          </a:xfrm>
          <a:prstGeom prst="rect">
            <a:avLst/>
          </a:prstGeom>
        </p:spPr>
        <p:txBody>
          <a:bodyPr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+mj-cs"/>
              </a:rPr>
              <a:t>Ｃ</a:t>
            </a:r>
            <a:r>
              <a:rPr lang="ja-JP" altLang="en-US" sz="4800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+mj-cs"/>
              </a:rPr>
              <a:t>Ｓ</a:t>
            </a:r>
            <a:r>
              <a:rPr lang="ja-JP" altLang="en-US" sz="2800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+mj-cs"/>
              </a:rPr>
              <a:t>ＣＡ</a:t>
            </a:r>
            <a:r>
              <a:rPr lang="en-US" altLang="ja-JP" sz="2800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+mj-cs"/>
              </a:rPr>
              <a:t>-</a:t>
            </a:r>
            <a:r>
              <a:rPr lang="ja-JP" altLang="en-US" sz="2800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+mj-cs"/>
              </a:rPr>
              <a:t>ＴＴＴ</a:t>
            </a:r>
          </a:p>
        </p:txBody>
      </p:sp>
      <p:sp>
        <p:nvSpPr>
          <p:cNvPr id="5" name="右矢印 4">
            <a:extLst>
              <a:ext uri="{FF2B5EF4-FFF2-40B4-BE49-F238E27FC236}">
                <a16:creationId xmlns:a16="http://schemas.microsoft.com/office/drawing/2014/main" id="{896B9643-87D8-4DDA-AB21-7A1A9CA98ECC}"/>
              </a:ext>
            </a:extLst>
          </p:cNvPr>
          <p:cNvSpPr/>
          <p:nvPr/>
        </p:nvSpPr>
        <p:spPr>
          <a:xfrm rot="19331599">
            <a:off x="4705350" y="2449513"/>
            <a:ext cx="1512888" cy="7191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48A083A-E190-4B7D-8EE9-D861ED522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1708150"/>
            <a:ext cx="32162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latin typeface="MS PGothic" panose="020B0600070205080204" pitchFamily="34" charset="-128"/>
                <a:ea typeface="MS PGothic" panose="020B0600070205080204" pitchFamily="34" charset="-128"/>
              </a:rPr>
              <a:t>EMIS</a:t>
            </a:r>
            <a:r>
              <a:rPr lang="ja-JP" altLang="en-US" sz="2800">
                <a:latin typeface="MS PGothic" panose="020B0600070205080204" pitchFamily="34" charset="-128"/>
                <a:ea typeface="MS PGothic" panose="020B0600070205080204" pitchFamily="34" charset="-128"/>
              </a:rPr>
              <a:t>緊急入力項目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A375364-4497-4895-B4CC-1A0DAA4407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196975"/>
            <a:ext cx="3492500" cy="792163"/>
          </a:xfrm>
        </p:spPr>
        <p:txBody>
          <a:bodyPr/>
          <a:lstStyle/>
          <a:p>
            <a:pPr eaLnBrk="1" hangingPunct="1"/>
            <a:r>
              <a:rPr lang="ja-JP" altLang="en-US" sz="2800">
                <a:solidFill>
                  <a:srgbClr val="FF0000"/>
                </a:solidFill>
                <a:latin typeface="ＭＳ Ｐゴシック" panose="020B0600070205080204" pitchFamily="34" charset="-128"/>
              </a:rPr>
              <a:t>ＣＳ</a:t>
            </a:r>
            <a:r>
              <a:rPr lang="ja-JP" altLang="en-US" sz="4800">
                <a:solidFill>
                  <a:srgbClr val="FF0000"/>
                </a:solidFill>
                <a:latin typeface="ＭＳ Ｐゴシック" panose="020B0600070205080204" pitchFamily="34" charset="-128"/>
              </a:rPr>
              <a:t>Ｃ</a:t>
            </a:r>
            <a:r>
              <a:rPr lang="ja-JP" altLang="en-US" sz="2800">
                <a:solidFill>
                  <a:srgbClr val="FF0000"/>
                </a:solidFill>
                <a:latin typeface="ＭＳ Ｐゴシック" panose="020B0600070205080204" pitchFamily="34" charset="-128"/>
              </a:rPr>
              <a:t>Ａ</a:t>
            </a:r>
            <a:r>
              <a:rPr lang="en-US" altLang="ja-JP" sz="2800">
                <a:solidFill>
                  <a:srgbClr val="FF0000"/>
                </a:solidFill>
                <a:latin typeface="ＭＳ Ｐゴシック" panose="020B0600070205080204" pitchFamily="34" charset="-128"/>
              </a:rPr>
              <a:t>-</a:t>
            </a:r>
            <a:r>
              <a:rPr lang="ja-JP" altLang="en-US" sz="2800">
                <a:solidFill>
                  <a:srgbClr val="FF0000"/>
                </a:solidFill>
                <a:latin typeface="ＭＳ Ｐゴシック" panose="020B0600070205080204" pitchFamily="34" charset="-128"/>
              </a:rPr>
              <a:t>ＴＴＴ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00C7F20-798D-46DE-AE76-A855834DFD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2133600"/>
            <a:ext cx="8435975" cy="44640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US" sz="2800" dirty="0">
                <a:latin typeface="+mn-ea"/>
              </a:rPr>
              <a:t>連絡体制の構築</a:t>
            </a:r>
            <a:r>
              <a:rPr lang="ja-JP" altLang="en-US" dirty="0">
                <a:latin typeface="+mn-ea"/>
              </a:rPr>
              <a:t>　</a:t>
            </a:r>
            <a:endParaRPr lang="en-US" altLang="ja-JP" dirty="0">
              <a:latin typeface="+mn-ea"/>
            </a:endParaRP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ja-JP" altLang="en-US" dirty="0">
                <a:latin typeface="+mn-ea"/>
              </a:rPr>
              <a:t>院内の連絡体制の構築</a:t>
            </a:r>
            <a:endParaRPr lang="en-US" altLang="ja-JP" dirty="0">
              <a:latin typeface="+mn-ea"/>
            </a:endParaRPr>
          </a:p>
          <a:p>
            <a:pPr lvl="1" eaLnBrk="1" hangingPunct="1">
              <a:buFontTx/>
              <a:buNone/>
              <a:defRPr/>
            </a:pPr>
            <a:r>
              <a:rPr lang="ja-JP" altLang="en-US" dirty="0">
                <a:latin typeface="+mn-ea"/>
              </a:rPr>
              <a:t>　本部、現場、診療部門、病棟部門、その他</a:t>
            </a:r>
            <a:endParaRPr lang="en-US" altLang="ja-JP" dirty="0">
              <a:latin typeface="+mn-ea"/>
            </a:endParaRPr>
          </a:p>
          <a:p>
            <a:pPr lvl="1" eaLnBrk="1" hangingPunct="1">
              <a:buFontTx/>
              <a:buNone/>
              <a:defRPr/>
            </a:pPr>
            <a:r>
              <a:rPr lang="ja-JP" altLang="en-US" dirty="0">
                <a:latin typeface="+mn-ea"/>
              </a:rPr>
              <a:t>　ＰＨＳ、無線、ＦＡＸ、伝令、その他</a:t>
            </a:r>
            <a:endParaRPr lang="en-US" altLang="ja-JP" dirty="0">
              <a:latin typeface="+mn-ea"/>
            </a:endParaRP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ja-JP" altLang="en-US" dirty="0">
                <a:latin typeface="+mn-ea"/>
              </a:rPr>
              <a:t>院外との連絡手段・インターネット環境の構築</a:t>
            </a:r>
            <a:endParaRPr lang="en-US" altLang="ja-JP" dirty="0">
              <a:latin typeface="+mn-ea"/>
            </a:endParaRPr>
          </a:p>
          <a:p>
            <a:pPr marL="457200" lvl="1" indent="0" eaLnBrk="1" hangingPunct="1">
              <a:buFontTx/>
              <a:buNone/>
              <a:defRPr/>
            </a:pPr>
            <a:r>
              <a:rPr lang="ja-JP" altLang="en-US" dirty="0">
                <a:latin typeface="+mn-ea"/>
              </a:rPr>
              <a:t>　衛星通信、無線、その他</a:t>
            </a:r>
            <a:endParaRPr lang="en-US" altLang="ja-JP" dirty="0">
              <a:latin typeface="+mn-ea"/>
            </a:endParaRP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altLang="ja-JP" dirty="0">
                <a:latin typeface="+mn-ea"/>
              </a:rPr>
              <a:t>EMIS</a:t>
            </a:r>
            <a:r>
              <a:rPr lang="ja-JP" altLang="en-US" dirty="0">
                <a:latin typeface="+mn-ea"/>
              </a:rPr>
              <a:t>による情報発信・共有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ja-JP" altLang="en-US" dirty="0">
                <a:latin typeface="+mn-ea"/>
              </a:rPr>
              <a:t>→</a:t>
            </a:r>
            <a:r>
              <a:rPr lang="en-US" altLang="ja-JP" dirty="0">
                <a:latin typeface="+mn-ea"/>
              </a:rPr>
              <a:t> </a:t>
            </a:r>
            <a:r>
              <a:rPr lang="ja-JP" altLang="en-US" dirty="0">
                <a:latin typeface="+mn-ea"/>
              </a:rPr>
              <a:t>まずは緊急入力項目</a:t>
            </a:r>
            <a:endParaRPr lang="en-US" altLang="ja-JP" dirty="0">
              <a:latin typeface="+mn-ea"/>
            </a:endParaRPr>
          </a:p>
        </p:txBody>
      </p:sp>
      <p:sp>
        <p:nvSpPr>
          <p:cNvPr id="17412" name="タイトル 1">
            <a:extLst>
              <a:ext uri="{FF2B5EF4-FFF2-40B4-BE49-F238E27FC236}">
                <a16:creationId xmlns:a16="http://schemas.microsoft.com/office/drawing/2014/main" id="{13C968D4-2818-4C25-8316-6B038F5F976E}"/>
              </a:ext>
            </a:extLst>
          </p:cNvPr>
          <p:cNvSpPr txBox="1">
            <a:spLocks/>
          </p:cNvSpPr>
          <p:nvPr/>
        </p:nvSpPr>
        <p:spPr bwMode="auto">
          <a:xfrm>
            <a:off x="539750" y="333375"/>
            <a:ext cx="82296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latin typeface="HG丸ｺﾞｼｯｸM-PRO" panose="020F0600000000000000" pitchFamily="34" charset="-128"/>
                <a:ea typeface="HG丸ｺﾞｼｯｸM-PRO" panose="020F0600000000000000" pitchFamily="34" charset="-128"/>
              </a:rPr>
              <a:t>初動期の優先事項：</a:t>
            </a:r>
            <a:r>
              <a:rPr lang="en-US" altLang="ja-JP" sz="4400">
                <a:latin typeface="HG丸ｺﾞｼｯｸM-PRO" panose="020F0600000000000000" pitchFamily="34" charset="-128"/>
                <a:ea typeface="HG丸ｺﾞｼｯｸM-PRO" panose="020F0600000000000000" pitchFamily="34" charset="-128"/>
              </a:rPr>
              <a:t>CSCA</a:t>
            </a:r>
            <a:endParaRPr lang="ja-JP" altLang="en-US" sz="4400">
              <a:latin typeface="HG丸ｺﾞｼｯｸM-PRO" panose="020F0600000000000000" pitchFamily="34" charset="-128"/>
              <a:ea typeface="HG丸ｺﾞｼｯｸM-PRO" panose="020F0600000000000000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4B011EB0-BC75-439D-B58A-5C9454DA4E6D}"/>
              </a:ext>
            </a:extLst>
          </p:cNvPr>
          <p:cNvSpPr/>
          <p:nvPr/>
        </p:nvSpPr>
        <p:spPr>
          <a:xfrm>
            <a:off x="168275" y="2620963"/>
            <a:ext cx="8737600" cy="3479800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419E09D7-2667-45C1-A10F-DF3231D09E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65175"/>
            <a:ext cx="3492500" cy="792163"/>
          </a:xfrm>
        </p:spPr>
        <p:txBody>
          <a:bodyPr/>
          <a:lstStyle/>
          <a:p>
            <a:pPr eaLnBrk="1" hangingPunct="1"/>
            <a:r>
              <a:rPr lang="ja-JP" altLang="en-US" sz="2800">
                <a:solidFill>
                  <a:srgbClr val="FF0000"/>
                </a:solidFill>
                <a:latin typeface="ＭＳ Ｐゴシック" panose="020B0600070205080204" pitchFamily="34" charset="-128"/>
              </a:rPr>
              <a:t>ＣＳＣ</a:t>
            </a:r>
            <a:r>
              <a:rPr lang="ja-JP" altLang="en-US" sz="4800">
                <a:solidFill>
                  <a:srgbClr val="FF0000"/>
                </a:solidFill>
                <a:latin typeface="ＭＳ Ｐゴシック" panose="020B0600070205080204" pitchFamily="34" charset="-128"/>
              </a:rPr>
              <a:t>Ａ</a:t>
            </a:r>
            <a:r>
              <a:rPr lang="en-US" altLang="ja-JP" sz="2800">
                <a:solidFill>
                  <a:srgbClr val="FF0000"/>
                </a:solidFill>
                <a:latin typeface="ＭＳ Ｐゴシック" panose="020B0600070205080204" pitchFamily="34" charset="-128"/>
              </a:rPr>
              <a:t>-</a:t>
            </a:r>
            <a:r>
              <a:rPr lang="ja-JP" altLang="en-US" sz="2800">
                <a:solidFill>
                  <a:srgbClr val="FF0000"/>
                </a:solidFill>
                <a:latin typeface="ＭＳ Ｐゴシック" panose="020B0600070205080204" pitchFamily="34" charset="-128"/>
              </a:rPr>
              <a:t>ＴＴＴ</a:t>
            </a:r>
          </a:p>
        </p:txBody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3498DBDA-A970-460B-91A9-1DF6C247F2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750" y="1550988"/>
            <a:ext cx="8604250" cy="49418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sz="2800" dirty="0"/>
              <a:t>現状分析と課題の整理、活動方針の策定</a:t>
            </a:r>
            <a:endParaRPr lang="en-US" altLang="ja-JP" sz="2800" dirty="0">
              <a:latin typeface="ＭＳ Ｐゴシック" panose="020B0600070205080204" pitchFamily="34" charset="-128"/>
              <a:ea typeface="HG丸ｺﾞｼｯｸM-PRO" panose="020F0600000000000000" pitchFamily="34" charset="-128"/>
            </a:endParaRPr>
          </a:p>
          <a:p>
            <a:pPr eaLnBrk="1" hangingPunct="1">
              <a:buFontTx/>
              <a:buNone/>
            </a:pPr>
            <a:endParaRPr lang="en-US" altLang="ja-JP" dirty="0">
              <a:latin typeface="ＭＳ Ｐゴシック" panose="020B0600070205080204" pitchFamily="34" charset="-128"/>
            </a:endParaRPr>
          </a:p>
        </p:txBody>
      </p:sp>
      <p:sp>
        <p:nvSpPr>
          <p:cNvPr id="39941" name="タイトル 1">
            <a:extLst>
              <a:ext uri="{FF2B5EF4-FFF2-40B4-BE49-F238E27FC236}">
                <a16:creationId xmlns:a16="http://schemas.microsoft.com/office/drawing/2014/main" id="{479D2456-60A5-45D6-AC89-6257173634D9}"/>
              </a:ext>
            </a:extLst>
          </p:cNvPr>
          <p:cNvSpPr txBox="1">
            <a:spLocks/>
          </p:cNvSpPr>
          <p:nvPr/>
        </p:nvSpPr>
        <p:spPr bwMode="auto">
          <a:xfrm>
            <a:off x="539750" y="142875"/>
            <a:ext cx="82296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latin typeface="HG丸ｺﾞｼｯｸM-PRO" panose="020F0600000000000000" pitchFamily="34" charset="-128"/>
                <a:ea typeface="HG丸ｺﾞｼｯｸM-PRO" panose="020F0600000000000000" pitchFamily="34" charset="-128"/>
              </a:rPr>
              <a:t>初動期の優先事項：</a:t>
            </a:r>
            <a:r>
              <a:rPr lang="en-US" altLang="ja-JP" sz="4400">
                <a:latin typeface="HG丸ｺﾞｼｯｸM-PRO" panose="020F0600000000000000" pitchFamily="34" charset="-128"/>
                <a:ea typeface="HG丸ｺﾞｼｯｸM-PRO" panose="020F0600000000000000" pitchFamily="34" charset="-128"/>
              </a:rPr>
              <a:t>CSCA</a:t>
            </a:r>
            <a:endParaRPr lang="ja-JP" altLang="en-US" sz="4400">
              <a:latin typeface="HG丸ｺﾞｼｯｸM-PRO" panose="020F0600000000000000" pitchFamily="34" charset="-128"/>
              <a:ea typeface="HG丸ｺﾞｼｯｸM-PRO" panose="020F0600000000000000" pitchFamily="34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0942A460-1C70-41BC-B578-E1BB65C5DF77}"/>
              </a:ext>
            </a:extLst>
          </p:cNvPr>
          <p:cNvSpPr txBox="1">
            <a:spLocks/>
          </p:cNvSpPr>
          <p:nvPr/>
        </p:nvSpPr>
        <p:spPr bwMode="auto">
          <a:xfrm>
            <a:off x="269875" y="2620963"/>
            <a:ext cx="8604250" cy="496887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lang="en-US" altLang="ja-JP" sz="2400" kern="0" dirty="0">
                <a:latin typeface="MS PGothic" panose="020B0600070205080204" pitchFamily="34" charset="-128"/>
              </a:rPr>
              <a:t>『</a:t>
            </a:r>
            <a:r>
              <a:rPr lang="ja-JP" altLang="en-US" sz="2400" kern="0">
                <a:latin typeface="MS PGothic" panose="020B0600070205080204" pitchFamily="34" charset="-128"/>
              </a:rPr>
              <a:t>現状分析</a:t>
            </a:r>
            <a:r>
              <a:rPr lang="en-US" altLang="ja-JP" sz="2400" kern="0" dirty="0">
                <a:latin typeface="MS PGothic" panose="020B0600070205080204" pitchFamily="34" charset="-128"/>
              </a:rPr>
              <a:t>』</a:t>
            </a:r>
            <a:r>
              <a:rPr lang="ja-JP" altLang="en-US" sz="2400" kern="0">
                <a:latin typeface="MS PGothic" panose="020B0600070205080204" pitchFamily="34" charset="-128"/>
              </a:rPr>
              <a:t>、</a:t>
            </a:r>
            <a:r>
              <a:rPr lang="en-US" altLang="ja-JP" sz="2400" kern="0" dirty="0">
                <a:latin typeface="MS PGothic" panose="020B0600070205080204" pitchFamily="34" charset="-128"/>
              </a:rPr>
              <a:t>『</a:t>
            </a:r>
            <a:r>
              <a:rPr lang="ja-JP" altLang="en-US" sz="2400" kern="0">
                <a:latin typeface="MS PGothic" panose="020B0600070205080204" pitchFamily="34" charset="-128"/>
              </a:rPr>
              <a:t>活動方針</a:t>
            </a:r>
            <a:r>
              <a:rPr lang="en-US" altLang="ja-JP" sz="2400" kern="0" dirty="0">
                <a:latin typeface="MS PGothic" panose="020B0600070205080204" pitchFamily="34" charset="-128"/>
              </a:rPr>
              <a:t>』</a:t>
            </a:r>
            <a:r>
              <a:rPr lang="ja-JP" altLang="en-US" sz="2400" kern="0">
                <a:latin typeface="MS PGothic" panose="020B0600070205080204" pitchFamily="34" charset="-128"/>
              </a:rPr>
              <a:t>をどのように整理するのか？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31177139-C2B5-4B96-A96C-6BC718754BD9}"/>
              </a:ext>
            </a:extLst>
          </p:cNvPr>
          <p:cNvSpPr txBox="1">
            <a:spLocks/>
          </p:cNvSpPr>
          <p:nvPr/>
        </p:nvSpPr>
        <p:spPr bwMode="auto">
          <a:xfrm>
            <a:off x="452438" y="3149600"/>
            <a:ext cx="6053137" cy="2776538"/>
          </a:xfrm>
          <a:prstGeom prst="rect">
            <a:avLst/>
          </a:prstGeom>
          <a:noFill/>
          <a:ln>
            <a:noFill/>
          </a:ln>
        </p:spPr>
        <p:txBody>
          <a:bodyPr lIns="68580" tIns="34290" rIns="68580" bIns="34290">
            <a:normAutofit fontScale="70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50000"/>
              </a:lnSpc>
              <a:buFontTx/>
              <a:buNone/>
              <a:defRPr/>
            </a:pPr>
            <a:r>
              <a:rPr lang="ja-JP" altLang="en-US" sz="2400" kern="0">
                <a:latin typeface="MS PGothic" panose="020B0600070205080204" pitchFamily="34" charset="-128"/>
              </a:rPr>
              <a:t>情報の整理の目的は自分のメモ目的ではありません！</a:t>
            </a:r>
            <a:endParaRPr lang="en-US" altLang="ja-JP" sz="2400" kern="0" dirty="0">
              <a:latin typeface="MS PGothic" panose="020B0600070205080204" pitchFamily="34" charset="-128"/>
            </a:endParaRPr>
          </a:p>
          <a:p>
            <a:pPr marL="0" indent="0">
              <a:lnSpc>
                <a:spcPct val="150000"/>
              </a:lnSpc>
              <a:buFontTx/>
              <a:buNone/>
              <a:defRPr/>
            </a:pPr>
            <a:r>
              <a:rPr lang="ja-JP" altLang="en-US" sz="2400" kern="0">
                <a:latin typeface="MS PGothic" panose="020B0600070205080204" pitchFamily="34" charset="-128"/>
              </a:rPr>
              <a:t>病院の対策本部で状況を整理し、情報を共有して</a:t>
            </a:r>
            <a:endParaRPr lang="en-US" altLang="ja-JP" sz="2400" kern="0" dirty="0">
              <a:latin typeface="MS PGothic" panose="020B0600070205080204" pitchFamily="34" charset="-128"/>
            </a:endParaRPr>
          </a:p>
          <a:p>
            <a:pPr marL="0" indent="0">
              <a:lnSpc>
                <a:spcPct val="150000"/>
              </a:lnSpc>
              <a:buFontTx/>
              <a:buNone/>
              <a:defRPr/>
            </a:pPr>
            <a:r>
              <a:rPr lang="ja-JP" altLang="en-US" sz="2400" kern="0">
                <a:latin typeface="MS PGothic" panose="020B0600070205080204" pitchFamily="34" charset="-128"/>
              </a:rPr>
              <a:t>自分の施設の状況を把握し</a:t>
            </a:r>
            <a:r>
              <a:rPr lang="ja-JP" altLang="en-US" sz="2400" kern="0">
                <a:solidFill>
                  <a:srgbClr val="FF0000"/>
                </a:solidFill>
                <a:latin typeface="MS PGothic" panose="020B0600070205080204" pitchFamily="34" charset="-128"/>
              </a:rPr>
              <a:t>、</a:t>
            </a:r>
            <a:endParaRPr lang="en-US" altLang="ja-JP" sz="2400" kern="0" dirty="0">
              <a:solidFill>
                <a:srgbClr val="FF0000"/>
              </a:solidFill>
              <a:latin typeface="MS PGothic" panose="020B0600070205080204" pitchFamily="34" charset="-128"/>
            </a:endParaRPr>
          </a:p>
          <a:p>
            <a:pPr marL="0" indent="0">
              <a:lnSpc>
                <a:spcPct val="150000"/>
              </a:lnSpc>
              <a:buFontTx/>
              <a:buNone/>
              <a:defRPr/>
            </a:pPr>
            <a:r>
              <a:rPr lang="ja-JP" altLang="en-US" sz="2400" kern="0">
                <a:solidFill>
                  <a:srgbClr val="FF0000"/>
                </a:solidFill>
                <a:latin typeface="MS PGothic" panose="020B0600070205080204" pitchFamily="34" charset="-128"/>
              </a:rPr>
              <a:t>職員間の情報共有を図るため</a:t>
            </a:r>
            <a:r>
              <a:rPr lang="ja-JP" altLang="en-US" sz="2400" kern="0">
                <a:latin typeface="MS PGothic" panose="020B0600070205080204" pitchFamily="34" charset="-128"/>
              </a:rPr>
              <a:t>です</a:t>
            </a:r>
            <a:endParaRPr lang="en-US" altLang="ja-JP" sz="2400" kern="0" dirty="0">
              <a:latin typeface="MS PGothic" panose="020B0600070205080204" pitchFamily="34" charset="-128"/>
            </a:endParaRPr>
          </a:p>
          <a:p>
            <a:pPr marL="0" indent="0">
              <a:lnSpc>
                <a:spcPct val="150000"/>
              </a:lnSpc>
              <a:buFontTx/>
              <a:buNone/>
              <a:defRPr/>
            </a:pPr>
            <a:r>
              <a:rPr lang="ja-JP" altLang="en-US" sz="2400" kern="0">
                <a:latin typeface="MS PGothic"/>
              </a:rPr>
              <a:t>この</a:t>
            </a:r>
            <a:r>
              <a:rPr lang="en-US" altLang="ja-JP" sz="2400" kern="0" dirty="0">
                <a:latin typeface="MS PGothic"/>
              </a:rPr>
              <a:t>『</a:t>
            </a:r>
            <a:r>
              <a:rPr lang="ja-JP" altLang="en-US" sz="2400" kern="0">
                <a:latin typeface="MS PGothic"/>
              </a:rPr>
              <a:t>現状分析</a:t>
            </a:r>
            <a:r>
              <a:rPr lang="en-US" altLang="ja-JP" sz="2400" kern="0" dirty="0">
                <a:latin typeface="MS PGothic"/>
              </a:rPr>
              <a:t>』</a:t>
            </a:r>
            <a:r>
              <a:rPr lang="ja-JP" altLang="en-US" sz="2400" kern="0">
                <a:latin typeface="MS PGothic"/>
              </a:rPr>
              <a:t>、</a:t>
            </a:r>
            <a:r>
              <a:rPr lang="en-US" altLang="ja-JP" sz="2400" kern="0" dirty="0">
                <a:latin typeface="MS PGothic"/>
              </a:rPr>
              <a:t>『</a:t>
            </a:r>
            <a:r>
              <a:rPr lang="ja-JP" altLang="en-US" sz="2400" kern="0">
                <a:latin typeface="MS PGothic"/>
              </a:rPr>
              <a:t>活動方針</a:t>
            </a:r>
            <a:r>
              <a:rPr lang="en-US" altLang="ja-JP" sz="2400" kern="0" dirty="0">
                <a:latin typeface="MS PGothic"/>
              </a:rPr>
              <a:t>』</a:t>
            </a:r>
            <a:r>
              <a:rPr lang="ja-JP" altLang="en-US" sz="2400" kern="0">
                <a:latin typeface="MS PGothic"/>
              </a:rPr>
              <a:t>の整理手法を用いて</a:t>
            </a:r>
            <a:endParaRPr lang="en-US" altLang="ja-JP" sz="2400" kern="0" dirty="0">
              <a:latin typeface="MS PGothic"/>
            </a:endParaRPr>
          </a:p>
          <a:p>
            <a:pPr marL="0" indent="0">
              <a:lnSpc>
                <a:spcPct val="150000"/>
              </a:lnSpc>
              <a:buFontTx/>
              <a:buNone/>
              <a:defRPr/>
            </a:pPr>
            <a:r>
              <a:rPr lang="ja-JP" altLang="en-US" sz="2400" kern="0">
                <a:latin typeface="MS PGothic"/>
              </a:rPr>
              <a:t>逆に病院を支援する側になった場合も</a:t>
            </a:r>
            <a:endParaRPr lang="en-US" altLang="ja-JP" sz="2400" kern="0" dirty="0">
              <a:latin typeface="MS PGothic"/>
            </a:endParaRPr>
          </a:p>
          <a:p>
            <a:pPr marL="0" indent="0">
              <a:lnSpc>
                <a:spcPct val="150000"/>
              </a:lnSpc>
              <a:buFontTx/>
              <a:buNone/>
              <a:defRPr/>
            </a:pPr>
            <a:r>
              <a:rPr lang="ja-JP" altLang="en-US" sz="2400" kern="0">
                <a:solidFill>
                  <a:srgbClr val="FF0000"/>
                </a:solidFill>
                <a:latin typeface="MS PGothic"/>
              </a:rPr>
              <a:t>主要な支援病院の職員と一緒に整理することが重要です</a:t>
            </a:r>
            <a:endParaRPr lang="en-US" altLang="ja-JP" sz="2400" kern="0" dirty="0">
              <a:latin typeface="MS PGothic"/>
            </a:endParaRPr>
          </a:p>
        </p:txBody>
      </p:sp>
      <p:pic>
        <p:nvPicPr>
          <p:cNvPr id="39944" name="Picture 2" descr="「板書 イラスト フリー」の画像検索結果">
            <a:extLst>
              <a:ext uri="{FF2B5EF4-FFF2-40B4-BE49-F238E27FC236}">
                <a16:creationId xmlns:a16="http://schemas.microsoft.com/office/drawing/2014/main" id="{AC4CDB8D-BD0C-4F98-9A4C-F8D2404AD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8263">
            <a:off x="5307013" y="3762375"/>
            <a:ext cx="3462337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5" name="テキスト ボックス 7">
            <a:extLst>
              <a:ext uri="{FF2B5EF4-FFF2-40B4-BE49-F238E27FC236}">
                <a16:creationId xmlns:a16="http://schemas.microsoft.com/office/drawing/2014/main" id="{D5CCDC70-08C8-495F-BC8B-138745C99446}"/>
              </a:ext>
            </a:extLst>
          </p:cNvPr>
          <p:cNvSpPr txBox="1">
            <a:spLocks noChangeArrowheads="1"/>
          </p:cNvSpPr>
          <p:nvPr/>
        </p:nvSpPr>
        <p:spPr bwMode="auto">
          <a:xfrm rot="549741">
            <a:off x="5603875" y="3836988"/>
            <a:ext cx="11080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bg1"/>
                </a:solidFill>
              </a:rPr>
              <a:t>現状分析</a:t>
            </a:r>
            <a:endParaRPr lang="en-US" altLang="ja-JP" sz="180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80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bg1"/>
                </a:solidFill>
              </a:rPr>
              <a:t>活動方針</a:t>
            </a:r>
            <a:endParaRPr lang="en-US" altLang="ja-JP" sz="180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ja-JP" altLang="en-US" sz="18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>
            <a:extLst>
              <a:ext uri="{FF2B5EF4-FFF2-40B4-BE49-F238E27FC236}">
                <a16:creationId xmlns:a16="http://schemas.microsoft.com/office/drawing/2014/main" id="{152BCA0B-911E-875F-6761-3716F5237993}"/>
              </a:ext>
            </a:extLst>
          </p:cNvPr>
          <p:cNvSpPr txBox="1">
            <a:spLocks noChangeArrowheads="1"/>
          </p:cNvSpPr>
          <p:nvPr/>
        </p:nvSpPr>
        <p:spPr>
          <a:xfrm>
            <a:off x="87088" y="135141"/>
            <a:ext cx="7874000" cy="5483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「現状分析と課題」で整理すべき項目</a:t>
            </a:r>
            <a:endParaRPr lang="en-US" altLang="ja-JP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9AC2C77E-6BD2-325C-F750-CF08E360678F}"/>
              </a:ext>
            </a:extLst>
          </p:cNvPr>
          <p:cNvGrpSpPr/>
          <p:nvPr/>
        </p:nvGrpSpPr>
        <p:grpSpPr>
          <a:xfrm>
            <a:off x="4728042" y="713324"/>
            <a:ext cx="4232413" cy="3453042"/>
            <a:chOff x="4707815" y="589989"/>
            <a:chExt cx="4232413" cy="3453042"/>
          </a:xfrm>
        </p:grpSpPr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2B8B3C78-813A-BF7C-09A6-1919A30A53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33879"/>
            <a:stretch/>
          </p:blipFill>
          <p:spPr>
            <a:xfrm>
              <a:off x="4721759" y="589989"/>
              <a:ext cx="4185812" cy="3453042"/>
            </a:xfrm>
            <a:prstGeom prst="rect">
              <a:avLst/>
            </a:prstGeom>
          </p:spPr>
        </p:pic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95E9BBFD-EE1B-FFC7-9D13-31D3DDA6186F}"/>
                </a:ext>
              </a:extLst>
            </p:cNvPr>
            <p:cNvSpPr/>
            <p:nvPr/>
          </p:nvSpPr>
          <p:spPr>
            <a:xfrm>
              <a:off x="4707815" y="973629"/>
              <a:ext cx="4232413" cy="3043200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F87F2D32-7496-3492-D6EB-2E3A8D0764F1}"/>
              </a:ext>
            </a:extLst>
          </p:cNvPr>
          <p:cNvGrpSpPr/>
          <p:nvPr/>
        </p:nvGrpSpPr>
        <p:grpSpPr>
          <a:xfrm>
            <a:off x="161772" y="772645"/>
            <a:ext cx="4410228" cy="5869670"/>
            <a:chOff x="74034" y="772645"/>
            <a:chExt cx="4410228" cy="5869670"/>
          </a:xfrm>
        </p:grpSpPr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2F47AF8A-F53A-2E96-B686-CB8D4BE5DB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3324"/>
            <a:stretch/>
          </p:blipFill>
          <p:spPr>
            <a:xfrm>
              <a:off x="116513" y="772645"/>
              <a:ext cx="4222593" cy="5869670"/>
            </a:xfrm>
            <a:prstGeom prst="rect">
              <a:avLst/>
            </a:prstGeom>
          </p:spPr>
        </p:pic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E8B93851-A28A-1F0F-7C15-5449724CE3AD}"/>
                </a:ext>
              </a:extLst>
            </p:cNvPr>
            <p:cNvSpPr/>
            <p:nvPr/>
          </p:nvSpPr>
          <p:spPr>
            <a:xfrm>
              <a:off x="74034" y="1092188"/>
              <a:ext cx="4410228" cy="5532540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F2C0ABA2-FD52-A4BA-3E92-EE3172A27D63}"/>
              </a:ext>
            </a:extLst>
          </p:cNvPr>
          <p:cNvGrpSpPr/>
          <p:nvPr/>
        </p:nvGrpSpPr>
        <p:grpSpPr>
          <a:xfrm>
            <a:off x="4733985" y="4533110"/>
            <a:ext cx="4205764" cy="1485271"/>
            <a:chOff x="4750054" y="4226906"/>
            <a:chExt cx="4205764" cy="1485271"/>
          </a:xfrm>
        </p:grpSpPr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6D4F078C-FAC3-8C59-CF00-ADB1D1F413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71559"/>
            <a:stretch/>
          </p:blipFill>
          <p:spPr>
            <a:xfrm>
              <a:off x="4751360" y="4226906"/>
              <a:ext cx="4185812" cy="1485271"/>
            </a:xfrm>
            <a:prstGeom prst="rect">
              <a:avLst/>
            </a:prstGeom>
          </p:spPr>
        </p:pic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A77F52E6-399F-5396-2B0C-8086385D22F7}"/>
                </a:ext>
              </a:extLst>
            </p:cNvPr>
            <p:cNvSpPr/>
            <p:nvPr/>
          </p:nvSpPr>
          <p:spPr>
            <a:xfrm>
              <a:off x="4750054" y="4251293"/>
              <a:ext cx="4205764" cy="1342559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B594809-EDAB-4CE9-F6B9-C44C94A16F0D}"/>
              </a:ext>
            </a:extLst>
          </p:cNvPr>
          <p:cNvSpPr txBox="1"/>
          <p:nvPr/>
        </p:nvSpPr>
        <p:spPr>
          <a:xfrm>
            <a:off x="171593" y="637346"/>
            <a:ext cx="26132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  <a:sym typeface="Arial"/>
              </a:rPr>
              <a:t>翌日までに対応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5B210A9-47DF-CD87-732B-A362EFE1D29D}"/>
              </a:ext>
            </a:extLst>
          </p:cNvPr>
          <p:cNvSpPr txBox="1"/>
          <p:nvPr/>
        </p:nvSpPr>
        <p:spPr>
          <a:xfrm>
            <a:off x="4688102" y="4117417"/>
            <a:ext cx="2688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  <a:sym typeface="Arial"/>
              </a:rPr>
              <a:t>数日以内に対応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/>
              <a:sym typeface="Arial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9AAAEA3-2D39-D507-38AC-5BB643A9B615}"/>
              </a:ext>
            </a:extLst>
          </p:cNvPr>
          <p:cNvSpPr txBox="1"/>
          <p:nvPr/>
        </p:nvSpPr>
        <p:spPr>
          <a:xfrm>
            <a:off x="4979526" y="6101508"/>
            <a:ext cx="3983783" cy="52322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prstDash val="sysDash"/>
          </a:ln>
        </p:spPr>
        <p:txBody>
          <a:bodyPr wrap="none" rtlCol="0">
            <a:spAutoFit/>
          </a:bodyPr>
          <a:lstStyle/>
          <a:p>
            <a:pPr marL="0" marR="0" lvl="0" indent="0" algn="l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  <a:sym typeface="Arial"/>
              </a:rPr>
              <a:t>病院機能維持に強く影響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E638BBEC-15CA-1B25-E50D-A81D81129CFC}"/>
              </a:ext>
            </a:extLst>
          </p:cNvPr>
          <p:cNvSpPr/>
          <p:nvPr/>
        </p:nvSpPr>
        <p:spPr>
          <a:xfrm>
            <a:off x="237974" y="2340429"/>
            <a:ext cx="4210641" cy="1810621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EC72CE61-EE26-815B-4915-E49C6E362401}"/>
              </a:ext>
            </a:extLst>
          </p:cNvPr>
          <p:cNvSpPr/>
          <p:nvPr/>
        </p:nvSpPr>
        <p:spPr>
          <a:xfrm>
            <a:off x="237975" y="5787984"/>
            <a:ext cx="4210641" cy="547501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888CA09-0BD9-DD92-9F72-C1F140410C26}"/>
              </a:ext>
            </a:extLst>
          </p:cNvPr>
          <p:cNvSpPr txBox="1"/>
          <p:nvPr/>
        </p:nvSpPr>
        <p:spPr>
          <a:xfrm>
            <a:off x="3103403" y="1813492"/>
            <a:ext cx="1467068" cy="475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89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  <a:sym typeface="Arial"/>
              </a:rPr>
              <a:t>即時対応</a:t>
            </a:r>
          </a:p>
        </p:txBody>
      </p:sp>
    </p:spTree>
    <p:extLst>
      <p:ext uri="{BB962C8B-B14F-4D97-AF65-F5344CB8AC3E}">
        <p14:creationId xmlns:p14="http://schemas.microsoft.com/office/powerpoint/2010/main" val="2860875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192792A-F278-6595-E79F-A83A8FECCD2B}"/>
              </a:ext>
            </a:extLst>
          </p:cNvPr>
          <p:cNvSpPr txBox="1"/>
          <p:nvPr/>
        </p:nvSpPr>
        <p:spPr>
          <a:xfrm>
            <a:off x="127556" y="683533"/>
            <a:ext cx="44422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  <a:sym typeface="Arial"/>
              </a:rPr>
              <a:t>現状分析から活動方針立案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/>
              <a:sym typeface="Arial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0CE33F78-B491-41DA-F543-CAD992FFE2D6}"/>
              </a:ext>
            </a:extLst>
          </p:cNvPr>
          <p:cNvSpPr txBox="1">
            <a:spLocks noChangeArrowheads="1"/>
          </p:cNvSpPr>
          <p:nvPr/>
        </p:nvSpPr>
        <p:spPr>
          <a:xfrm>
            <a:off x="87088" y="135141"/>
            <a:ext cx="7874000" cy="5483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「現状分析と課題」で整理すべき項目</a:t>
            </a:r>
            <a:endParaRPr lang="en-US" altLang="ja-JP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BDB7F30-E5F8-79B9-BA90-6628C5E98041}"/>
              </a:ext>
            </a:extLst>
          </p:cNvPr>
          <p:cNvGrpSpPr/>
          <p:nvPr/>
        </p:nvGrpSpPr>
        <p:grpSpPr>
          <a:xfrm>
            <a:off x="240825" y="1211116"/>
            <a:ext cx="8669431" cy="4577264"/>
            <a:chOff x="463089" y="1743284"/>
            <a:chExt cx="8217824" cy="4173385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03A05CC6-6DAD-1E3E-3AA3-31DC5BD461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3978" y="1743284"/>
              <a:ext cx="8206935" cy="4173384"/>
            </a:xfrm>
            <a:prstGeom prst="rect">
              <a:avLst/>
            </a:prstGeom>
          </p:spPr>
        </p:pic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038BB3D6-263B-A427-B32E-4596329B8E22}"/>
                </a:ext>
              </a:extLst>
            </p:cNvPr>
            <p:cNvSpPr/>
            <p:nvPr/>
          </p:nvSpPr>
          <p:spPr>
            <a:xfrm>
              <a:off x="463089" y="1762258"/>
              <a:ext cx="8206935" cy="4154411"/>
            </a:xfrm>
            <a:prstGeom prst="rect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257759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>
            <a:extLst>
              <a:ext uri="{FF2B5EF4-FFF2-40B4-BE49-F238E27FC236}">
                <a16:creationId xmlns:a16="http://schemas.microsoft.com/office/drawing/2014/main" id="{6836F5DB-67D4-46AD-952D-BC38B99DF2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2975" y="266653"/>
            <a:ext cx="8229600" cy="398463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/>
              <a:t>災害時病院対応のフロー</a:t>
            </a:r>
          </a:p>
        </p:txBody>
      </p:sp>
      <p:sp>
        <p:nvSpPr>
          <p:cNvPr id="22531" name="テキスト ボックス 3">
            <a:extLst>
              <a:ext uri="{FF2B5EF4-FFF2-40B4-BE49-F238E27FC236}">
                <a16:creationId xmlns:a16="http://schemas.microsoft.com/office/drawing/2014/main" id="{3AC8A653-7161-4A4D-8850-EEBC1B960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9850" y="2485384"/>
            <a:ext cx="2087563" cy="83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ダメージ</a:t>
            </a:r>
            <a:endParaRPr kumimoji="1" lang="en-US" altLang="ja-JP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コントロール</a:t>
            </a:r>
          </a:p>
        </p:txBody>
      </p:sp>
      <p:sp>
        <p:nvSpPr>
          <p:cNvPr id="22537" name="テキスト ボックス 11">
            <a:extLst>
              <a:ext uri="{FF2B5EF4-FFF2-40B4-BE49-F238E27FC236}">
                <a16:creationId xmlns:a16="http://schemas.microsoft.com/office/drawing/2014/main" id="{BC286F85-F63B-4C6B-9FCA-81CC51E34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2160" y="5141817"/>
            <a:ext cx="2730004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通常運用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/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病床拡張</a:t>
            </a: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5FF8DE92-0DDA-436D-9905-352508248880}"/>
              </a:ext>
            </a:extLst>
          </p:cNvPr>
          <p:cNvSpPr/>
          <p:nvPr/>
        </p:nvSpPr>
        <p:spPr>
          <a:xfrm>
            <a:off x="612775" y="2310759"/>
            <a:ext cx="7561263" cy="21584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2542" name="テキスト ボックス 2">
            <a:extLst>
              <a:ext uri="{FF2B5EF4-FFF2-40B4-BE49-F238E27FC236}">
                <a16:creationId xmlns:a16="http://schemas.microsoft.com/office/drawing/2014/main" id="{0F3F838A-071E-4B85-A689-A95F2091C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616" y="2459984"/>
            <a:ext cx="2341959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現状分析と課題の整理</a:t>
            </a:r>
          </a:p>
        </p:txBody>
      </p:sp>
      <p:sp>
        <p:nvSpPr>
          <p:cNvPr id="24" name="矢印: 下 23">
            <a:extLst>
              <a:ext uri="{FF2B5EF4-FFF2-40B4-BE49-F238E27FC236}">
                <a16:creationId xmlns:a16="http://schemas.microsoft.com/office/drawing/2014/main" id="{9ED5C5FA-9A51-4EBB-B937-0B2D859C0B6A}"/>
              </a:ext>
            </a:extLst>
          </p:cNvPr>
          <p:cNvSpPr/>
          <p:nvPr/>
        </p:nvSpPr>
        <p:spPr>
          <a:xfrm>
            <a:off x="2995488" y="4539991"/>
            <a:ext cx="612775" cy="4138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6" name="矢印: 下 25">
            <a:extLst>
              <a:ext uri="{FF2B5EF4-FFF2-40B4-BE49-F238E27FC236}">
                <a16:creationId xmlns:a16="http://schemas.microsoft.com/office/drawing/2014/main" id="{74910BB2-C4B4-4586-A914-11C021D7A72A}"/>
              </a:ext>
            </a:extLst>
          </p:cNvPr>
          <p:cNvSpPr/>
          <p:nvPr/>
        </p:nvSpPr>
        <p:spPr>
          <a:xfrm>
            <a:off x="1812738" y="4537042"/>
            <a:ext cx="611188" cy="4395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" name="矢印: 左右 2">
            <a:extLst>
              <a:ext uri="{FF2B5EF4-FFF2-40B4-BE49-F238E27FC236}">
                <a16:creationId xmlns:a16="http://schemas.microsoft.com/office/drawing/2014/main" id="{86EF9227-21C0-4B39-A8CC-863F12E1786B}"/>
              </a:ext>
            </a:extLst>
          </p:cNvPr>
          <p:cNvSpPr/>
          <p:nvPr/>
        </p:nvSpPr>
        <p:spPr>
          <a:xfrm>
            <a:off x="3517900" y="2639372"/>
            <a:ext cx="1571625" cy="5508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2548" name="テキスト ボックス 4">
            <a:extLst>
              <a:ext uri="{FF2B5EF4-FFF2-40B4-BE49-F238E27FC236}">
                <a16:creationId xmlns:a16="http://schemas.microsoft.com/office/drawing/2014/main" id="{C03073CA-A4CF-42BC-8201-2A368CFA3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9163" y="3887767"/>
            <a:ext cx="1454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病床拡充</a:t>
            </a:r>
          </a:p>
        </p:txBody>
      </p:sp>
      <p:sp>
        <p:nvSpPr>
          <p:cNvPr id="22549" name="テキスト ボックス 3">
            <a:extLst>
              <a:ext uri="{FF2B5EF4-FFF2-40B4-BE49-F238E27FC236}">
                <a16:creationId xmlns:a16="http://schemas.microsoft.com/office/drawing/2014/main" id="{75F6E828-0D05-4D45-B089-F694E0A22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5500" y="1504309"/>
            <a:ext cx="16922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CSCA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確立</a:t>
            </a:r>
          </a:p>
        </p:txBody>
      </p:sp>
      <p:sp>
        <p:nvSpPr>
          <p:cNvPr id="33" name="矢印: 下 32">
            <a:extLst>
              <a:ext uri="{FF2B5EF4-FFF2-40B4-BE49-F238E27FC236}">
                <a16:creationId xmlns:a16="http://schemas.microsoft.com/office/drawing/2014/main" id="{54A66F18-2259-4403-8FFB-76953B817C3B}"/>
              </a:ext>
            </a:extLst>
          </p:cNvPr>
          <p:cNvSpPr/>
          <p:nvPr/>
        </p:nvSpPr>
        <p:spPr>
          <a:xfrm>
            <a:off x="3890963" y="1988497"/>
            <a:ext cx="612775" cy="3476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2551" name="テキスト ボックス 3">
            <a:extLst>
              <a:ext uri="{FF2B5EF4-FFF2-40B4-BE49-F238E27FC236}">
                <a16:creationId xmlns:a16="http://schemas.microsoft.com/office/drawing/2014/main" id="{2C5CC198-7775-4AD2-B083-83E49BF17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6325" y="789934"/>
            <a:ext cx="1192213" cy="460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発災</a:t>
            </a:r>
          </a:p>
        </p:txBody>
      </p:sp>
      <p:sp>
        <p:nvSpPr>
          <p:cNvPr id="25" name="矢印: 下 24">
            <a:extLst>
              <a:ext uri="{FF2B5EF4-FFF2-40B4-BE49-F238E27FC236}">
                <a16:creationId xmlns:a16="http://schemas.microsoft.com/office/drawing/2014/main" id="{E001A9B5-065F-46C3-B0A7-575907C8450F}"/>
              </a:ext>
            </a:extLst>
          </p:cNvPr>
          <p:cNvSpPr/>
          <p:nvPr/>
        </p:nvSpPr>
        <p:spPr>
          <a:xfrm>
            <a:off x="3889375" y="1250309"/>
            <a:ext cx="612775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" name="テキスト ボックス 5">
            <a:extLst>
              <a:ext uri="{FF2B5EF4-FFF2-40B4-BE49-F238E27FC236}">
                <a16:creationId xmlns:a16="http://schemas.microsoft.com/office/drawing/2014/main" id="{1433714C-CBCA-5EF1-737E-3D38AC260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252" y="3838073"/>
            <a:ext cx="3205163" cy="461665"/>
          </a:xfrm>
          <a:prstGeom prst="rect">
            <a:avLst/>
          </a:prstGeom>
          <a:solidFill>
            <a:srgbClr val="99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A82B9CE-8587-D131-219F-FCC33F7D30F3}"/>
              </a:ext>
            </a:extLst>
          </p:cNvPr>
          <p:cNvSpPr/>
          <p:nvPr/>
        </p:nvSpPr>
        <p:spPr>
          <a:xfrm>
            <a:off x="2789833" y="3838717"/>
            <a:ext cx="1602780" cy="4603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6172B8F-A982-FDAF-F617-84AA896D2EB4}"/>
              </a:ext>
            </a:extLst>
          </p:cNvPr>
          <p:cNvSpPr/>
          <p:nvPr/>
        </p:nvSpPr>
        <p:spPr>
          <a:xfrm>
            <a:off x="4474177" y="3830617"/>
            <a:ext cx="1602780" cy="4603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D132F71-8CE1-DA18-BA79-8CB02062CBFF}"/>
              </a:ext>
            </a:extLst>
          </p:cNvPr>
          <p:cNvSpPr/>
          <p:nvPr/>
        </p:nvSpPr>
        <p:spPr>
          <a:xfrm>
            <a:off x="6052428" y="3826569"/>
            <a:ext cx="1602780" cy="4603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7" name="テキスト ボックス 5">
            <a:extLst>
              <a:ext uri="{FF2B5EF4-FFF2-40B4-BE49-F238E27FC236}">
                <a16:creationId xmlns:a16="http://schemas.microsoft.com/office/drawing/2014/main" id="{4FA93EFD-26B3-A0A0-D0DF-EA9121DE4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251" y="5144750"/>
            <a:ext cx="481191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　　</a:t>
            </a:r>
          </a:p>
        </p:txBody>
      </p:sp>
      <p:sp>
        <p:nvSpPr>
          <p:cNvPr id="22533" name="テキスト ボックス 5">
            <a:extLst>
              <a:ext uri="{FF2B5EF4-FFF2-40B4-BE49-F238E27FC236}">
                <a16:creationId xmlns:a16="http://schemas.microsoft.com/office/drawing/2014/main" id="{4C79FE0C-9407-4724-BE1E-3C4967639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1582" y="3834643"/>
            <a:ext cx="31808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診療継続不可</a:t>
            </a:r>
          </a:p>
        </p:txBody>
      </p:sp>
      <p:sp>
        <p:nvSpPr>
          <p:cNvPr id="8" name="テキスト ボックス 5">
            <a:extLst>
              <a:ext uri="{FF2B5EF4-FFF2-40B4-BE49-F238E27FC236}">
                <a16:creationId xmlns:a16="http://schemas.microsoft.com/office/drawing/2014/main" id="{F235DDEE-CDC0-D6EA-567D-895F70EA5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3077" y="3828937"/>
            <a:ext cx="3182131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診療継続可能</a:t>
            </a:r>
          </a:p>
        </p:txBody>
      </p:sp>
      <p:sp>
        <p:nvSpPr>
          <p:cNvPr id="11" name="矢印: 下 10">
            <a:extLst>
              <a:ext uri="{FF2B5EF4-FFF2-40B4-BE49-F238E27FC236}">
                <a16:creationId xmlns:a16="http://schemas.microsoft.com/office/drawing/2014/main" id="{C477AC99-CF07-0021-71C5-5E98F91586D3}"/>
              </a:ext>
            </a:extLst>
          </p:cNvPr>
          <p:cNvSpPr/>
          <p:nvPr/>
        </p:nvSpPr>
        <p:spPr>
          <a:xfrm>
            <a:off x="6726238" y="4566617"/>
            <a:ext cx="612775" cy="4429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B06D36B-5F5C-5AA6-8C15-E1B76F86B82D}"/>
              </a:ext>
            </a:extLst>
          </p:cNvPr>
          <p:cNvSpPr txBox="1"/>
          <p:nvPr/>
        </p:nvSpPr>
        <p:spPr>
          <a:xfrm>
            <a:off x="1136497" y="3756546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０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0462278-6C14-E195-FE87-AB29C6A93E16}"/>
              </a:ext>
            </a:extLst>
          </p:cNvPr>
          <p:cNvSpPr txBox="1"/>
          <p:nvPr/>
        </p:nvSpPr>
        <p:spPr>
          <a:xfrm>
            <a:off x="4087171" y="376912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Ⅰ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779BB33-4213-D610-8442-BCA01F48452E}"/>
              </a:ext>
            </a:extLst>
          </p:cNvPr>
          <p:cNvSpPr txBox="1"/>
          <p:nvPr/>
        </p:nvSpPr>
        <p:spPr>
          <a:xfrm>
            <a:off x="4349708" y="377108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Ⅱ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F2D0224-ACB4-B003-6416-505FE40B601E}"/>
              </a:ext>
            </a:extLst>
          </p:cNvPr>
          <p:cNvSpPr txBox="1"/>
          <p:nvPr/>
        </p:nvSpPr>
        <p:spPr>
          <a:xfrm>
            <a:off x="7308304" y="377108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Ⅲ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9208156-A5E5-1987-63D8-C00D1B5BE670}"/>
              </a:ext>
            </a:extLst>
          </p:cNvPr>
          <p:cNvSpPr txBox="1"/>
          <p:nvPr/>
        </p:nvSpPr>
        <p:spPr>
          <a:xfrm>
            <a:off x="787538" y="3440206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病院行動評価群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9208156-A5E5-1987-63D8-C00D1B5BE670}"/>
              </a:ext>
            </a:extLst>
          </p:cNvPr>
          <p:cNvSpPr txBox="1"/>
          <p:nvPr/>
        </p:nvSpPr>
        <p:spPr>
          <a:xfrm>
            <a:off x="77017" y="519761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大方針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7EC31066-DCA7-D058-5B00-05F0BE09C2D6}"/>
              </a:ext>
            </a:extLst>
          </p:cNvPr>
          <p:cNvSpPr/>
          <p:nvPr/>
        </p:nvSpPr>
        <p:spPr>
          <a:xfrm>
            <a:off x="4751387" y="4542949"/>
            <a:ext cx="612775" cy="4138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9B34C850-4451-C0D3-59AE-2E4AB5CC84BB}"/>
              </a:ext>
            </a:extLst>
          </p:cNvPr>
          <p:cNvCxnSpPr>
            <a:cxnSpLocks/>
          </p:cNvCxnSpPr>
          <p:nvPr/>
        </p:nvCxnSpPr>
        <p:spPr>
          <a:xfrm flipH="1">
            <a:off x="2794852" y="5132164"/>
            <a:ext cx="1626822" cy="5002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5">
            <a:extLst>
              <a:ext uri="{FF2B5EF4-FFF2-40B4-BE49-F238E27FC236}">
                <a16:creationId xmlns:a16="http://schemas.microsoft.com/office/drawing/2014/main" id="{5D52DD6E-8518-4141-63ED-C1C4B51C1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6497" y="5146462"/>
            <a:ext cx="11922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全避難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" name="テキスト ボックス 5">
            <a:extLst>
              <a:ext uri="{FF2B5EF4-FFF2-40B4-BE49-F238E27FC236}">
                <a16:creationId xmlns:a16="http://schemas.microsoft.com/office/drawing/2014/main" id="{1FEEE6C9-8BBA-181A-1AB7-8831214C18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6778" y="5144750"/>
            <a:ext cx="84218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籠城　　</a:t>
            </a:r>
          </a:p>
        </p:txBody>
      </p:sp>
      <p:sp>
        <p:nvSpPr>
          <p:cNvPr id="35" name="テキスト ボックス 5">
            <a:extLst>
              <a:ext uri="{FF2B5EF4-FFF2-40B4-BE49-F238E27FC236}">
                <a16:creationId xmlns:a16="http://schemas.microsoft.com/office/drawing/2014/main" id="{6DC91AA7-F556-257B-26E1-470BA37C5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1766" y="5340053"/>
            <a:ext cx="16268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FFC000"/>
                </a:solidFill>
              </a:rPr>
              <a:t>（一部避難）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</a:rPr>
              <a:t>　　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547E2B1-628E-E873-C393-CD0D5472DBD1}"/>
              </a:ext>
            </a:extLst>
          </p:cNvPr>
          <p:cNvSpPr txBox="1"/>
          <p:nvPr/>
        </p:nvSpPr>
        <p:spPr>
          <a:xfrm>
            <a:off x="-28851" y="5751553"/>
            <a:ext cx="1204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支援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ステータス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5472EAA-52DA-D951-6E30-01B742B1DF13}"/>
              </a:ext>
            </a:extLst>
          </p:cNvPr>
          <p:cNvSpPr txBox="1"/>
          <p:nvPr/>
        </p:nvSpPr>
        <p:spPr>
          <a:xfrm>
            <a:off x="1443159" y="6203363"/>
            <a:ext cx="15568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常駐</a:t>
            </a:r>
            <a:endParaRPr lang="en-US" altLang="ja-JP" sz="2000" dirty="0">
              <a:solidFill>
                <a:srgbClr val="000000"/>
              </a:solidFill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連日訪問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8372538-B5C7-36C0-B173-2A292A53B6AA}"/>
              </a:ext>
            </a:extLst>
          </p:cNvPr>
          <p:cNvSpPr txBox="1"/>
          <p:nvPr/>
        </p:nvSpPr>
        <p:spPr>
          <a:xfrm>
            <a:off x="1423607" y="5755322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重点支援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E0AFC70-CFD8-6203-CB17-1A853BB0E4CF}"/>
              </a:ext>
            </a:extLst>
          </p:cNvPr>
          <p:cNvSpPr txBox="1"/>
          <p:nvPr/>
        </p:nvSpPr>
        <p:spPr>
          <a:xfrm>
            <a:off x="3523794" y="5775647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srgbClr val="000000"/>
                </a:solidFill>
              </a:rPr>
              <a:t>要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調整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BC94003D-CA97-B1C2-DB4D-E8D7E12F8570}"/>
              </a:ext>
            </a:extLst>
          </p:cNvPr>
          <p:cNvSpPr txBox="1"/>
          <p:nvPr/>
        </p:nvSpPr>
        <p:spPr>
          <a:xfrm>
            <a:off x="5478752" y="5775647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srgbClr val="000000"/>
                </a:solidFill>
              </a:rPr>
              <a:t>要観察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87B3FE8-4624-AD70-180B-CCED7CCF8C98}"/>
              </a:ext>
            </a:extLst>
          </p:cNvPr>
          <p:cNvSpPr txBox="1"/>
          <p:nvPr/>
        </p:nvSpPr>
        <p:spPr>
          <a:xfrm>
            <a:off x="7044660" y="576160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支援</a:t>
            </a:r>
            <a:r>
              <a:rPr lang="ja-JP" alt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不要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3E295A46-900F-B61B-9AE9-56515ED4433A}"/>
              </a:ext>
            </a:extLst>
          </p:cNvPr>
          <p:cNvSpPr txBox="1"/>
          <p:nvPr/>
        </p:nvSpPr>
        <p:spPr>
          <a:xfrm>
            <a:off x="5274010" y="6357251"/>
            <a:ext cx="1556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ja-JP" altLang="en-US" sz="20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連絡のみ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860654A-AD65-4418-C38A-352B4909BBC0}"/>
              </a:ext>
            </a:extLst>
          </p:cNvPr>
          <p:cNvSpPr txBox="1"/>
          <p:nvPr/>
        </p:nvSpPr>
        <p:spPr>
          <a:xfrm>
            <a:off x="3131752" y="6357251"/>
            <a:ext cx="1556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ja-JP" altLang="en-US" sz="20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隔日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訪問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6229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E9FDA0-60B1-4896-B260-E5D55E73F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388" y="260350"/>
            <a:ext cx="8277225" cy="9953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ja-JP" altLang="en-US" dirty="0"/>
              <a:t>被災病院の評価ステップと行動確定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77649E-5C00-43AA-A81B-DAD9829F3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1371600"/>
            <a:ext cx="9144000" cy="4649788"/>
          </a:xfrm>
        </p:spPr>
        <p:txBody>
          <a:bodyPr>
            <a:normAutofit fontScale="70000" lnSpcReduction="20000"/>
          </a:bodyPr>
          <a:lstStyle/>
          <a:p>
            <a:pPr marL="0" indent="0">
              <a:buFontTx/>
              <a:buNone/>
              <a:defRPr/>
            </a:pPr>
            <a:r>
              <a:rPr lang="en-US" altLang="ja-JP" dirty="0"/>
              <a:t>Step1</a:t>
            </a:r>
            <a:r>
              <a:rPr lang="ja-JP" altLang="en-US" dirty="0"/>
              <a:t>　（</a:t>
            </a:r>
            <a:r>
              <a:rPr lang="en-US" altLang="ja-JP" dirty="0"/>
              <a:t>Scene</a:t>
            </a:r>
            <a:r>
              <a:rPr lang="ja-JP" altLang="en-US" dirty="0"/>
              <a:t>）</a:t>
            </a:r>
            <a:endParaRPr lang="en-US" altLang="ja-JP" dirty="0"/>
          </a:p>
          <a:p>
            <a:pPr marL="0" indent="0">
              <a:buFontTx/>
              <a:buNone/>
              <a:defRPr/>
            </a:pPr>
            <a:r>
              <a:rPr lang="ja-JP" altLang="en-US" dirty="0"/>
              <a:t>　　場の安全を評価して病院の行動評価群を決定</a:t>
            </a:r>
            <a:endParaRPr lang="en-US" altLang="ja-JP" dirty="0"/>
          </a:p>
          <a:p>
            <a:pPr marL="0" indent="0">
              <a:buFontTx/>
              <a:buNone/>
              <a:defRPr/>
            </a:pPr>
            <a:endParaRPr lang="en-US" altLang="ja-JP" dirty="0"/>
          </a:p>
          <a:p>
            <a:pPr marL="0" indent="0">
              <a:buFontTx/>
              <a:buNone/>
              <a:defRPr/>
            </a:pPr>
            <a:r>
              <a:rPr lang="en-US" altLang="ja-JP" dirty="0"/>
              <a:t>Step2  </a:t>
            </a:r>
            <a:r>
              <a:rPr lang="ja-JP" altLang="en-US" dirty="0"/>
              <a:t>（</a:t>
            </a:r>
            <a:r>
              <a:rPr lang="en-US" altLang="ja-JP" dirty="0"/>
              <a:t>Survivor</a:t>
            </a:r>
            <a:r>
              <a:rPr lang="ja-JP" altLang="en-US" dirty="0"/>
              <a:t>）</a:t>
            </a:r>
            <a:endParaRPr lang="en-US" altLang="ja-JP" dirty="0"/>
          </a:p>
          <a:p>
            <a:pPr marL="0" indent="0">
              <a:buFontTx/>
              <a:buNone/>
              <a:defRPr/>
            </a:pPr>
            <a:r>
              <a:rPr lang="ja-JP" altLang="en-US" dirty="0"/>
              <a:t>　　患者の生命維持機能に基づいて、病院行動評価群を決定</a:t>
            </a:r>
            <a:endParaRPr lang="en-US" altLang="ja-JP" dirty="0"/>
          </a:p>
          <a:p>
            <a:pPr marL="0" indent="0">
              <a:buFontTx/>
              <a:buNone/>
              <a:defRPr/>
            </a:pPr>
            <a:r>
              <a:rPr lang="ja-JP" altLang="en-US" dirty="0"/>
              <a:t>　　　　　（当面</a:t>
            </a:r>
            <a:r>
              <a:rPr lang="en-US" altLang="ja-JP" dirty="0"/>
              <a:t>24</a:t>
            </a:r>
            <a:r>
              <a:rPr lang="ja-JP" altLang="en-US" dirty="0"/>
              <a:t>時間の機能で判断）</a:t>
            </a:r>
            <a:endParaRPr lang="en-US" altLang="ja-JP" dirty="0"/>
          </a:p>
          <a:p>
            <a:pPr marL="0" indent="0">
              <a:buFontTx/>
              <a:buNone/>
              <a:defRPr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FontTx/>
              <a:buNone/>
              <a:defRPr/>
            </a:pPr>
            <a:r>
              <a:rPr lang="en-US" altLang="ja-JP" dirty="0"/>
              <a:t>Step3</a:t>
            </a:r>
            <a:r>
              <a:rPr lang="ja-JP" altLang="en-US" dirty="0"/>
              <a:t>　</a:t>
            </a:r>
            <a:r>
              <a:rPr lang="en-US" altLang="ja-JP" dirty="0"/>
              <a:t>(Self)</a:t>
            </a:r>
          </a:p>
          <a:p>
            <a:pPr marL="0" indent="0">
              <a:buFontTx/>
              <a:buNone/>
              <a:defRPr/>
            </a:pPr>
            <a:r>
              <a:rPr lang="ja-JP" altLang="en-US" dirty="0"/>
              <a:t>　　衛生・生活機能を評価（資源評価）</a:t>
            </a:r>
            <a:r>
              <a:rPr lang="en-US" altLang="ja-JP" dirty="0"/>
              <a:t>+</a:t>
            </a:r>
            <a:r>
              <a:rPr lang="ja-JP" altLang="en-US" dirty="0"/>
              <a:t>翌日、翌日の状況を推定（将来予測）</a:t>
            </a:r>
            <a:endParaRPr lang="en-US" altLang="ja-JP" dirty="0"/>
          </a:p>
          <a:p>
            <a:pPr marL="0" indent="0">
              <a:buFontTx/>
              <a:buNone/>
              <a:defRPr/>
            </a:pPr>
            <a:r>
              <a:rPr lang="ja-JP" altLang="en-US" dirty="0"/>
              <a:t>　　　　　病院行動評価群を決定</a:t>
            </a:r>
            <a:endParaRPr lang="en-US" altLang="ja-JP" dirty="0"/>
          </a:p>
          <a:p>
            <a:pPr marL="0" indent="0">
              <a:buFontTx/>
              <a:buNone/>
              <a:defRPr/>
            </a:pPr>
            <a:r>
              <a:rPr lang="ja-JP" altLang="en-US" dirty="0"/>
              <a:t>　　　　　　　物質的資源の評価</a:t>
            </a:r>
            <a:r>
              <a:rPr lang="en-US" altLang="ja-JP" dirty="0"/>
              <a:t>+</a:t>
            </a:r>
            <a:r>
              <a:rPr lang="ja-JP" altLang="en-US" dirty="0"/>
              <a:t>人的資源（職員参集状況）評価</a:t>
            </a:r>
            <a:endParaRPr lang="en-US" altLang="ja-JP" dirty="0"/>
          </a:p>
          <a:p>
            <a:pPr marL="0" indent="0">
              <a:buFontTx/>
              <a:buNone/>
              <a:defRPr/>
            </a:pPr>
            <a:endParaRPr lang="en-US" altLang="ja-JP" dirty="0"/>
          </a:p>
          <a:p>
            <a:pPr marL="0" indent="0">
              <a:buFontTx/>
              <a:buNone/>
              <a:defRPr/>
            </a:pPr>
            <a:r>
              <a:rPr lang="en-US" altLang="ja-JP" dirty="0"/>
              <a:t>Step4   </a:t>
            </a:r>
            <a:r>
              <a:rPr lang="ja-JP" altLang="en-US" dirty="0"/>
              <a:t>具体的な支援要請</a:t>
            </a:r>
            <a:r>
              <a:rPr lang="en-US" altLang="ja-JP" u="sng" dirty="0"/>
              <a:t> </a:t>
            </a:r>
            <a:endParaRPr lang="ja-JP" altLang="en-US" u="sng" dirty="0"/>
          </a:p>
        </p:txBody>
      </p:sp>
      <p:sp>
        <p:nvSpPr>
          <p:cNvPr id="23556" name="日付プレースホルダー 3">
            <a:extLst>
              <a:ext uri="{FF2B5EF4-FFF2-40B4-BE49-F238E27FC236}">
                <a16:creationId xmlns:a16="http://schemas.microsoft.com/office/drawing/2014/main" id="{8A9E3201-D9D9-48BB-83FF-0DFD4669790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7885113" y="6140450"/>
            <a:ext cx="1008062" cy="31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400"/>
              <a:t>2018/7/17</a:t>
            </a:r>
            <a:endParaRPr lang="ja-JP" altLang="en-US" sz="1400"/>
          </a:p>
        </p:txBody>
      </p:sp>
      <p:sp>
        <p:nvSpPr>
          <p:cNvPr id="23557" name="フッター プレースホルダー 4">
            <a:extLst>
              <a:ext uri="{FF2B5EF4-FFF2-40B4-BE49-F238E27FC236}">
                <a16:creationId xmlns:a16="http://schemas.microsoft.com/office/drawing/2014/main" id="{F59BA4BD-49A4-4B8C-8A4C-52C3C6A873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787900" y="5905500"/>
            <a:ext cx="3630613" cy="469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/>
              <a:t>藤沢市民病院　</a:t>
            </a:r>
            <a:r>
              <a:rPr lang="en-US" altLang="ja-JP" sz="1400"/>
              <a:t>Fujisawa City Hospital </a:t>
            </a:r>
            <a:r>
              <a:rPr lang="ja-JP" altLang="en-US" sz="1400"/>
              <a:t>　　　　　　　　　　　　　　  阿南英明　　　 </a:t>
            </a:r>
            <a:r>
              <a:rPr lang="en-US" altLang="ja-JP" sz="1400"/>
              <a:t>Hideaki Anan</a:t>
            </a:r>
            <a:r>
              <a:rPr lang="ja-JP" altLang="en-US" sz="1400"/>
              <a:t>　　　　　　　　　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正方形/長方形 55"/>
          <p:cNvSpPr/>
          <p:nvPr/>
        </p:nvSpPr>
        <p:spPr>
          <a:xfrm>
            <a:off x="5917726" y="3120622"/>
            <a:ext cx="980589" cy="47479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4824174" y="3118808"/>
            <a:ext cx="1072425" cy="4747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3836925" y="3111121"/>
            <a:ext cx="955351" cy="47479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848036" y="3107191"/>
            <a:ext cx="949320" cy="474797"/>
          </a:xfrm>
          <a:prstGeom prst="rect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cxnSp>
        <p:nvCxnSpPr>
          <p:cNvPr id="45" name="直線コネクタ 44"/>
          <p:cNvCxnSpPr/>
          <p:nvPr/>
        </p:nvCxnSpPr>
        <p:spPr>
          <a:xfrm>
            <a:off x="6928568" y="1866871"/>
            <a:ext cx="0" cy="2368754"/>
          </a:xfrm>
          <a:prstGeom prst="line">
            <a:avLst/>
          </a:prstGeom>
          <a:ln w="571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53114" y="2693235"/>
            <a:ext cx="2083768" cy="39684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診療継続不可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 　  </a:t>
            </a:r>
            <a:endParaRPr kumimoji="1" lang="ja-JP" altLang="en-US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56546" y="2045214"/>
            <a:ext cx="9501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制限なく機能維持</a:t>
            </a:r>
          </a:p>
        </p:txBody>
      </p:sp>
      <p:cxnSp>
        <p:nvCxnSpPr>
          <p:cNvPr id="10" name="直線コネクタ 9"/>
          <p:cNvCxnSpPr/>
          <p:nvPr/>
        </p:nvCxnSpPr>
        <p:spPr>
          <a:xfrm>
            <a:off x="2819046" y="3092392"/>
            <a:ext cx="4082647" cy="99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065069" y="2638225"/>
            <a:ext cx="5847922" cy="297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H="1">
            <a:off x="2814289" y="1866871"/>
            <a:ext cx="1814" cy="2419561"/>
          </a:xfrm>
          <a:prstGeom prst="line">
            <a:avLst/>
          </a:prstGeom>
          <a:ln w="571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H="1">
            <a:off x="3805931" y="3069337"/>
            <a:ext cx="12225" cy="132903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4807764" y="2190463"/>
            <a:ext cx="2456" cy="206345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1045006" y="2942671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病院行動評価群</a:t>
            </a:r>
          </a:p>
        </p:txBody>
      </p:sp>
      <p:cxnSp>
        <p:nvCxnSpPr>
          <p:cNvPr id="35" name="直線コネクタ 34"/>
          <p:cNvCxnSpPr/>
          <p:nvPr/>
        </p:nvCxnSpPr>
        <p:spPr>
          <a:xfrm>
            <a:off x="5907543" y="1891653"/>
            <a:ext cx="3432" cy="2394779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465858" y="1286384"/>
            <a:ext cx="8312981" cy="50783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病院行動評価群　</a:t>
            </a:r>
            <a:r>
              <a:rPr kumimoji="1" lang="en-US" altLang="ja-JP" sz="2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Ver4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（診療機能の継続性と拡張の評価）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917401" y="3787468"/>
            <a:ext cx="107213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機能維持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231313" y="319119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Ⅲ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153115" y="3179666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0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170171" y="319096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Ⅰ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352188" y="1820373"/>
            <a:ext cx="95410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機能障害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007727" y="3700213"/>
            <a:ext cx="107913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通常運用</a:t>
            </a:r>
            <a:r>
              <a:rPr kumimoji="1" lang="en-US" altLang="ja-JP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/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病床拡張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194166" y="317886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Ⅱ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  <a:cs typeface="+mn-cs"/>
              </a:rPr>
              <a:t>2021/2/8</a:t>
            </a:r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6394585" y="5651244"/>
            <a:ext cx="3086100" cy="273844"/>
          </a:xfr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  <a:cs typeface="+mn-cs"/>
              </a:rPr>
              <a:t>藤沢市民病院　</a:t>
            </a:r>
            <a:r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  <a:cs typeface="+mn-cs"/>
              </a:rPr>
              <a:t>Fujisawa City Hospital </a:t>
            </a: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  <a:cs typeface="+mn-cs"/>
              </a:rPr>
              <a:t>　　　　　　　　　　　　　　  阿南英明　　　 </a:t>
            </a:r>
            <a:r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  <a:cs typeface="+mn-cs"/>
              </a:rPr>
              <a:t>Hideaki Anan</a:t>
            </a: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  <a:cs typeface="+mn-cs"/>
              </a:rPr>
              <a:t>　　　　　　　　　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897790" y="2124730"/>
            <a:ext cx="105028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場（施設）</a:t>
            </a:r>
            <a:endParaRPr kumimoji="1" lang="en-US" altLang="ja-JP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危険</a:t>
            </a:r>
          </a:p>
        </p:txBody>
      </p:sp>
      <p:cxnSp>
        <p:nvCxnSpPr>
          <p:cNvPr id="46" name="直線コネクタ 45"/>
          <p:cNvCxnSpPr/>
          <p:nvPr/>
        </p:nvCxnSpPr>
        <p:spPr>
          <a:xfrm flipH="1">
            <a:off x="3817427" y="1875970"/>
            <a:ext cx="14724" cy="741665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2844229" y="3606623"/>
            <a:ext cx="967016" cy="6499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緊急避難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3836925" y="3606623"/>
            <a:ext cx="911094" cy="638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避難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5391807" y="2743277"/>
            <a:ext cx="1446938" cy="3231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診療継続可</a:t>
            </a:r>
            <a:endParaRPr kumimoji="1" lang="en-US" altLang="ja-JP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" name="右矢印 3"/>
          <p:cNvSpPr/>
          <p:nvPr/>
        </p:nvSpPr>
        <p:spPr>
          <a:xfrm>
            <a:off x="2836109" y="4416008"/>
            <a:ext cx="943736" cy="11166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28162" y="4572998"/>
            <a:ext cx="67358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Step1</a:t>
            </a: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0" name="右矢印 39"/>
          <p:cNvSpPr/>
          <p:nvPr/>
        </p:nvSpPr>
        <p:spPr>
          <a:xfrm>
            <a:off x="3897600" y="4527623"/>
            <a:ext cx="850419" cy="115796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038882" y="4701623"/>
            <a:ext cx="67358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Step2</a:t>
            </a: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5514289" y="4875647"/>
            <a:ext cx="67358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Step3</a:t>
            </a: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 flipV="1">
            <a:off x="982574" y="4244875"/>
            <a:ext cx="5930417" cy="1808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1324364" y="3750435"/>
            <a:ext cx="120898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取るべき行動</a:t>
            </a:r>
          </a:p>
        </p:txBody>
      </p:sp>
      <p:sp>
        <p:nvSpPr>
          <p:cNvPr id="47" name="右矢印 46"/>
          <p:cNvSpPr/>
          <p:nvPr/>
        </p:nvSpPr>
        <p:spPr>
          <a:xfrm>
            <a:off x="4807763" y="4732920"/>
            <a:ext cx="2093930" cy="95725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cxnSp>
        <p:nvCxnSpPr>
          <p:cNvPr id="65" name="直線コネクタ 64"/>
          <p:cNvCxnSpPr/>
          <p:nvPr/>
        </p:nvCxnSpPr>
        <p:spPr>
          <a:xfrm>
            <a:off x="1008914" y="3590592"/>
            <a:ext cx="5904077" cy="18018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1437191" y="2206753"/>
            <a:ext cx="101822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機能の評価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811246" y="2259746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機能回復不可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757658" y="2130010"/>
            <a:ext cx="124235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回復の可能性あり＊　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or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一部機能障害</a:t>
            </a:r>
          </a:p>
        </p:txBody>
      </p:sp>
      <p:cxnSp>
        <p:nvCxnSpPr>
          <p:cNvPr id="26" name="直線コネクタ 25"/>
          <p:cNvCxnSpPr/>
          <p:nvPr/>
        </p:nvCxnSpPr>
        <p:spPr>
          <a:xfrm>
            <a:off x="3832152" y="2124730"/>
            <a:ext cx="2090107" cy="20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733441" y="5137408"/>
            <a:ext cx="638187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＊台風・落雷などによる一時的停電など、一定の時間経過により機能回復が見込める場合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980044" y="3358020"/>
            <a:ext cx="2145139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付帯事項</a:t>
            </a:r>
            <a:endParaRPr kumimoji="1" lang="en-US" altLang="ja-JP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ICU</a:t>
            </a:r>
            <a:r>
              <a:rPr kumimoji="1" lang="ja-JP" alt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など特殊病床については</a:t>
            </a:r>
            <a:endParaRPr kumimoji="1" lang="en-US" altLang="ja-JP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別途評価と判断を付記</a:t>
            </a:r>
          </a:p>
        </p:txBody>
      </p:sp>
    </p:spTree>
    <p:extLst>
      <p:ext uri="{BB962C8B-B14F-4D97-AF65-F5344CB8AC3E}">
        <p14:creationId xmlns:p14="http://schemas.microsoft.com/office/powerpoint/2010/main" val="442924643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1260</Words>
  <Application>Microsoft Office PowerPoint</Application>
  <PresentationFormat>画面に合わせる (4:3)</PresentationFormat>
  <Paragraphs>305</Paragraphs>
  <Slides>17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17</vt:i4>
      </vt:variant>
    </vt:vector>
  </HeadingPairs>
  <TitlesOfParts>
    <vt:vector size="28" baseType="lpstr">
      <vt:lpstr>HG丸ｺﾞｼｯｸM-PRO</vt:lpstr>
      <vt:lpstr>Meiryo UI</vt:lpstr>
      <vt:lpstr>MS PGothic</vt:lpstr>
      <vt:lpstr>MS PGothic</vt:lpstr>
      <vt:lpstr>ＭＳ ゴシック</vt:lpstr>
      <vt:lpstr>Osaka</vt:lpstr>
      <vt:lpstr>Arial</vt:lpstr>
      <vt:lpstr>Calibri</vt:lpstr>
      <vt:lpstr>Calibri Light</vt:lpstr>
      <vt:lpstr>標準デザイン</vt:lpstr>
      <vt:lpstr>6_デザインの設定</vt:lpstr>
      <vt:lpstr>初動期の優先事項：CSCA</vt:lpstr>
      <vt:lpstr>初動期の優先事項：CSCA</vt:lpstr>
      <vt:lpstr>ＣＳＣＡ-ＴＴＴ</vt:lpstr>
      <vt:lpstr>ＣＳＣＡ-ＴＴＴ</vt:lpstr>
      <vt:lpstr>PowerPoint プレゼンテーション</vt:lpstr>
      <vt:lpstr>PowerPoint プレゼンテーション</vt:lpstr>
      <vt:lpstr>災害時病院対応のフロー</vt:lpstr>
      <vt:lpstr>被災病院の評価ステップと行動確定</vt:lpstr>
      <vt:lpstr>PowerPoint プレゼンテーション</vt:lpstr>
      <vt:lpstr>病院のダメージコントロール</vt:lpstr>
      <vt:lpstr>PowerPoint プレゼンテーション</vt:lpstr>
      <vt:lpstr>レイアウト作成の留意点</vt:lpstr>
      <vt:lpstr>病院外来・新設部門</vt:lpstr>
      <vt:lpstr>再配置における課題</vt:lpstr>
      <vt:lpstr>PowerPoint プレゼンテーション</vt:lpstr>
      <vt:lpstr>PowerPoint プレゼンテーション</vt:lpstr>
      <vt:lpstr>DMATが来ること自体が災害だ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ＮＢＣ災害における 業務調整員の対応</dc:title>
  <dc:creator>kusunoki</dc:creator>
  <cp:lastModifiedBy>愛実 黒田</cp:lastModifiedBy>
  <cp:revision>401</cp:revision>
  <cp:lastPrinted>2018-06-12T05:17:30Z</cp:lastPrinted>
  <dcterms:created xsi:type="dcterms:W3CDTF">2007-03-22T14:06:19Z</dcterms:created>
  <dcterms:modified xsi:type="dcterms:W3CDTF">2024-09-19T02:43:50Z</dcterms:modified>
</cp:coreProperties>
</file>