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0693" r:id="rId1"/>
  </p:sldMasterIdLst>
  <p:notesMasterIdLst>
    <p:notesMasterId r:id="rId3"/>
  </p:notesMasterIdLst>
  <p:handoutMasterIdLst>
    <p:handoutMasterId r:id="rId4"/>
  </p:handoutMasterIdLst>
  <p:sldIdLst>
    <p:sldId id="2141415795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63" autoAdjust="0"/>
    <p:restoredTop sz="81905" autoAdjust="0"/>
  </p:normalViewPr>
  <p:slideViewPr>
    <p:cSldViewPr showGuides="1">
      <p:cViewPr varScale="1">
        <p:scale>
          <a:sx n="104" d="100"/>
          <a:sy n="104" d="100"/>
        </p:scale>
        <p:origin x="1432" y="192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69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330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186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44267" cy="609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8000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39733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5535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157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15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000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586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771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943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60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157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084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694" r:id="rId1"/>
    <p:sldLayoutId id="2147490695" r:id="rId2"/>
    <p:sldLayoutId id="2147490696" r:id="rId3"/>
    <p:sldLayoutId id="2147490697" r:id="rId4"/>
    <p:sldLayoutId id="2147490698" r:id="rId5"/>
    <p:sldLayoutId id="2147490699" r:id="rId6"/>
    <p:sldLayoutId id="2147490700" r:id="rId7"/>
    <p:sldLayoutId id="2147490701" r:id="rId8"/>
    <p:sldLayoutId id="2147490702" r:id="rId9"/>
    <p:sldLayoutId id="2147490703" r:id="rId10"/>
    <p:sldLayoutId id="2147490704" r:id="rId11"/>
    <p:sldLayoutId id="2147490705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45745D-4FF3-D417-256A-9614FD813825}"/>
              </a:ext>
            </a:extLst>
          </p:cNvPr>
          <p:cNvSpPr txBox="1"/>
          <p:nvPr/>
        </p:nvSpPr>
        <p:spPr>
          <a:xfrm>
            <a:off x="107504" y="42465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ライフライン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に問題のある病院一覧　高知市・</a:t>
            </a: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中央西　　（例）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5D6CF95-BA53-728A-883A-A25C2ABFAB83}"/>
              </a:ext>
            </a:extLst>
          </p:cNvPr>
          <p:cNvGraphicFramePr>
            <a:graphicFrameLocks noGrp="1"/>
          </p:cNvGraphicFramePr>
          <p:nvPr/>
        </p:nvGraphicFramePr>
        <p:xfrm>
          <a:off x="575559" y="510744"/>
          <a:ext cx="7236576" cy="5904681"/>
        </p:xfrm>
        <a:graphic>
          <a:graphicData uri="http://schemas.openxmlformats.org/drawingml/2006/table">
            <a:tbl>
              <a:tblPr/>
              <a:tblGrid>
                <a:gridCol w="380873">
                  <a:extLst>
                    <a:ext uri="{9D8B030D-6E8A-4147-A177-3AD203B41FA5}">
                      <a16:colId xmlns:a16="http://schemas.microsoft.com/office/drawing/2014/main" val="1336266077"/>
                    </a:ext>
                  </a:extLst>
                </a:gridCol>
                <a:gridCol w="353667">
                  <a:extLst>
                    <a:ext uri="{9D8B030D-6E8A-4147-A177-3AD203B41FA5}">
                      <a16:colId xmlns:a16="http://schemas.microsoft.com/office/drawing/2014/main" val="1547541861"/>
                    </a:ext>
                  </a:extLst>
                </a:gridCol>
                <a:gridCol w="633881">
                  <a:extLst>
                    <a:ext uri="{9D8B030D-6E8A-4147-A177-3AD203B41FA5}">
                      <a16:colId xmlns:a16="http://schemas.microsoft.com/office/drawing/2014/main" val="714159646"/>
                    </a:ext>
                  </a:extLst>
                </a:gridCol>
                <a:gridCol w="255729">
                  <a:extLst>
                    <a:ext uri="{9D8B030D-6E8A-4147-A177-3AD203B41FA5}">
                      <a16:colId xmlns:a16="http://schemas.microsoft.com/office/drawing/2014/main" val="3975809066"/>
                    </a:ext>
                  </a:extLst>
                </a:gridCol>
                <a:gridCol w="253009">
                  <a:extLst>
                    <a:ext uri="{9D8B030D-6E8A-4147-A177-3AD203B41FA5}">
                      <a16:colId xmlns:a16="http://schemas.microsoft.com/office/drawing/2014/main" val="300545825"/>
                    </a:ext>
                  </a:extLst>
                </a:gridCol>
                <a:gridCol w="174113">
                  <a:extLst>
                    <a:ext uri="{9D8B030D-6E8A-4147-A177-3AD203B41FA5}">
                      <a16:colId xmlns:a16="http://schemas.microsoft.com/office/drawing/2014/main" val="3824391651"/>
                    </a:ext>
                  </a:extLst>
                </a:gridCol>
                <a:gridCol w="174113">
                  <a:extLst>
                    <a:ext uri="{9D8B030D-6E8A-4147-A177-3AD203B41FA5}">
                      <a16:colId xmlns:a16="http://schemas.microsoft.com/office/drawing/2014/main" val="1941044608"/>
                    </a:ext>
                  </a:extLst>
                </a:gridCol>
                <a:gridCol w="174113">
                  <a:extLst>
                    <a:ext uri="{9D8B030D-6E8A-4147-A177-3AD203B41FA5}">
                      <a16:colId xmlns:a16="http://schemas.microsoft.com/office/drawing/2014/main" val="1630056757"/>
                    </a:ext>
                  </a:extLst>
                </a:gridCol>
                <a:gridCol w="174113">
                  <a:extLst>
                    <a:ext uri="{9D8B030D-6E8A-4147-A177-3AD203B41FA5}">
                      <a16:colId xmlns:a16="http://schemas.microsoft.com/office/drawing/2014/main" val="4232889079"/>
                    </a:ext>
                  </a:extLst>
                </a:gridCol>
                <a:gridCol w="174113">
                  <a:extLst>
                    <a:ext uri="{9D8B030D-6E8A-4147-A177-3AD203B41FA5}">
                      <a16:colId xmlns:a16="http://schemas.microsoft.com/office/drawing/2014/main" val="2875890659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2922007588"/>
                    </a:ext>
                  </a:extLst>
                </a:gridCol>
                <a:gridCol w="282933">
                  <a:extLst>
                    <a:ext uri="{9D8B030D-6E8A-4147-A177-3AD203B41FA5}">
                      <a16:colId xmlns:a16="http://schemas.microsoft.com/office/drawing/2014/main" val="2332096711"/>
                    </a:ext>
                  </a:extLst>
                </a:gridCol>
                <a:gridCol w="70733">
                  <a:extLst>
                    <a:ext uri="{9D8B030D-6E8A-4147-A177-3AD203B41FA5}">
                      <a16:colId xmlns:a16="http://schemas.microsoft.com/office/drawing/2014/main" val="2303970245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3489571914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3009357019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1410637011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2611062026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366048556"/>
                    </a:ext>
                  </a:extLst>
                </a:gridCol>
                <a:gridCol w="239406">
                  <a:extLst>
                    <a:ext uri="{9D8B030D-6E8A-4147-A177-3AD203B41FA5}">
                      <a16:colId xmlns:a16="http://schemas.microsoft.com/office/drawing/2014/main" val="277492307"/>
                    </a:ext>
                  </a:extLst>
                </a:gridCol>
                <a:gridCol w="244847">
                  <a:extLst>
                    <a:ext uri="{9D8B030D-6E8A-4147-A177-3AD203B41FA5}">
                      <a16:colId xmlns:a16="http://schemas.microsoft.com/office/drawing/2014/main" val="1807083097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2432580512"/>
                    </a:ext>
                  </a:extLst>
                </a:gridCol>
                <a:gridCol w="179554">
                  <a:extLst>
                    <a:ext uri="{9D8B030D-6E8A-4147-A177-3AD203B41FA5}">
                      <a16:colId xmlns:a16="http://schemas.microsoft.com/office/drawing/2014/main" val="4174801891"/>
                    </a:ext>
                  </a:extLst>
                </a:gridCol>
                <a:gridCol w="190436">
                  <a:extLst>
                    <a:ext uri="{9D8B030D-6E8A-4147-A177-3AD203B41FA5}">
                      <a16:colId xmlns:a16="http://schemas.microsoft.com/office/drawing/2014/main" val="2571658548"/>
                    </a:ext>
                  </a:extLst>
                </a:gridCol>
                <a:gridCol w="190436">
                  <a:extLst>
                    <a:ext uri="{9D8B030D-6E8A-4147-A177-3AD203B41FA5}">
                      <a16:colId xmlns:a16="http://schemas.microsoft.com/office/drawing/2014/main" val="4208763821"/>
                    </a:ext>
                  </a:extLst>
                </a:gridCol>
                <a:gridCol w="190436">
                  <a:extLst>
                    <a:ext uri="{9D8B030D-6E8A-4147-A177-3AD203B41FA5}">
                      <a16:colId xmlns:a16="http://schemas.microsoft.com/office/drawing/2014/main" val="4189864617"/>
                    </a:ext>
                  </a:extLst>
                </a:gridCol>
                <a:gridCol w="244847">
                  <a:extLst>
                    <a:ext uri="{9D8B030D-6E8A-4147-A177-3AD203B41FA5}">
                      <a16:colId xmlns:a16="http://schemas.microsoft.com/office/drawing/2014/main" val="1518028461"/>
                    </a:ext>
                  </a:extLst>
                </a:gridCol>
                <a:gridCol w="244847">
                  <a:extLst>
                    <a:ext uri="{9D8B030D-6E8A-4147-A177-3AD203B41FA5}">
                      <a16:colId xmlns:a16="http://schemas.microsoft.com/office/drawing/2014/main" val="940409352"/>
                    </a:ext>
                  </a:extLst>
                </a:gridCol>
                <a:gridCol w="244847">
                  <a:extLst>
                    <a:ext uri="{9D8B030D-6E8A-4147-A177-3AD203B41FA5}">
                      <a16:colId xmlns:a16="http://schemas.microsoft.com/office/drawing/2014/main" val="1083192990"/>
                    </a:ext>
                  </a:extLst>
                </a:gridCol>
                <a:gridCol w="223082">
                  <a:extLst>
                    <a:ext uri="{9D8B030D-6E8A-4147-A177-3AD203B41FA5}">
                      <a16:colId xmlns:a16="http://schemas.microsoft.com/office/drawing/2014/main" val="3368368602"/>
                    </a:ext>
                  </a:extLst>
                </a:gridCol>
                <a:gridCol w="239406">
                  <a:extLst>
                    <a:ext uri="{9D8B030D-6E8A-4147-A177-3AD203B41FA5}">
                      <a16:colId xmlns:a16="http://schemas.microsoft.com/office/drawing/2014/main" val="3207205102"/>
                    </a:ext>
                  </a:extLst>
                </a:gridCol>
                <a:gridCol w="223082">
                  <a:extLst>
                    <a:ext uri="{9D8B030D-6E8A-4147-A177-3AD203B41FA5}">
                      <a16:colId xmlns:a16="http://schemas.microsoft.com/office/drawing/2014/main" val="3719958105"/>
                    </a:ext>
                  </a:extLst>
                </a:gridCol>
                <a:gridCol w="223082">
                  <a:extLst>
                    <a:ext uri="{9D8B030D-6E8A-4147-A177-3AD203B41FA5}">
                      <a16:colId xmlns:a16="http://schemas.microsoft.com/office/drawing/2014/main" val="493726688"/>
                    </a:ext>
                  </a:extLst>
                </a:gridCol>
              </a:tblGrid>
              <a:tr h="89098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二次医療圏名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市区町村名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医療機関名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許可病床数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機関区分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AE3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12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緊急時入力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詳細入力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医療機関基本情報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304550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37516"/>
                  </a:ext>
                </a:extLst>
              </a:tr>
              <a:tr h="13315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入院病棟の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危険状況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ライフライン・サプライ状況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多数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職員不足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情報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更新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2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ライフライン・サプライ状況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2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ライフライン・サプライ状況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耐震構造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自家発電機　関連情報（</a:t>
                      </a:r>
                      <a:r>
                        <a:rPr lang="en-US" altLang="zh-TW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台目）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9980399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稼働</a:t>
                      </a:r>
                      <a:r>
                        <a:rPr lang="zh-TW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時間</a:t>
                      </a:r>
                      <a:br>
                        <a:rPr lang="zh-TW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時間</a:t>
                      </a:r>
                      <a:r>
                        <a:rPr lang="en-US" altLang="zh-TW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295898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災害拠点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DMAT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救命救急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精神科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周産期母子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被ばく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3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倒壊・倒壊恐れ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火災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浸水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電気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通常供給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通常供給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ガス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医薬品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衛生資器材不足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電気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</a:t>
                      </a:r>
                      <a:b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</a:t>
                      </a:r>
                      <a:b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8910476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838229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894070"/>
                  </a:ext>
                </a:extLst>
              </a:tr>
              <a:tr h="8909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295790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朝倉病院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252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09:11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半日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２日以上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675483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いずみの病院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238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●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09:14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不可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２日以上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6294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潮江高橋病院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09:18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不可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573801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海辺の杜ホスピタル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380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●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571571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上町病院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92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030169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川村病院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77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09:24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不可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枯渇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911728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きんろう病院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232084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国吉病院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033043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毛山病院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09:16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半日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57763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高知記念病院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09:26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963645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高知整形・脳外科病院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102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09:29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枯渇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54047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高知ハーモニーホスピタル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155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●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09:34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不可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枯渇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233968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908236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三愛病院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98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353709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島本病院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139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022689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高橋病院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76828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田村内科整形外科病院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18918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だいいちリハビリテーション病院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398685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土佐田村病院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305015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土佐病院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●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0014607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中ノ橋病院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997795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長浜病院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09:38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半日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一部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576296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久病院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994869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南病院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543690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山村病院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33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--/--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--:--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222303"/>
                  </a:ext>
                </a:extLst>
              </a:tr>
              <a:tr h="1979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高知市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横浜病院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充足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09:47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１日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1897" marR="1897" marT="18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844992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9EF8311-C6C8-7291-19F7-BEF63E41E74D}"/>
              </a:ext>
            </a:extLst>
          </p:cNvPr>
          <p:cNvGraphicFramePr>
            <a:graphicFrameLocks noGrp="1"/>
          </p:cNvGraphicFramePr>
          <p:nvPr/>
        </p:nvGraphicFramePr>
        <p:xfrm>
          <a:off x="575558" y="6483594"/>
          <a:ext cx="7236577" cy="236845"/>
        </p:xfrm>
        <a:graphic>
          <a:graphicData uri="http://schemas.openxmlformats.org/drawingml/2006/table">
            <a:tbl>
              <a:tblPr/>
              <a:tblGrid>
                <a:gridCol w="364562">
                  <a:extLst>
                    <a:ext uri="{9D8B030D-6E8A-4147-A177-3AD203B41FA5}">
                      <a16:colId xmlns:a16="http://schemas.microsoft.com/office/drawing/2014/main" val="2301325924"/>
                    </a:ext>
                  </a:extLst>
                </a:gridCol>
                <a:gridCol w="338522">
                  <a:extLst>
                    <a:ext uri="{9D8B030D-6E8A-4147-A177-3AD203B41FA5}">
                      <a16:colId xmlns:a16="http://schemas.microsoft.com/office/drawing/2014/main" val="772305754"/>
                    </a:ext>
                  </a:extLst>
                </a:gridCol>
                <a:gridCol w="916619">
                  <a:extLst>
                    <a:ext uri="{9D8B030D-6E8A-4147-A177-3AD203B41FA5}">
                      <a16:colId xmlns:a16="http://schemas.microsoft.com/office/drawing/2014/main" val="2066531823"/>
                    </a:ext>
                  </a:extLst>
                </a:gridCol>
                <a:gridCol w="244778">
                  <a:extLst>
                    <a:ext uri="{9D8B030D-6E8A-4147-A177-3AD203B41FA5}">
                      <a16:colId xmlns:a16="http://schemas.microsoft.com/office/drawing/2014/main" val="2422301953"/>
                    </a:ext>
                  </a:extLst>
                </a:gridCol>
                <a:gridCol w="242174">
                  <a:extLst>
                    <a:ext uri="{9D8B030D-6E8A-4147-A177-3AD203B41FA5}">
                      <a16:colId xmlns:a16="http://schemas.microsoft.com/office/drawing/2014/main" val="3642320288"/>
                    </a:ext>
                  </a:extLst>
                </a:gridCol>
                <a:gridCol w="166657">
                  <a:extLst>
                    <a:ext uri="{9D8B030D-6E8A-4147-A177-3AD203B41FA5}">
                      <a16:colId xmlns:a16="http://schemas.microsoft.com/office/drawing/2014/main" val="711735070"/>
                    </a:ext>
                  </a:extLst>
                </a:gridCol>
                <a:gridCol w="166657">
                  <a:extLst>
                    <a:ext uri="{9D8B030D-6E8A-4147-A177-3AD203B41FA5}">
                      <a16:colId xmlns:a16="http://schemas.microsoft.com/office/drawing/2014/main" val="4212255106"/>
                    </a:ext>
                  </a:extLst>
                </a:gridCol>
                <a:gridCol w="166657">
                  <a:extLst>
                    <a:ext uri="{9D8B030D-6E8A-4147-A177-3AD203B41FA5}">
                      <a16:colId xmlns:a16="http://schemas.microsoft.com/office/drawing/2014/main" val="2312446790"/>
                    </a:ext>
                  </a:extLst>
                </a:gridCol>
                <a:gridCol w="166657">
                  <a:extLst>
                    <a:ext uri="{9D8B030D-6E8A-4147-A177-3AD203B41FA5}">
                      <a16:colId xmlns:a16="http://schemas.microsoft.com/office/drawing/2014/main" val="3210720732"/>
                    </a:ext>
                  </a:extLst>
                </a:gridCol>
                <a:gridCol w="166657">
                  <a:extLst>
                    <a:ext uri="{9D8B030D-6E8A-4147-A177-3AD203B41FA5}">
                      <a16:colId xmlns:a16="http://schemas.microsoft.com/office/drawing/2014/main" val="2776579741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2813956525"/>
                    </a:ext>
                  </a:extLst>
                </a:gridCol>
                <a:gridCol w="270818">
                  <a:extLst>
                    <a:ext uri="{9D8B030D-6E8A-4147-A177-3AD203B41FA5}">
                      <a16:colId xmlns:a16="http://schemas.microsoft.com/office/drawing/2014/main" val="175583273"/>
                    </a:ext>
                  </a:extLst>
                </a:gridCol>
                <a:gridCol w="67705">
                  <a:extLst>
                    <a:ext uri="{9D8B030D-6E8A-4147-A177-3AD203B41FA5}">
                      <a16:colId xmlns:a16="http://schemas.microsoft.com/office/drawing/2014/main" val="949121147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2343046852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42052532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36668467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1652261591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2141044569"/>
                    </a:ext>
                  </a:extLst>
                </a:gridCol>
                <a:gridCol w="229154">
                  <a:extLst>
                    <a:ext uri="{9D8B030D-6E8A-4147-A177-3AD203B41FA5}">
                      <a16:colId xmlns:a16="http://schemas.microsoft.com/office/drawing/2014/main" val="2956688209"/>
                    </a:ext>
                  </a:extLst>
                </a:gridCol>
                <a:gridCol w="234363">
                  <a:extLst>
                    <a:ext uri="{9D8B030D-6E8A-4147-A177-3AD203B41FA5}">
                      <a16:colId xmlns:a16="http://schemas.microsoft.com/office/drawing/2014/main" val="392035924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1924575214"/>
                    </a:ext>
                  </a:extLst>
                </a:gridCol>
                <a:gridCol w="171864">
                  <a:extLst>
                    <a:ext uri="{9D8B030D-6E8A-4147-A177-3AD203B41FA5}">
                      <a16:colId xmlns:a16="http://schemas.microsoft.com/office/drawing/2014/main" val="4002052241"/>
                    </a:ext>
                  </a:extLst>
                </a:gridCol>
                <a:gridCol w="182283">
                  <a:extLst>
                    <a:ext uri="{9D8B030D-6E8A-4147-A177-3AD203B41FA5}">
                      <a16:colId xmlns:a16="http://schemas.microsoft.com/office/drawing/2014/main" val="1265684678"/>
                    </a:ext>
                  </a:extLst>
                </a:gridCol>
                <a:gridCol w="182283">
                  <a:extLst>
                    <a:ext uri="{9D8B030D-6E8A-4147-A177-3AD203B41FA5}">
                      <a16:colId xmlns:a16="http://schemas.microsoft.com/office/drawing/2014/main" val="1341596644"/>
                    </a:ext>
                  </a:extLst>
                </a:gridCol>
                <a:gridCol w="182283">
                  <a:extLst>
                    <a:ext uri="{9D8B030D-6E8A-4147-A177-3AD203B41FA5}">
                      <a16:colId xmlns:a16="http://schemas.microsoft.com/office/drawing/2014/main" val="2130203384"/>
                    </a:ext>
                  </a:extLst>
                </a:gridCol>
                <a:gridCol w="234363">
                  <a:extLst>
                    <a:ext uri="{9D8B030D-6E8A-4147-A177-3AD203B41FA5}">
                      <a16:colId xmlns:a16="http://schemas.microsoft.com/office/drawing/2014/main" val="676660423"/>
                    </a:ext>
                  </a:extLst>
                </a:gridCol>
                <a:gridCol w="234363">
                  <a:extLst>
                    <a:ext uri="{9D8B030D-6E8A-4147-A177-3AD203B41FA5}">
                      <a16:colId xmlns:a16="http://schemas.microsoft.com/office/drawing/2014/main" val="2207136145"/>
                    </a:ext>
                  </a:extLst>
                </a:gridCol>
                <a:gridCol w="234363">
                  <a:extLst>
                    <a:ext uri="{9D8B030D-6E8A-4147-A177-3AD203B41FA5}">
                      <a16:colId xmlns:a16="http://schemas.microsoft.com/office/drawing/2014/main" val="2590297931"/>
                    </a:ext>
                  </a:extLst>
                </a:gridCol>
                <a:gridCol w="213531">
                  <a:extLst>
                    <a:ext uri="{9D8B030D-6E8A-4147-A177-3AD203B41FA5}">
                      <a16:colId xmlns:a16="http://schemas.microsoft.com/office/drawing/2014/main" val="1138144172"/>
                    </a:ext>
                  </a:extLst>
                </a:gridCol>
                <a:gridCol w="229154">
                  <a:extLst>
                    <a:ext uri="{9D8B030D-6E8A-4147-A177-3AD203B41FA5}">
                      <a16:colId xmlns:a16="http://schemas.microsoft.com/office/drawing/2014/main" val="3557393193"/>
                    </a:ext>
                  </a:extLst>
                </a:gridCol>
                <a:gridCol w="213531">
                  <a:extLst>
                    <a:ext uri="{9D8B030D-6E8A-4147-A177-3AD203B41FA5}">
                      <a16:colId xmlns:a16="http://schemas.microsoft.com/office/drawing/2014/main" val="1946082448"/>
                    </a:ext>
                  </a:extLst>
                </a:gridCol>
                <a:gridCol w="213531">
                  <a:extLst>
                    <a:ext uri="{9D8B030D-6E8A-4147-A177-3AD203B41FA5}">
                      <a16:colId xmlns:a16="http://schemas.microsoft.com/office/drawing/2014/main" val="3601173767"/>
                    </a:ext>
                  </a:extLst>
                </a:gridCol>
              </a:tblGrid>
              <a:tr h="23684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中央西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吾川郡いの町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さくら病院　</a:t>
                      </a:r>
                    </a:p>
                    <a:p>
                      <a:pPr algn="l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60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病院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不足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01/06</a:t>
                      </a:r>
                      <a:b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09:44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11/08</a:t>
                      </a:r>
                      <a:b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13:41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半日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枯渇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全て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2535" marR="2535" marT="25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562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149204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1132</Words>
  <Application>Microsoft Macintosh PowerPoint</Application>
  <PresentationFormat>画面に合わせる (4:3)</PresentationFormat>
  <Paragraphs>885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Times</vt:lpstr>
      <vt:lpstr>2_Office テーマ</vt:lpstr>
      <vt:lpstr>PowerPoint プレゼンテーション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三村 誠二</cp:lastModifiedBy>
  <cp:revision>1128</cp:revision>
  <cp:lastPrinted>2023-06-29T09:48:55Z</cp:lastPrinted>
  <dcterms:created xsi:type="dcterms:W3CDTF">2004-02-01T08:53:06Z</dcterms:created>
  <dcterms:modified xsi:type="dcterms:W3CDTF">2023-09-16T05:16:57Z</dcterms:modified>
</cp:coreProperties>
</file>