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449" r:id="rId1"/>
  </p:sldMasterIdLst>
  <p:notesMasterIdLst>
    <p:notesMasterId r:id="rId3"/>
  </p:notesMasterIdLst>
  <p:handoutMasterIdLst>
    <p:handoutMasterId r:id="rId4"/>
  </p:handoutMasterIdLst>
  <p:sldIdLst>
    <p:sldId id="3978" r:id="rId2"/>
  </p:sldIdLst>
  <p:sldSz cx="9144000" cy="6858000" type="screen4x3"/>
  <p:notesSz cx="6797675" cy="9926638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57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伊藤 香葉(itou-kayo)" initials="伊藤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FF171F"/>
    <a:srgbClr val="6F0BA5"/>
    <a:srgbClr val="4D12FF"/>
    <a:srgbClr val="4F81BD"/>
    <a:srgbClr val="00CCFF"/>
    <a:srgbClr val="850C10"/>
    <a:srgbClr val="900A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8F97593-87ED-4A29-9F36-EC22650CB61D}" v="15" dt="2023-06-22T06:31:20.230"/>
    <p1510:client id="{EB10346D-F6FF-475B-853F-B6159E0EF314}" v="31" dt="2023-06-22T06:26:12.13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3163" autoAdjust="0"/>
    <p:restoredTop sz="81905" autoAdjust="0"/>
  </p:normalViewPr>
  <p:slideViewPr>
    <p:cSldViewPr showGuides="1">
      <p:cViewPr varScale="1">
        <p:scale>
          <a:sx n="61" d="100"/>
          <a:sy n="61" d="100"/>
        </p:scale>
        <p:origin x="1080" y="44"/>
      </p:cViewPr>
      <p:guideLst>
        <p:guide orient="horz" pos="3657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howGuides="1">
      <p:cViewPr varScale="1">
        <p:scale>
          <a:sx n="70" d="100"/>
          <a:sy n="70" d="100"/>
        </p:scale>
        <p:origin x="3072" y="38"/>
      </p:cViewPr>
      <p:guideLst>
        <p:guide orient="horz" pos="3126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10" Type="http://schemas.microsoft.com/office/2015/10/relationships/revisionInfo" Target="revisionInfo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>
            <a:extLst>
              <a:ext uri="{FF2B5EF4-FFF2-40B4-BE49-F238E27FC236}">
                <a16:creationId xmlns:a16="http://schemas.microsoft.com/office/drawing/2014/main" id="{5738068B-A1F2-456A-9EA1-C4CBED881BA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7523" name="Rectangle 3">
            <a:extLst>
              <a:ext uri="{FF2B5EF4-FFF2-40B4-BE49-F238E27FC236}">
                <a16:creationId xmlns:a16="http://schemas.microsoft.com/office/drawing/2014/main" id="{E7F9AF04-04D7-4BE9-A481-C36BE8350C81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430" y="0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7524" name="Rectangle 4">
            <a:extLst>
              <a:ext uri="{FF2B5EF4-FFF2-40B4-BE49-F238E27FC236}">
                <a16:creationId xmlns:a16="http://schemas.microsoft.com/office/drawing/2014/main" id="{1A5AE51B-7D15-4FFA-A277-30DCCA813BCB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908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7525" name="Rectangle 5">
            <a:extLst>
              <a:ext uri="{FF2B5EF4-FFF2-40B4-BE49-F238E27FC236}">
                <a16:creationId xmlns:a16="http://schemas.microsoft.com/office/drawing/2014/main" id="{07829D82-666F-44B4-82F5-C5DEC3B01841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430" y="9429908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Osaka" pitchFamily="1" charset="-128"/>
              </a:defRPr>
            </a:lvl1pPr>
          </a:lstStyle>
          <a:p>
            <a:pPr>
              <a:defRPr/>
            </a:pPr>
            <a:fld id="{A6310E52-0AFF-4636-B017-094FBC53EE9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>
            <a:extLst>
              <a:ext uri="{FF2B5EF4-FFF2-40B4-BE49-F238E27FC236}">
                <a16:creationId xmlns:a16="http://schemas.microsoft.com/office/drawing/2014/main" id="{C3F561CA-91D8-40DE-B073-18305DF4C9D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6323" name="Rectangle 3">
            <a:extLst>
              <a:ext uri="{FF2B5EF4-FFF2-40B4-BE49-F238E27FC236}">
                <a16:creationId xmlns:a16="http://schemas.microsoft.com/office/drawing/2014/main" id="{0FDBD032-444C-473B-868A-CDD65F7C200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51430" y="0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4756" name="Rectangle 4">
            <a:extLst>
              <a:ext uri="{FF2B5EF4-FFF2-40B4-BE49-F238E27FC236}">
                <a16:creationId xmlns:a16="http://schemas.microsoft.com/office/drawing/2014/main" id="{699B9B9C-FDF3-48C7-9720-CB7903CDC3E8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5" name="Rectangle 5">
            <a:extLst>
              <a:ext uri="{FF2B5EF4-FFF2-40B4-BE49-F238E27FC236}">
                <a16:creationId xmlns:a16="http://schemas.microsoft.com/office/drawing/2014/main" id="{79706410-D361-4868-9FB8-61658A5FF634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785" y="4714953"/>
            <a:ext cx="4984107" cy="446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56326" name="Rectangle 6">
            <a:extLst>
              <a:ext uri="{FF2B5EF4-FFF2-40B4-BE49-F238E27FC236}">
                <a16:creationId xmlns:a16="http://schemas.microsoft.com/office/drawing/2014/main" id="{3914019A-632B-4F7E-BD0C-BFC193A2F775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908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6327" name="Rectangle 7">
            <a:extLst>
              <a:ext uri="{FF2B5EF4-FFF2-40B4-BE49-F238E27FC236}">
                <a16:creationId xmlns:a16="http://schemas.microsoft.com/office/drawing/2014/main" id="{BECA6D34-E15F-4905-9F36-4EDA04E4AFE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430" y="9429908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Osaka" pitchFamily="1" charset="-128"/>
              </a:defRPr>
            </a:lvl1pPr>
          </a:lstStyle>
          <a:p>
            <a:pPr>
              <a:defRPr/>
            </a:pPr>
            <a:fld id="{25104B08-D5D0-4547-9375-5905EDF3FEE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7B41A0F-0AB0-4802-A884-C46E2C5FE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F622F356-AE7A-4F0D-B197-3B866C550BD2}" type="datetimeFigureOut">
              <a:rPr lang="ja-JP" altLang="en-US"/>
              <a:pPr>
                <a:defRPr/>
              </a:pPr>
              <a:t>2023/9/17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183F532-96A0-4B5F-9A6C-BC4C126F0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F3D8926-4923-4B71-B36D-B1B0C6324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5DDE7096-D2FD-4C59-9E2A-5AA2788C583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18780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6D190B0-2522-4C84-9E59-337D9E530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9A295459-F80E-4E05-90AF-656A16034788}" type="datetimeFigureOut">
              <a:rPr lang="ja-JP" altLang="en-US"/>
              <a:pPr>
                <a:defRPr/>
              </a:pPr>
              <a:t>2023/9/17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E60DFF5-2418-47B3-851C-6B55154A8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77A0E1B-A2D6-4D3B-AE7A-8353BAF19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F9A43A40-7DBE-4447-8D76-146AE82181B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14910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6BD1525-7774-47CA-A204-3C2BDC3BD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4AFF30FB-C0BE-4D0C-9382-B597E52219B3}" type="datetimeFigureOut">
              <a:rPr lang="ja-JP" altLang="en-US"/>
              <a:pPr>
                <a:defRPr/>
              </a:pPr>
              <a:t>2023/9/17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639513D-4EE3-48B7-AF9B-3D898D56E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886B79A-4320-47E4-8F34-B028172EF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F80B9DFB-8EE8-4751-B7AF-46384F6EF82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58428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FB790CA-941E-46C1-94D1-D3032BF9BC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07ECB934-7604-451E-BF4D-00DC24B5A1C9}" type="datetimeFigureOut">
              <a:rPr lang="ja-JP" altLang="en-US"/>
              <a:pPr>
                <a:defRPr/>
              </a:pPr>
              <a:t>2023/9/17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6512285-7E6B-430B-83E3-66519538B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AE2255C-9104-4444-925F-59C67E1B9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171EEE91-632E-47C3-A378-51A3A6976B1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42238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52763DC-5ABE-4362-9661-665F466A2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28E43EF2-B174-4DDC-BCA9-A228A201B97D}" type="datetimeFigureOut">
              <a:rPr lang="ja-JP" altLang="en-US"/>
              <a:pPr>
                <a:defRPr/>
              </a:pPr>
              <a:t>2023/9/17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0DEC16E-F0AD-4AFF-9A96-448592AF3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4059A1D-954F-43F7-A347-C731293A7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D3109F37-C30D-4196-9A54-4169311D948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78111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2A4FB21-0E9D-4658-8461-113AF8BC5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F23C3696-1AD5-4D41-9E48-88D6109FF891}" type="datetimeFigureOut">
              <a:rPr lang="ja-JP" altLang="en-US"/>
              <a:pPr>
                <a:defRPr/>
              </a:pPr>
              <a:t>2023/9/17</a:t>
            </a:fld>
            <a:endParaRPr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A067B45-9635-4781-AEA4-05C9E1217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FAFCB3B-7F0C-489D-A548-102B9CCF4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ABEFAEDD-EF93-4F0D-A7FD-8C2EC3A8227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53825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4457E1E-B794-44F1-8B99-AD0D08449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89CC76F7-0656-49CA-A573-03CA164BCCF4}" type="datetimeFigureOut">
              <a:rPr lang="ja-JP" altLang="en-US"/>
              <a:pPr>
                <a:defRPr/>
              </a:pPr>
              <a:t>2023/9/17</a:t>
            </a:fld>
            <a:endParaRPr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C050466-6DE6-4A4B-BC83-5A42340E1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BC68C0C-77DC-479D-A981-AAEE2F8A4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A2F69E84-F28B-46F8-A774-42C15797D23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68264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F912F87-6C8B-44A5-8776-661880122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3D1E4FAF-4B6E-473F-84CA-66B2FFB4FD81}" type="datetimeFigureOut">
              <a:rPr lang="ja-JP" altLang="en-US"/>
              <a:pPr>
                <a:defRPr/>
              </a:pPr>
              <a:t>2023/9/17</a:t>
            </a:fld>
            <a:endParaRPr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783EF42-5FC1-4C24-9E30-4304AB55F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1EB5332-82C6-49FD-85E5-EA57C0359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2E06EEDF-0BAF-45EB-8199-BBE7C60D9E4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53670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B5106F4-1009-431F-9656-DEC2027E0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CA320ACB-4B09-4503-93F9-5A3707A34E28}" type="datetimeFigureOut">
              <a:rPr lang="ja-JP" altLang="en-US"/>
              <a:pPr>
                <a:defRPr/>
              </a:pPr>
              <a:t>2023/9/17</a:t>
            </a:fld>
            <a:endParaRPr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45EA4C6-B0B1-43E8-8DB3-7728E5FDA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7AB798B-D033-411F-B823-38818BF74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C23DE569-5673-421D-9BA9-6DB924D512B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4321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6D48404-28A5-45E7-BFE0-8A1E596F9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9D7C4D7E-BC13-4CF0-91C2-32DBC7B65D9C}" type="datetimeFigureOut">
              <a:rPr lang="ja-JP" altLang="en-US"/>
              <a:pPr>
                <a:defRPr/>
              </a:pPr>
              <a:t>2023/9/17</a:t>
            </a:fld>
            <a:endParaRPr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97CDAB9-6C00-4372-9958-1BECA9042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ACCCC91-7DDB-485F-973D-9F9BCD07E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28948C8F-5E6C-41E3-BD40-C7BFBBAD14B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61133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EB1E64B-5669-4760-B50E-43911DC9B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2FE9A7E3-43C0-46E7-B833-B5E06E8D498E}" type="datetimeFigureOut">
              <a:rPr lang="ja-JP" altLang="en-US"/>
              <a:pPr>
                <a:defRPr/>
              </a:pPr>
              <a:t>2023/9/17</a:t>
            </a:fld>
            <a:endParaRPr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7E8D30E-9D68-449F-B8FD-6CAD53739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12AC696-6358-4032-9A56-D1EA6BA89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DFDD07CA-92A1-40FC-8F72-E1F92FB0EE9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9209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タイトル プレースホルダー 1">
            <a:extLst>
              <a:ext uri="{FF2B5EF4-FFF2-40B4-BE49-F238E27FC236}">
                <a16:creationId xmlns:a16="http://schemas.microsoft.com/office/drawing/2014/main" id="{9CF06284-AF8B-4D7E-BB7C-C16144007CD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2051" name="テキスト プレースホルダー 2">
            <a:extLst>
              <a:ext uri="{FF2B5EF4-FFF2-40B4-BE49-F238E27FC236}">
                <a16:creationId xmlns:a16="http://schemas.microsoft.com/office/drawing/2014/main" id="{6E1A5B91-F891-41C6-BA7B-A42E436EF38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DDCFB5-B582-49A5-8DD2-5E6230F8CE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4A6A7C19-2468-4D11-8126-D1591B1008B5}" type="datetimeFigureOut">
              <a:rPr lang="ja-JP" altLang="en-US"/>
              <a:pPr>
                <a:defRPr/>
              </a:pPr>
              <a:t>2023/9/17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AA1538A-A229-4293-A6C7-D99E2D4006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993BD17-455F-4482-AF53-F5E25FBE97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9C4C7734-E7BB-4034-B6C0-86806C02BB6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0654" r:id="rId1"/>
    <p:sldLayoutId id="2147490655" r:id="rId2"/>
    <p:sldLayoutId id="2147490656" r:id="rId3"/>
    <p:sldLayoutId id="2147490657" r:id="rId4"/>
    <p:sldLayoutId id="2147490658" r:id="rId5"/>
    <p:sldLayoutId id="2147490659" r:id="rId6"/>
    <p:sldLayoutId id="2147490660" r:id="rId7"/>
    <p:sldLayoutId id="2147490661" r:id="rId8"/>
    <p:sldLayoutId id="2147490662" r:id="rId9"/>
    <p:sldLayoutId id="2147490663" r:id="rId10"/>
    <p:sldLayoutId id="214749066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タイトル 1">
            <a:extLst>
              <a:ext uri="{FF2B5EF4-FFF2-40B4-BE49-F238E27FC236}">
                <a16:creationId xmlns:a16="http://schemas.microsoft.com/office/drawing/2014/main" id="{4D736384-9921-434B-BBB4-C28E70DE3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7968"/>
            <a:ext cx="8229600" cy="1119961"/>
          </a:xfrm>
        </p:spPr>
        <p:txBody>
          <a:bodyPr/>
          <a:lstStyle/>
          <a:p>
            <a:r>
              <a:rPr lang="ja-JP" altLang="en-US" sz="4000" dirty="0"/>
              <a:t>病院避難の可能性が</a:t>
            </a:r>
            <a:r>
              <a:rPr lang="ja-JP" altLang="en-US" sz="4000"/>
              <a:t>あるリスト：例</a:t>
            </a:r>
            <a:br>
              <a:rPr lang="en-US" altLang="ja-JP" sz="4000" dirty="0"/>
            </a:br>
            <a:r>
              <a:rPr lang="ja-JP" altLang="en-US" sz="2800" dirty="0"/>
              <a:t>（災害拠点病院３、一般病院５０）</a:t>
            </a:r>
            <a:endParaRPr lang="ja-JP" altLang="en-US" sz="4000" dirty="0"/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5F6513F8-8F4A-DC1E-04A3-24127F45B68A}"/>
              </a:ext>
            </a:extLst>
          </p:cNvPr>
          <p:cNvGraphicFramePr>
            <a:graphicFrameLocks noGrp="1"/>
          </p:cNvGraphicFramePr>
          <p:nvPr/>
        </p:nvGraphicFramePr>
        <p:xfrm>
          <a:off x="0" y="1207929"/>
          <a:ext cx="9144000" cy="5455920"/>
        </p:xfrm>
        <a:graphic>
          <a:graphicData uri="http://schemas.openxmlformats.org/drawingml/2006/table">
            <a:tbl>
              <a:tblPr firstRow="1" firstCol="1" bandRow="1">
                <a:tableStyleId>{EB9631B5-78F2-41C9-869B-9F39066F8104}</a:tableStyleId>
              </a:tblPr>
              <a:tblGrid>
                <a:gridCol w="323528">
                  <a:extLst>
                    <a:ext uri="{9D8B030D-6E8A-4147-A177-3AD203B41FA5}">
                      <a16:colId xmlns:a16="http://schemas.microsoft.com/office/drawing/2014/main" val="2250487275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320301147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1071935027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1394012835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3992257146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510273172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88604966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179648964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1767817126"/>
                    </a:ext>
                  </a:extLst>
                </a:gridCol>
                <a:gridCol w="789960">
                  <a:extLst>
                    <a:ext uri="{9D8B030D-6E8A-4147-A177-3AD203B41FA5}">
                      <a16:colId xmlns:a16="http://schemas.microsoft.com/office/drawing/2014/main" val="3624807321"/>
                    </a:ext>
                  </a:extLst>
                </a:gridCol>
                <a:gridCol w="362168">
                  <a:extLst>
                    <a:ext uri="{9D8B030D-6E8A-4147-A177-3AD203B41FA5}">
                      <a16:colId xmlns:a16="http://schemas.microsoft.com/office/drawing/2014/main" val="769388262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870201872"/>
                    </a:ext>
                  </a:extLst>
                </a:gridCol>
                <a:gridCol w="827584">
                  <a:extLst>
                    <a:ext uri="{9D8B030D-6E8A-4147-A177-3AD203B41FA5}">
                      <a16:colId xmlns:a16="http://schemas.microsoft.com/office/drawing/2014/main" val="2081665705"/>
                    </a:ext>
                  </a:extLst>
                </a:gridCol>
              </a:tblGrid>
              <a:tr h="487680">
                <a:tc rowSpan="2">
                  <a:txBody>
                    <a:bodyPr/>
                    <a:lstStyle/>
                    <a:p>
                      <a:pPr algn="just"/>
                      <a:r>
                        <a:rPr lang="en-US" sz="1400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16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ja-JP" sz="1600" kern="100" dirty="0">
                          <a:effectLst/>
                          <a:latin typeface="+mn-ea"/>
                          <a:ea typeface="+mn-ea"/>
                        </a:rPr>
                        <a:t>病院名</a:t>
                      </a:r>
                      <a:endParaRPr lang="ja-JP" sz="16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ja-JP" sz="1600" kern="100" dirty="0">
                          <a:effectLst/>
                          <a:latin typeface="+mn-ea"/>
                          <a:ea typeface="+mn-ea"/>
                        </a:rPr>
                        <a:t>想定被</a:t>
                      </a:r>
                      <a:r>
                        <a:rPr lang="ja-JP" altLang="en-US" sz="1600" kern="100" dirty="0">
                          <a:effectLst/>
                          <a:latin typeface="+mn-ea"/>
                          <a:ea typeface="+mn-ea"/>
                        </a:rPr>
                        <a:t>害</a:t>
                      </a:r>
                      <a:endParaRPr lang="ja-JP" sz="1600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just"/>
                      <a:r>
                        <a:rPr lang="ja-JP" altLang="en-US" sz="16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想定被害</a:t>
                      </a:r>
                      <a:endParaRPr lang="ja-JP" sz="16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just"/>
                      <a:r>
                        <a:rPr lang="ja-JP" sz="1600" kern="100" dirty="0">
                          <a:effectLst/>
                          <a:latin typeface="+mn-ea"/>
                          <a:ea typeface="+mn-ea"/>
                        </a:rPr>
                        <a:t>想定被害（電気）</a:t>
                      </a:r>
                      <a:endParaRPr lang="ja-JP" sz="16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effectLst/>
                          <a:latin typeface="+mn-ea"/>
                          <a:ea typeface="+mn-ea"/>
                        </a:rPr>
                        <a:t>EMIS</a:t>
                      </a:r>
                      <a:endParaRPr lang="ja-JP" sz="16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ja-JP" altLang="en-US" sz="16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アクセス</a:t>
                      </a:r>
                      <a:endParaRPr lang="ja-JP" sz="16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ja-JP" sz="1600" kern="100" dirty="0">
                          <a:effectLst/>
                          <a:latin typeface="+mn-ea"/>
                          <a:ea typeface="+mn-ea"/>
                        </a:rPr>
                        <a:t>進捗状況</a:t>
                      </a:r>
                      <a:endParaRPr lang="ja-JP" sz="16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ja-JP" sz="1600" kern="100" dirty="0">
                          <a:effectLst/>
                          <a:latin typeface="+mn-ea"/>
                          <a:ea typeface="+mn-ea"/>
                        </a:rPr>
                        <a:t>行動</a:t>
                      </a:r>
                      <a:endParaRPr lang="en-US" altLang="ja-JP" sz="1600" kern="100" dirty="0">
                        <a:effectLst/>
                        <a:latin typeface="+mn-ea"/>
                        <a:ea typeface="+mn-ea"/>
                      </a:endParaRPr>
                    </a:p>
                    <a:p>
                      <a:pPr algn="ctr"/>
                      <a:r>
                        <a:rPr lang="ja-JP" sz="1600" kern="100" dirty="0">
                          <a:effectLst/>
                          <a:latin typeface="+mn-ea"/>
                          <a:ea typeface="+mn-ea"/>
                        </a:rPr>
                        <a:t>評価群</a:t>
                      </a:r>
                      <a:endParaRPr lang="ja-JP" sz="16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73429513"/>
                  </a:ext>
                </a:extLst>
              </a:tr>
              <a:tr h="39116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6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耐震</a:t>
                      </a:r>
                      <a:endParaRPr lang="en-US" altLang="ja-JP" sz="16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ja-JP" altLang="en-US" sz="16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なし</a:t>
                      </a:r>
                      <a:endParaRPr lang="en-US" altLang="ja-JP" sz="16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6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浸水</a:t>
                      </a:r>
                      <a:endParaRPr lang="ja-JP" sz="16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6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電気</a:t>
                      </a:r>
                      <a:endParaRPr lang="ja-JP" sz="16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600" kern="100" dirty="0">
                          <a:effectLst/>
                          <a:latin typeface="+mn-ea"/>
                          <a:ea typeface="+mn-ea"/>
                        </a:rPr>
                        <a:t>倒壊</a:t>
                      </a:r>
                      <a:endParaRPr kumimoji="1" lang="ja-JP" altLang="en-US" dirty="0"/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6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浸水</a:t>
                      </a:r>
                      <a:endParaRPr kumimoji="1" lang="ja-JP" altLang="en-US" dirty="0"/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600" kern="100" dirty="0">
                          <a:effectLst/>
                          <a:latin typeface="+mn-ea"/>
                          <a:ea typeface="+mn-ea"/>
                        </a:rPr>
                        <a:t>電気</a:t>
                      </a:r>
                      <a:endParaRPr kumimoji="1" lang="ja-JP" altLang="en-US" dirty="0"/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酸素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6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要転送</a:t>
                      </a:r>
                      <a:endParaRPr lang="en-US" altLang="ja-JP" sz="16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ja-JP" altLang="en-US" sz="16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患者数</a:t>
                      </a:r>
                      <a:endParaRPr kumimoji="1" lang="ja-JP" altLang="en-US" sz="2400" dirty="0"/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6299300"/>
                  </a:ext>
                </a:extLst>
              </a:tr>
              <a:tr h="193040">
                <a:tc>
                  <a:txBody>
                    <a:bodyPr/>
                    <a:lstStyle/>
                    <a:p>
                      <a:pPr algn="just"/>
                      <a:r>
                        <a:rPr lang="ja-JP" sz="1400" kern="100" dirty="0">
                          <a:effectLst/>
                          <a:latin typeface="+mn-ea"/>
                          <a:ea typeface="+mn-ea"/>
                        </a:rPr>
                        <a:t>１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さくら病院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すべて</a:t>
                      </a:r>
                      <a:endParaRPr lang="ja-JP" sz="1400" kern="10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sz="14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自家発電</a:t>
                      </a:r>
                      <a:r>
                        <a:rPr lang="ja-JP" altLang="en-US" sz="14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　無</a:t>
                      </a:r>
                      <a:endParaRPr lang="ja-JP" sz="1400" kern="10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病棟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不可</a:t>
                      </a:r>
                      <a:endParaRPr lang="ja-JP" sz="1400" kern="10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配管損傷</a:t>
                      </a:r>
                      <a:endParaRPr lang="ja-JP" sz="1400" kern="10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68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〇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sz="1400" kern="100">
                          <a:effectLst/>
                          <a:latin typeface="+mn-ea"/>
                          <a:ea typeface="+mn-ea"/>
                        </a:rPr>
                        <a:t>未</a:t>
                      </a:r>
                      <a:endParaRPr lang="ja-JP" sz="14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76645495"/>
                  </a:ext>
                </a:extLst>
              </a:tr>
              <a:tr h="193040">
                <a:tc>
                  <a:txBody>
                    <a:bodyPr/>
                    <a:lstStyle/>
                    <a:p>
                      <a:pPr algn="just"/>
                      <a:r>
                        <a:rPr lang="ja-JP" sz="1400" kern="100" dirty="0">
                          <a:effectLst/>
                          <a:latin typeface="+mn-ea"/>
                          <a:ea typeface="+mn-ea"/>
                        </a:rPr>
                        <a:t>２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</a:rPr>
                        <a:t>町立高北国保病院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病棟</a:t>
                      </a:r>
                      <a:endParaRPr lang="ja-JP" sz="1400" kern="10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sz="1400" kern="100" dirty="0">
                          <a:effectLst/>
                          <a:latin typeface="+mn-ea"/>
                          <a:ea typeface="+mn-ea"/>
                        </a:rPr>
                        <a:t>自家発電</a:t>
                      </a:r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r>
                        <a:rPr lang="ja-JP" sz="1400" kern="100" dirty="0">
                          <a:effectLst/>
                          <a:latin typeface="+mn-ea"/>
                          <a:ea typeface="+mn-ea"/>
                        </a:rPr>
                        <a:t>有</a:t>
                      </a:r>
                      <a:r>
                        <a:rPr lang="en-US" sz="1400" kern="100" dirty="0"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</a:rPr>
                        <a:t>未</a:t>
                      </a:r>
                      <a:endParaRPr lang="en-US" altLang="ja-JP" sz="1400" kern="100" dirty="0">
                        <a:effectLst/>
                        <a:latin typeface="+mn-ea"/>
                        <a:ea typeface="+mn-ea"/>
                      </a:endParaRPr>
                    </a:p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en-US" alt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sz="1400" kern="100">
                          <a:effectLst/>
                          <a:latin typeface="+mn-ea"/>
                          <a:ea typeface="+mn-ea"/>
                        </a:rPr>
                        <a:t>未</a:t>
                      </a:r>
                      <a:endParaRPr lang="ja-JP" sz="14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77604371"/>
                  </a:ext>
                </a:extLst>
              </a:tr>
              <a:tr h="193040">
                <a:tc>
                  <a:txBody>
                    <a:bodyPr/>
                    <a:lstStyle/>
                    <a:p>
                      <a:pPr algn="just"/>
                      <a:r>
                        <a:rPr lang="ja-JP" sz="1400" kern="100" dirty="0">
                          <a:effectLst/>
                          <a:latin typeface="+mn-ea"/>
                          <a:ea typeface="+mn-ea"/>
                        </a:rPr>
                        <a:t>３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島津病院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すべて</a:t>
                      </a:r>
                      <a:endParaRPr lang="ja-JP" sz="1400" kern="10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有</a:t>
                      </a:r>
                      <a:endParaRPr lang="ja-JP" sz="1400" kern="10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sz="1400" kern="100" dirty="0">
                          <a:effectLst/>
                          <a:latin typeface="+mn-ea"/>
                          <a:ea typeface="+mn-ea"/>
                        </a:rPr>
                        <a:t>自家発電</a:t>
                      </a:r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r>
                        <a:rPr lang="ja-JP" sz="1400" kern="100" dirty="0">
                          <a:effectLst/>
                          <a:latin typeface="+mn-ea"/>
                          <a:ea typeface="+mn-ea"/>
                        </a:rPr>
                        <a:t>有</a:t>
                      </a:r>
                      <a:r>
                        <a:rPr lang="en-US" sz="1400" kern="100" dirty="0"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en-US" altLang="ja-JP" sz="1400" kern="100" dirty="0">
                          <a:effectLst/>
                          <a:latin typeface="+mn-ea"/>
                          <a:ea typeface="+mn-ea"/>
                        </a:rPr>
                        <a:t>168</a:t>
                      </a:r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</a:rPr>
                        <a:t>ｈ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sz="1400" kern="100" dirty="0">
                          <a:effectLst/>
                          <a:latin typeface="+mn-ea"/>
                          <a:ea typeface="+mn-ea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84019309"/>
                  </a:ext>
                </a:extLst>
              </a:tr>
              <a:tr h="193040">
                <a:tc>
                  <a:txBody>
                    <a:bodyPr/>
                    <a:lstStyle/>
                    <a:p>
                      <a:pPr algn="just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４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竹下病院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未診断</a:t>
                      </a:r>
                      <a:endParaRPr lang="ja-JP" sz="1400" kern="10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有</a:t>
                      </a:r>
                      <a:endParaRPr lang="ja-JP" sz="1400" kern="10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ja-JP" sz="1400" kern="100" dirty="0">
                          <a:effectLst/>
                          <a:latin typeface="+mn-ea"/>
                          <a:ea typeface="+mn-ea"/>
                        </a:rPr>
                        <a:t>自家発電</a:t>
                      </a:r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r>
                        <a:rPr lang="ja-JP" altLang="ja-JP" sz="1400" kern="100" dirty="0">
                          <a:effectLst/>
                          <a:latin typeface="+mn-ea"/>
                          <a:ea typeface="+mn-ea"/>
                        </a:rPr>
                        <a:t>有</a:t>
                      </a:r>
                      <a:r>
                        <a:rPr lang="en-US" altLang="ja-JP" sz="1400" kern="100" dirty="0">
                          <a:effectLst/>
                          <a:latin typeface="+mn-ea"/>
                          <a:ea typeface="+mn-ea"/>
                        </a:rPr>
                        <a:t>/57</a:t>
                      </a:r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</a:rPr>
                        <a:t>ｈ</a:t>
                      </a:r>
                      <a:endParaRPr lang="ja-JP" alt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sz="1400" kern="100" dirty="0">
                          <a:effectLst/>
                          <a:latin typeface="+mn-ea"/>
                          <a:ea typeface="+mn-ea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27471676"/>
                  </a:ext>
                </a:extLst>
              </a:tr>
              <a:tr h="193040">
                <a:tc>
                  <a:txBody>
                    <a:bodyPr/>
                    <a:lstStyle/>
                    <a:p>
                      <a:pPr algn="just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ja-JP" sz="14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4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14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01844530"/>
                  </a:ext>
                </a:extLst>
              </a:tr>
              <a:tr h="193040">
                <a:tc>
                  <a:txBody>
                    <a:bodyPr/>
                    <a:lstStyle/>
                    <a:p>
                      <a:pPr algn="just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ja-JP" sz="14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ja-JP" sz="14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ja-JP" sz="14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4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4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4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4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kern="10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14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57361125"/>
                  </a:ext>
                </a:extLst>
              </a:tr>
              <a:tr h="193040">
                <a:tc>
                  <a:txBody>
                    <a:bodyPr/>
                    <a:lstStyle/>
                    <a:p>
                      <a:pPr algn="just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ja-JP" sz="14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4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4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4991533"/>
                  </a:ext>
                </a:extLst>
              </a:tr>
              <a:tr h="193040">
                <a:tc>
                  <a:txBody>
                    <a:bodyPr/>
                    <a:lstStyle/>
                    <a:p>
                      <a:pPr algn="just"/>
                      <a:r>
                        <a:rPr lang="en-US" altLang="ja-JP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14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山村病院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あり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自家発　無</a:t>
                      </a:r>
                      <a:endParaRPr lang="en-US" altLang="ja-JP" sz="1400" kern="10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〇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sz="1400" kern="100" dirty="0">
                          <a:effectLst/>
                          <a:latin typeface="+mn-ea"/>
                          <a:ea typeface="+mn-ea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95679695"/>
                  </a:ext>
                </a:extLst>
              </a:tr>
              <a:tr h="193040">
                <a:tc>
                  <a:txBody>
                    <a:bodyPr/>
                    <a:lstStyle/>
                    <a:p>
                      <a:pPr algn="just"/>
                      <a:r>
                        <a:rPr lang="en-US" altLang="ja-JP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15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南病院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あり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有</a:t>
                      </a:r>
                      <a:endParaRPr lang="ja-JP" sz="1400" kern="10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自家発　無</a:t>
                      </a:r>
                      <a:endParaRPr lang="ja-JP" sz="1400" kern="10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sz="1400" kern="100" dirty="0">
                          <a:effectLst/>
                          <a:latin typeface="+mn-ea"/>
                          <a:ea typeface="+mn-ea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30724365"/>
                  </a:ext>
                </a:extLst>
              </a:tr>
              <a:tr h="193040">
                <a:tc>
                  <a:txBody>
                    <a:bodyPr/>
                    <a:lstStyle/>
                    <a:p>
                      <a:pPr algn="just"/>
                      <a:r>
                        <a:rPr lang="en-US" altLang="ja-JP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16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上町病院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あり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自家発　有</a:t>
                      </a:r>
                      <a:r>
                        <a:rPr lang="en-US" altLang="ja-JP" sz="14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/2h</a:t>
                      </a:r>
                      <a:endParaRPr lang="ja-JP" sz="1400" kern="10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〇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sz="1400" kern="100" dirty="0">
                          <a:effectLst/>
                          <a:latin typeface="+mn-ea"/>
                          <a:ea typeface="+mn-ea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33443466"/>
                  </a:ext>
                </a:extLst>
              </a:tr>
              <a:tr h="193040">
                <a:tc>
                  <a:txBody>
                    <a:bodyPr/>
                    <a:lstStyle/>
                    <a:p>
                      <a:pPr algn="just"/>
                      <a:r>
                        <a:rPr lang="en-US" altLang="ja-JP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17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きんろう病院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あり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自家発　有</a:t>
                      </a:r>
                      <a:r>
                        <a:rPr lang="en-US" altLang="ja-JP" sz="14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/6h</a:t>
                      </a:r>
                      <a:endParaRPr lang="ja-JP" sz="1400" kern="10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sz="1400" kern="100" dirty="0">
                          <a:effectLst/>
                          <a:latin typeface="+mn-ea"/>
                          <a:ea typeface="+mn-ea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016889"/>
                  </a:ext>
                </a:extLst>
              </a:tr>
              <a:tr h="193040">
                <a:tc>
                  <a:txBody>
                    <a:bodyPr/>
                    <a:lstStyle/>
                    <a:p>
                      <a:pPr algn="just"/>
                      <a:r>
                        <a:rPr lang="en-US" altLang="ja-JP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18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海辺の杜</a:t>
                      </a:r>
                      <a:endParaRPr lang="en-US" alt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ホスピタル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あり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有</a:t>
                      </a:r>
                      <a:endParaRPr lang="ja-JP" sz="1400" kern="10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自家発　有</a:t>
                      </a:r>
                      <a:r>
                        <a:rPr lang="en-US" altLang="ja-JP" sz="14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/2h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sz="1400" kern="100" dirty="0">
                          <a:effectLst/>
                          <a:latin typeface="+mn-ea"/>
                          <a:ea typeface="+mn-ea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0724247"/>
                  </a:ext>
                </a:extLst>
              </a:tr>
              <a:tr h="193040">
                <a:tc>
                  <a:txBody>
                    <a:bodyPr/>
                    <a:lstStyle/>
                    <a:p>
                      <a:pPr algn="just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41471771"/>
                  </a:ext>
                </a:extLst>
              </a:tr>
              <a:tr h="193040">
                <a:tc>
                  <a:txBody>
                    <a:bodyPr/>
                    <a:lstStyle/>
                    <a:p>
                      <a:pPr algn="just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02119978"/>
                  </a:ext>
                </a:extLst>
              </a:tr>
              <a:tr h="193040">
                <a:tc>
                  <a:txBody>
                    <a:bodyPr/>
                    <a:lstStyle/>
                    <a:p>
                      <a:pPr algn="just"/>
                      <a:r>
                        <a:rPr lang="en-US" altLang="ja-JP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26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いずみの病院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あり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自家発　有</a:t>
                      </a:r>
                      <a:r>
                        <a:rPr lang="en-US" altLang="ja-JP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/50h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4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ja-JP" altLang="en-US" sz="14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日</a:t>
                      </a:r>
                      <a:endParaRPr lang="ja-JP" sz="1400" kern="10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日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18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03729932"/>
                  </a:ext>
                </a:extLst>
              </a:tr>
              <a:tr h="193040">
                <a:tc>
                  <a:txBody>
                    <a:bodyPr/>
                    <a:lstStyle/>
                    <a:p>
                      <a:pPr algn="just"/>
                      <a:r>
                        <a:rPr lang="en-US" altLang="ja-JP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27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近森病院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あり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有</a:t>
                      </a:r>
                      <a:endParaRPr lang="ja-JP" sz="1400" kern="10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自家発　有</a:t>
                      </a:r>
                      <a:r>
                        <a:rPr lang="en-US" altLang="ja-JP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/72h</a:t>
                      </a:r>
                      <a:endParaRPr lang="ja-JP" alt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外来</a:t>
                      </a:r>
                      <a:endParaRPr lang="ja-JP" sz="1400" kern="10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日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半日</a:t>
                      </a:r>
                      <a:endParaRPr lang="ja-JP" sz="1400" kern="10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17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14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</a:t>
                      </a:r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58187060"/>
                  </a:ext>
                </a:extLst>
              </a:tr>
              <a:tr h="193040">
                <a:tc>
                  <a:txBody>
                    <a:bodyPr/>
                    <a:lstStyle/>
                    <a:p>
                      <a:pPr algn="just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endParaRPr lang="ja-JP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53747562"/>
                  </a:ext>
                </a:extLst>
              </a:tr>
            </a:tbl>
          </a:graphicData>
        </a:graphic>
      </p:graphicFrame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2B02C94F-2DED-3AD3-1848-AA9D8FC949D8}"/>
              </a:ext>
            </a:extLst>
          </p:cNvPr>
          <p:cNvGrpSpPr/>
          <p:nvPr/>
        </p:nvGrpSpPr>
        <p:grpSpPr>
          <a:xfrm>
            <a:off x="0" y="3546192"/>
            <a:ext cx="9116059" cy="314856"/>
            <a:chOff x="27941" y="5445224"/>
            <a:chExt cx="9938200" cy="553786"/>
          </a:xfrm>
        </p:grpSpPr>
        <p:pic>
          <p:nvPicPr>
            <p:cNvPr id="1026" name="Picture 2" descr="省略 – e-bizillust（イービズイラスト） – システム開発業務に ...">
              <a:extLst>
                <a:ext uri="{FF2B5EF4-FFF2-40B4-BE49-F238E27FC236}">
                  <a16:creationId xmlns:a16="http://schemas.microsoft.com/office/drawing/2014/main" id="{8EFA7420-2382-C5F6-9198-0FC282425D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27941" y="5445224"/>
              <a:ext cx="1267222" cy="553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2" descr="省略 – e-bizillust（イービズイラスト） – システム開発業務に ...">
              <a:extLst>
                <a:ext uri="{FF2B5EF4-FFF2-40B4-BE49-F238E27FC236}">
                  <a16:creationId xmlns:a16="http://schemas.microsoft.com/office/drawing/2014/main" id="{9C8CA094-8E05-ABE7-65F2-9C2CA1A481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827584" y="5445224"/>
              <a:ext cx="1267222" cy="553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2" descr="省略 – e-bizillust（イービズイラスト） – システム開発業務に ...">
              <a:extLst>
                <a:ext uri="{FF2B5EF4-FFF2-40B4-BE49-F238E27FC236}">
                  <a16:creationId xmlns:a16="http://schemas.microsoft.com/office/drawing/2014/main" id="{1F6AADF8-ADF5-BA13-8D0F-5BCB82A27F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612117" y="5445224"/>
              <a:ext cx="1267222" cy="553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 descr="省略 – e-bizillust（イービズイラスト） – システム開発業務に ...">
              <a:extLst>
                <a:ext uri="{FF2B5EF4-FFF2-40B4-BE49-F238E27FC236}">
                  <a16:creationId xmlns:a16="http://schemas.microsoft.com/office/drawing/2014/main" id="{D6E169E1-3372-D9F3-5640-48EDE9E36FA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2411760" y="5445224"/>
              <a:ext cx="1267222" cy="553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 descr="省略 – e-bizillust（イービズイラスト） – システム開発業務に ...">
              <a:extLst>
                <a:ext uri="{FF2B5EF4-FFF2-40B4-BE49-F238E27FC236}">
                  <a16:creationId xmlns:a16="http://schemas.microsoft.com/office/drawing/2014/main" id="{2770198C-25D4-A6A6-E10C-81119E53406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3160525" y="5445224"/>
              <a:ext cx="1267222" cy="553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 descr="省略 – e-bizillust（イービズイラスト） – システム開発業務に ...">
              <a:extLst>
                <a:ext uri="{FF2B5EF4-FFF2-40B4-BE49-F238E27FC236}">
                  <a16:creationId xmlns:a16="http://schemas.microsoft.com/office/drawing/2014/main" id="{058073AF-CEBF-3283-FEA2-DDAA587D64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3960168" y="5445224"/>
              <a:ext cx="1267222" cy="553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 descr="省略 – e-bizillust（イービズイラスト） – システム開発業務に ...">
              <a:extLst>
                <a:ext uri="{FF2B5EF4-FFF2-40B4-BE49-F238E27FC236}">
                  <a16:creationId xmlns:a16="http://schemas.microsoft.com/office/drawing/2014/main" id="{462E10E7-EFE5-0D84-07CA-0F78C163A8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4744701" y="5445224"/>
              <a:ext cx="1267222" cy="553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 descr="省略 – e-bizillust（イービズイラスト） – システム開発業務に ...">
              <a:extLst>
                <a:ext uri="{FF2B5EF4-FFF2-40B4-BE49-F238E27FC236}">
                  <a16:creationId xmlns:a16="http://schemas.microsoft.com/office/drawing/2014/main" id="{4C90FAEC-82B8-BAE5-9740-638850B5D5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5544344" y="5445224"/>
              <a:ext cx="1267222" cy="553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 descr="省略 – e-bizillust（イービズイラスト） – システム開発業務に ...">
              <a:extLst>
                <a:ext uri="{FF2B5EF4-FFF2-40B4-BE49-F238E27FC236}">
                  <a16:creationId xmlns:a16="http://schemas.microsoft.com/office/drawing/2014/main" id="{156237D4-55BE-8E15-E9FE-3207BEA3E5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6315100" y="5445224"/>
              <a:ext cx="1267222" cy="553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 descr="省略 – e-bizillust（イービズイラスト） – システム開発業務に ...">
              <a:extLst>
                <a:ext uri="{FF2B5EF4-FFF2-40B4-BE49-F238E27FC236}">
                  <a16:creationId xmlns:a16="http://schemas.microsoft.com/office/drawing/2014/main" id="{55A473ED-3E9D-7CAA-D41A-E0F6608176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7114743" y="5445224"/>
              <a:ext cx="1267222" cy="553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 descr="省略 – e-bizillust（イービズイラスト） – システム開発業務に ...">
              <a:extLst>
                <a:ext uri="{FF2B5EF4-FFF2-40B4-BE49-F238E27FC236}">
                  <a16:creationId xmlns:a16="http://schemas.microsoft.com/office/drawing/2014/main" id="{4FF8FBE1-48D1-A8D7-4ADA-E94B48B7B0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7899276" y="5445224"/>
              <a:ext cx="1267222" cy="553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 descr="省略 – e-bizillust（イービズイラスト） – システム開発業務に ...">
              <a:extLst>
                <a:ext uri="{FF2B5EF4-FFF2-40B4-BE49-F238E27FC236}">
                  <a16:creationId xmlns:a16="http://schemas.microsoft.com/office/drawing/2014/main" id="{85483FB8-359B-5238-4FAC-FFDA2A8CE6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8698919" y="5445224"/>
              <a:ext cx="1267222" cy="553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ABDA43B0-D1C1-BF38-6D5B-CFEF4960964B}"/>
              </a:ext>
            </a:extLst>
          </p:cNvPr>
          <p:cNvGrpSpPr/>
          <p:nvPr/>
        </p:nvGrpSpPr>
        <p:grpSpPr>
          <a:xfrm>
            <a:off x="4308" y="5418400"/>
            <a:ext cx="9116059" cy="314856"/>
            <a:chOff x="27941" y="5445224"/>
            <a:chExt cx="9938200" cy="553786"/>
          </a:xfrm>
        </p:grpSpPr>
        <p:pic>
          <p:nvPicPr>
            <p:cNvPr id="19" name="Picture 2" descr="省略 – e-bizillust（イービズイラスト） – システム開発業務に ...">
              <a:extLst>
                <a:ext uri="{FF2B5EF4-FFF2-40B4-BE49-F238E27FC236}">
                  <a16:creationId xmlns:a16="http://schemas.microsoft.com/office/drawing/2014/main" id="{4CFBFB9F-EA72-94E3-5345-E7353BF211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27941" y="5445224"/>
              <a:ext cx="1267222" cy="553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2" descr="省略 – e-bizillust（イービズイラスト） – システム開発業務に ...">
              <a:extLst>
                <a:ext uri="{FF2B5EF4-FFF2-40B4-BE49-F238E27FC236}">
                  <a16:creationId xmlns:a16="http://schemas.microsoft.com/office/drawing/2014/main" id="{3F49FEA2-EEA6-1AA1-8E92-C1A1F2195D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827584" y="5445224"/>
              <a:ext cx="1267222" cy="553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2" descr="省略 – e-bizillust（イービズイラスト） – システム開発業務に ...">
              <a:extLst>
                <a:ext uri="{FF2B5EF4-FFF2-40B4-BE49-F238E27FC236}">
                  <a16:creationId xmlns:a16="http://schemas.microsoft.com/office/drawing/2014/main" id="{F0C28FA4-0282-43F6-3875-B15B1E4BF7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612117" y="5445224"/>
              <a:ext cx="1267222" cy="553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2" descr="省略 – e-bizillust（イービズイラスト） – システム開発業務に ...">
              <a:extLst>
                <a:ext uri="{FF2B5EF4-FFF2-40B4-BE49-F238E27FC236}">
                  <a16:creationId xmlns:a16="http://schemas.microsoft.com/office/drawing/2014/main" id="{BAF1DDA4-2977-0F75-8526-F4FCEFB6B6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2411760" y="5445224"/>
              <a:ext cx="1267222" cy="553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2" descr="省略 – e-bizillust（イービズイラスト） – システム開発業務に ...">
              <a:extLst>
                <a:ext uri="{FF2B5EF4-FFF2-40B4-BE49-F238E27FC236}">
                  <a16:creationId xmlns:a16="http://schemas.microsoft.com/office/drawing/2014/main" id="{236539C3-6A42-D2A3-894C-40C62C4700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3160525" y="5445224"/>
              <a:ext cx="1267222" cy="553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2" descr="省略 – e-bizillust（イービズイラスト） – システム開発業務に ...">
              <a:extLst>
                <a:ext uri="{FF2B5EF4-FFF2-40B4-BE49-F238E27FC236}">
                  <a16:creationId xmlns:a16="http://schemas.microsoft.com/office/drawing/2014/main" id="{2AA9BD1A-AFB4-EB00-60C3-F98C770B534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3960168" y="5445224"/>
              <a:ext cx="1267222" cy="553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2" descr="省略 – e-bizillust（イービズイラスト） – システム開発業務に ...">
              <a:extLst>
                <a:ext uri="{FF2B5EF4-FFF2-40B4-BE49-F238E27FC236}">
                  <a16:creationId xmlns:a16="http://schemas.microsoft.com/office/drawing/2014/main" id="{0D4603AF-52BA-FAAF-68C9-7F15F92C2E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4744701" y="5445224"/>
              <a:ext cx="1267222" cy="553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2" descr="省略 – e-bizillust（イービズイラスト） – システム開発業務に ...">
              <a:extLst>
                <a:ext uri="{FF2B5EF4-FFF2-40B4-BE49-F238E27FC236}">
                  <a16:creationId xmlns:a16="http://schemas.microsoft.com/office/drawing/2014/main" id="{CACE090D-7BDE-55FA-5C70-5AA3315F89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5544344" y="5445224"/>
              <a:ext cx="1267222" cy="553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2" descr="省略 – e-bizillust（イービズイラスト） – システム開発業務に ...">
              <a:extLst>
                <a:ext uri="{FF2B5EF4-FFF2-40B4-BE49-F238E27FC236}">
                  <a16:creationId xmlns:a16="http://schemas.microsoft.com/office/drawing/2014/main" id="{5021C22B-1475-C8D0-7019-277541AFE3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6315100" y="5445224"/>
              <a:ext cx="1267222" cy="553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2" descr="省略 – e-bizillust（イービズイラスト） – システム開発業務に ...">
              <a:extLst>
                <a:ext uri="{FF2B5EF4-FFF2-40B4-BE49-F238E27FC236}">
                  <a16:creationId xmlns:a16="http://schemas.microsoft.com/office/drawing/2014/main" id="{0732924A-4D1F-8FD2-D0AF-4B58FFB66A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7114743" y="5445224"/>
              <a:ext cx="1267222" cy="553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2" descr="省略 – e-bizillust（イービズイラスト） – システム開発業務に ...">
              <a:extLst>
                <a:ext uri="{FF2B5EF4-FFF2-40B4-BE49-F238E27FC236}">
                  <a16:creationId xmlns:a16="http://schemas.microsoft.com/office/drawing/2014/main" id="{07EFC695-70E0-877E-D273-669438887C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7899276" y="5445224"/>
              <a:ext cx="1267222" cy="553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2" descr="省略 – e-bizillust（イービズイラスト） – システム開発業務に ...">
              <a:extLst>
                <a:ext uri="{FF2B5EF4-FFF2-40B4-BE49-F238E27FC236}">
                  <a16:creationId xmlns:a16="http://schemas.microsoft.com/office/drawing/2014/main" id="{A653A773-3B7B-6A50-F102-73F436444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8698919" y="5445224"/>
              <a:ext cx="1267222" cy="553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49232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218</Words>
  <Application>Microsoft Office PowerPoint</Application>
  <PresentationFormat>画面に合わせる (4:3)</PresentationFormat>
  <Paragraphs>146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</vt:lpstr>
      <vt:lpstr>Office ​​テーマ</vt:lpstr>
      <vt:lpstr>病院避難の可能性があるリスト：例 （災害拠点病院３、一般病院５０）</vt:lpstr>
    </vt:vector>
  </TitlesOfParts>
  <Company>_x0008_ᖨ]쌰Ѵ쌼뿿_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机上演習「DMATにおける各本部の役割1：活動拠点本部」</dc:title>
  <dc:creator>DMAT事務局</dc:creator>
  <cp:lastModifiedBy>Hisayoshi KONDO</cp:lastModifiedBy>
  <cp:revision>1129</cp:revision>
  <cp:lastPrinted>2023-06-29T09:48:55Z</cp:lastPrinted>
  <dcterms:created xsi:type="dcterms:W3CDTF">2004-02-01T08:53:06Z</dcterms:created>
  <dcterms:modified xsi:type="dcterms:W3CDTF">2023-09-17T05:01:39Z</dcterms:modified>
</cp:coreProperties>
</file>