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37" r:id="rId1"/>
    <p:sldMasterId id="2147484449" r:id="rId2"/>
  </p:sldMasterIdLst>
  <p:notesMasterIdLst>
    <p:notesMasterId r:id="rId11"/>
  </p:notesMasterIdLst>
  <p:handoutMasterIdLst>
    <p:handoutMasterId r:id="rId12"/>
  </p:handoutMasterIdLst>
  <p:sldIdLst>
    <p:sldId id="661" r:id="rId3"/>
    <p:sldId id="810" r:id="rId4"/>
    <p:sldId id="2698" r:id="rId5"/>
    <p:sldId id="2141416167" r:id="rId6"/>
    <p:sldId id="2141416175" r:id="rId7"/>
    <p:sldId id="2141416033" r:id="rId8"/>
    <p:sldId id="2141416183" r:id="rId9"/>
    <p:sldId id="3696" r:id="rId10"/>
  </p:sldIdLst>
  <p:sldSz cx="9144000" cy="6858000" type="screen4x3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香葉(itou-kayo)" initials="伊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171F"/>
    <a:srgbClr val="6F0BA5"/>
    <a:srgbClr val="4D12FF"/>
    <a:srgbClr val="4F81BD"/>
    <a:srgbClr val="00CCFF"/>
    <a:srgbClr val="850C10"/>
    <a:srgbClr val="900A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35" autoAdjust="0"/>
    <p:restoredTop sz="81905" autoAdjust="0"/>
  </p:normalViewPr>
  <p:slideViewPr>
    <p:cSldViewPr showGuides="1">
      <p:cViewPr>
        <p:scale>
          <a:sx n="148" d="100"/>
          <a:sy n="148" d="100"/>
        </p:scale>
        <p:origin x="664" y="144"/>
      </p:cViewPr>
      <p:guideLst>
        <p:guide orient="horz" pos="36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164"/>
    </p:cViewPr>
  </p:sorterViewPr>
  <p:notesViewPr>
    <p:cSldViewPr showGuides="1">
      <p:cViewPr varScale="1">
        <p:scale>
          <a:sx n="70" d="100"/>
          <a:sy n="70" d="100"/>
        </p:scale>
        <p:origin x="3072" y="3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5738068B-A1F2-456A-9EA1-C4CBED881B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E7F9AF04-04D7-4BE9-A481-C36BE8350C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1A5AE51B-7D15-4FFA-A277-30DCCA813BC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07829D82-666F-44B4-82F5-C5DEC3B0184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A6310E52-0AFF-4636-B017-094FBC53EE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C3F561CA-91D8-40DE-B073-18305DF4C9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FDBD032-444C-473B-868A-CDD65F7C20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699B9B9C-FDF3-48C7-9720-CB7903CDC3E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79706410-D361-4868-9FB8-61658A5FF63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5" y="4714953"/>
            <a:ext cx="4984107" cy="4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3914019A-632B-4F7E-BD0C-BFC193A2F7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BECA6D34-E15F-4905-9F36-4EDA04E4AF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25104B08-D5D0-4547-9375-5905EDF3FE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A9947B68-B7DC-4DFF-BAFE-75F9E8548F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DE13AFEE-DEA7-4479-91C2-209C2D1474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Arial" panose="020B0604020202020204" pitchFamily="34" charset="0"/>
              <a:ea typeface="Osaka" pitchFamily="5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202406〜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104B08-D5D0-4547-9375-5905EDF3FEE1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0429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ノート消さないでください！</a:t>
            </a:r>
            <a:endParaRPr kumimoji="1" lang="en-US" altLang="ja-JP" dirty="0"/>
          </a:p>
          <a:p>
            <a:r>
              <a:rPr kumimoji="1" lang="ja-JP" altLang="en-US" dirty="0"/>
              <a:t>「令和</a:t>
            </a:r>
            <a:r>
              <a:rPr kumimoji="1" lang="en-US" altLang="ja-JP" dirty="0"/>
              <a:t>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11</a:t>
            </a:r>
            <a:r>
              <a:rPr kumimoji="1" lang="ja-JP" altLang="en-US" dirty="0"/>
              <a:t>月</a:t>
            </a:r>
            <a:r>
              <a:rPr kumimoji="1" lang="en-US" altLang="ja-JP" dirty="0"/>
              <a:t>25</a:t>
            </a:r>
            <a:r>
              <a:rPr kumimoji="1" lang="ja-JP" altLang="en-US" dirty="0"/>
              <a:t>日・</a:t>
            </a:r>
            <a:r>
              <a:rPr kumimoji="1" lang="en-US" altLang="ja-JP" dirty="0"/>
              <a:t>26</a:t>
            </a:r>
            <a:r>
              <a:rPr kumimoji="1" lang="ja-JP" altLang="en-US" dirty="0"/>
              <a:t>日中部ブロック統括技能維持研修にて変更」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F66B4-4099-430F-A10A-3AC7D356768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7999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</a:t>
            </a:r>
            <a:r>
              <a:rPr kumimoji="1" lang="en-US" altLang="ja-JP" dirty="0"/>
              <a:t>1</a:t>
            </a:r>
            <a:r>
              <a:rPr kumimoji="1" lang="ja-JP" altLang="en-US" dirty="0"/>
              <a:t>チームで何病院（曝露震度下限も）まわるかは各県で設定</a:t>
            </a:r>
          </a:p>
          <a:p>
            <a:r>
              <a:rPr kumimoji="1" lang="ja-JP" altLang="en-US" dirty="0"/>
              <a:t>・オプションに回す場合は、スライド自体を解説時に回す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1134" fontAlgn="base">
              <a:spcBef>
                <a:spcPct val="0"/>
              </a:spcBef>
              <a:spcAft>
                <a:spcPct val="0"/>
              </a:spcAft>
              <a:defRPr/>
            </a:pPr>
            <a:fld id="{613F66B4-4099-430F-A10A-3AC7D3567681}" type="slidenum">
              <a:rPr lang="ja-JP" altLang="en-US">
                <a:solidFill>
                  <a:srgbClr val="000000"/>
                </a:solidFill>
                <a:latin typeface="Times" panose="02020603050405020304" pitchFamily="18" charset="0"/>
                <a:ea typeface="Osaka"/>
              </a:rPr>
              <a:pPr defTabSz="931134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ja-JP" altLang="en-US">
              <a:solidFill>
                <a:srgbClr val="000000"/>
              </a:solidFill>
              <a:latin typeface="Times" panose="02020603050405020304" pitchFamily="18" charset="0"/>
              <a:ea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935581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C7C75971-880F-48F1-BECE-94ABDCA61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2D4DC8D-782D-4E29-9622-5C7B592DC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553987D6-7735-49F6-9429-0E01E02D1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D1A37-0968-4ABE-AD30-40CEDF393B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342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21C7F6C-C592-49F0-A71D-C670945CC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65C2F781-CDD5-4B21-9484-F80833667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5FC05897-00A7-4DF8-B7DC-8F77D14CA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3805A-BF00-48B1-BEAE-A8BC85E574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8432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BAF95FB0-033B-46DA-A846-CF81269DA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B1A96E3-ECAF-4223-B512-33A525C7F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DD9FF46E-903C-4852-BC69-CF7980130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22EEC-91B5-44C0-8030-1268E9A595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2490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B41A0F-0AB0-4802-A884-C46E2C5FE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622F356-AE7A-4F0D-B197-3B866C550BD2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83F532-96A0-4B5F-9A6C-BC4C126F0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3D8926-4923-4B71-B36D-B1B0C6324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5DDE7096-D2FD-4C59-9E2A-5AA2788C58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8780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B790CA-941E-46C1-94D1-D3032BF9B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07ECB934-7604-451E-BF4D-00DC24B5A1C9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512285-7E6B-430B-83E3-66519538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E2255C-9104-4444-925F-59C67E1B9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171EEE91-632E-47C3-A378-51A3A6976B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2238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2763DC-5ABE-4362-9661-665F466A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E43EF2-B174-4DDC-BCA9-A228A201B97D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DEC16E-F0AD-4AFF-9A96-448592AF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059A1D-954F-43F7-A347-C731293A7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3109F37-C30D-4196-9A54-4169311D948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8111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A4FB21-0E9D-4658-8461-113AF8BC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23C3696-1AD5-4D41-9E48-88D6109FF891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067B45-9635-4781-AEA4-05C9E121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AFCB3B-7F0C-489D-A548-102B9CCF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BEFAEDD-EF93-4F0D-A7FD-8C2EC3A822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3825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57E1E-B794-44F1-8B99-AD0D08449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89CC76F7-0656-49CA-A573-03CA164BCCF4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50466-6DE6-4A4B-BC83-5A42340E1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BC68C0C-77DC-479D-A981-AAEE2F8A4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2F69E84-F28B-46F8-A774-42C15797D2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8264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912F87-6C8B-44A5-8776-661880122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3D1E4FAF-4B6E-473F-84CA-66B2FFB4FD81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783EF42-5FC1-4C24-9E30-4304AB55F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EB5332-82C6-49FD-85E5-EA57C0359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E06EEDF-0BAF-45EB-8199-BBE7C60D9E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3670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5106F4-1009-431F-9656-DEC2027E0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A320ACB-4B09-4503-93F9-5A3707A34E28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45EA4C6-B0B1-43E8-8DB3-7728E5FDA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AB798B-D033-411F-B823-38818BF74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23DE569-5673-421D-9BA9-6DB924D512B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321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D48404-28A5-45E7-BFE0-8A1E596F9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D7C4D7E-BC13-4CF0-91C2-32DBC7B65D9C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7CDAB9-6C00-4372-9958-1BECA9042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CCCC91-7DDB-485F-973D-9F9BCD07E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948C8F-5E6C-41E3-BD40-C7BFBBAD14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13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4CFE59C-E62B-42CC-9E47-AAB628109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2107F540-2974-462B-80AE-9BD7AB851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/>
            </a:lvl1pPr>
          </a:lstStyle>
          <a:p>
            <a:pPr>
              <a:defRPr/>
            </a:pPr>
            <a:r>
              <a:rPr lang="ja-JP" altLang="en-US"/>
              <a:t>統括ＤＭＡＴ養成研修</a:t>
            </a:r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4A753E52-A3B1-4BA5-B022-D32BB8072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DF781-7101-48A1-929C-42BC89370E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61831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B1E64B-5669-4760-B50E-43911DC9B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FE9A7E3-43C0-46E7-B833-B5E06E8D498E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E8D30E-9D68-449F-B8FD-6CAD53739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2AC696-6358-4032-9A56-D1EA6BA89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FDD07CA-92A1-40FC-8F72-E1F92FB0EE9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209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D190B0-2522-4C84-9E59-337D9E530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A295459-F80E-4E05-90AF-656A16034788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60DFF5-2418-47B3-851C-6B55154A8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7A0E1B-A2D6-4D3B-AE7A-8353BAF1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9A43A40-7DBE-4447-8D76-146AE82181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4910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BD1525-7774-47CA-A204-3C2BDC3BD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4AFF30FB-C0BE-4D0C-9382-B597E52219B3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39513D-4EE3-48B7-AF9B-3D898D56E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86B79A-4320-47E4-8F34-B028172EF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80B9DFB-8EE8-4751-B7AF-46384F6EF8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842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3CCBF2C5-38D4-475F-8049-958984458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F0203F9F-3514-4B92-8A71-2DA3AEDBB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65E0DB57-8789-4CA8-9AEA-89DA29234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85B1-F60A-44AE-8AD8-5663E88012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9526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ACEE552A-DAE7-45F5-B307-B0020643C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4EBA59EF-1666-4BB8-827A-1FB80D393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14EB6E4F-7D18-4278-B293-4104CBFA1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37C6C-240F-447F-98FB-3C2BA054EA1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911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>
            <a:extLst>
              <a:ext uri="{FF2B5EF4-FFF2-40B4-BE49-F238E27FC236}">
                <a16:creationId xmlns:a16="http://schemas.microsoft.com/office/drawing/2014/main" id="{E74ECAEE-2988-44B5-B5D5-258B74774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>
            <a:extLst>
              <a:ext uri="{FF2B5EF4-FFF2-40B4-BE49-F238E27FC236}">
                <a16:creationId xmlns:a16="http://schemas.microsoft.com/office/drawing/2014/main" id="{63E554BF-67AE-4FFD-A5B4-7EF8D86EB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95658DEE-3676-4C4B-93F8-B3694D690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D1DF8-5A59-4220-8FD4-3F98C95042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3052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>
            <a:extLst>
              <a:ext uri="{FF2B5EF4-FFF2-40B4-BE49-F238E27FC236}">
                <a16:creationId xmlns:a16="http://schemas.microsoft.com/office/drawing/2014/main" id="{B0776104-B4EA-48FB-B83D-0647AA0D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id="{3591A025-02FE-4B0F-979F-A636D2D06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5" name="スライド番号プレースホルダ 5">
            <a:extLst>
              <a:ext uri="{FF2B5EF4-FFF2-40B4-BE49-F238E27FC236}">
                <a16:creationId xmlns:a16="http://schemas.microsoft.com/office/drawing/2014/main" id="{1EB984C7-FDE4-4D9E-A5E5-3E11ED0C1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B2118-29E5-4D56-AF62-7FAEC08B0F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059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>
            <a:extLst>
              <a:ext uri="{FF2B5EF4-FFF2-40B4-BE49-F238E27FC236}">
                <a16:creationId xmlns:a16="http://schemas.microsoft.com/office/drawing/2014/main" id="{A24FACE5-9D88-4A35-8DE7-37777BAE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>
            <a:extLst>
              <a:ext uri="{FF2B5EF4-FFF2-40B4-BE49-F238E27FC236}">
                <a16:creationId xmlns:a16="http://schemas.microsoft.com/office/drawing/2014/main" id="{CD1D379C-89C6-4BCA-8FBC-2BB6A051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id="{CD3A2F5A-384B-4925-B317-AF521A558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D047-B462-4E4D-B03F-123C8DF7E8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285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A084DE1F-CD2D-45C2-8379-BDC4003B6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5EC2009F-180A-4A17-AD71-C06587B65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C3A5F370-ABA5-453B-BF9A-480BC9F5F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5991C-DA03-42C3-8B40-F53892174F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41951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241916FC-E17B-4EA9-9B00-5E6CB01B5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D526776E-3196-41A6-BFB5-82CC17E1A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F4808626-88DF-4EF9-B006-64832BE9A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2B158-C9A4-4E05-91C5-825807ABAF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82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>
            <a:extLst>
              <a:ext uri="{FF2B5EF4-FFF2-40B4-BE49-F238E27FC236}">
                <a16:creationId xmlns:a16="http://schemas.microsoft.com/office/drawing/2014/main" id="{D705F78E-D008-4064-83EA-EBCE794506A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id="{F959DDEE-547B-4657-8920-74B694B115C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D4E5FA9E-2566-48E7-916B-D5A3F7972F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569C029E-E632-42C2-BD64-0E15DA6A3D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3CC5AE92-359E-49B0-B7EE-FC2E2587EF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Osaka" pitchFamily="1" charset="-128"/>
              </a:defRPr>
            </a:lvl1pPr>
          </a:lstStyle>
          <a:p>
            <a:pPr>
              <a:defRPr/>
            </a:pPr>
            <a:fld id="{6345E844-65B0-40D8-BCB8-38EFF485BD0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52" r:id="rId1"/>
    <p:sldLayoutId id="2147490653" r:id="rId2"/>
    <p:sldLayoutId id="2147490634" r:id="rId3"/>
    <p:sldLayoutId id="2147490635" r:id="rId4"/>
    <p:sldLayoutId id="2147490636" r:id="rId5"/>
    <p:sldLayoutId id="2147490637" r:id="rId6"/>
    <p:sldLayoutId id="2147490638" r:id="rId7"/>
    <p:sldLayoutId id="2147490639" r:id="rId8"/>
    <p:sldLayoutId id="2147490640" r:id="rId9"/>
    <p:sldLayoutId id="2147490641" r:id="rId10"/>
    <p:sldLayoutId id="214749064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>
            <a:extLst>
              <a:ext uri="{FF2B5EF4-FFF2-40B4-BE49-F238E27FC236}">
                <a16:creationId xmlns:a16="http://schemas.microsoft.com/office/drawing/2014/main" id="{9CF06284-AF8B-4D7E-BB7C-C16144007C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051" name="テキスト プレースホルダー 2">
            <a:extLst>
              <a:ext uri="{FF2B5EF4-FFF2-40B4-BE49-F238E27FC236}">
                <a16:creationId xmlns:a16="http://schemas.microsoft.com/office/drawing/2014/main" id="{6E1A5B91-F891-41C6-BA7B-A42E436EF3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DCFB5-B582-49A5-8DD2-5E6230F8C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A6A7C19-2468-4D11-8126-D1591B1008B5}" type="datetimeFigureOut">
              <a:rPr lang="ja-JP" altLang="en-US"/>
              <a:pPr>
                <a:defRPr/>
              </a:pPr>
              <a:t>2024/9/20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A1538A-A229-4293-A6C7-D99E2D400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93BD17-455F-4482-AF53-F5E25FBE9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9C4C7734-E7BB-4034-B6C0-86806C02BB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54" r:id="rId1"/>
    <p:sldLayoutId id="2147490655" r:id="rId2"/>
    <p:sldLayoutId id="2147490656" r:id="rId3"/>
    <p:sldLayoutId id="2147490657" r:id="rId4"/>
    <p:sldLayoutId id="2147490658" r:id="rId5"/>
    <p:sldLayoutId id="2147490659" r:id="rId6"/>
    <p:sldLayoutId id="2147490660" r:id="rId7"/>
    <p:sldLayoutId id="2147490661" r:id="rId8"/>
    <p:sldLayoutId id="2147490662" r:id="rId9"/>
    <p:sldLayoutId id="2147490663" r:id="rId10"/>
    <p:sldLayoutId id="2147490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Line 14">
            <a:extLst>
              <a:ext uri="{FF2B5EF4-FFF2-40B4-BE49-F238E27FC236}">
                <a16:creationId xmlns:a16="http://schemas.microsoft.com/office/drawing/2014/main" id="{A62E128D-464F-4459-BFAD-B769D6C297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81069" y="5513455"/>
            <a:ext cx="0" cy="365219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42CB2348-701D-4168-8099-FE9EAD54B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086" y="3914607"/>
            <a:ext cx="1034788" cy="17746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SCU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55" name="Line 14">
            <a:extLst>
              <a:ext uri="{FF2B5EF4-FFF2-40B4-BE49-F238E27FC236}">
                <a16:creationId xmlns:a16="http://schemas.microsoft.com/office/drawing/2014/main" id="{57EAA0E7-1B6C-4C09-9E76-C2C27366EA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1173" y="5514806"/>
            <a:ext cx="0" cy="36657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20482" name="Line 14">
            <a:extLst>
              <a:ext uri="{FF2B5EF4-FFF2-40B4-BE49-F238E27FC236}">
                <a16:creationId xmlns:a16="http://schemas.microsoft.com/office/drawing/2014/main" id="{79D2582E-5D42-4C3A-A380-DB955551F1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68433" y="4458379"/>
            <a:ext cx="1353" cy="25565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3" name="Line 14">
            <a:extLst>
              <a:ext uri="{FF2B5EF4-FFF2-40B4-BE49-F238E27FC236}">
                <a16:creationId xmlns:a16="http://schemas.microsoft.com/office/drawing/2014/main" id="{9E02D4D6-ACD5-4AF6-A234-812742AA4E4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848" y="4696446"/>
            <a:ext cx="0" cy="35710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4" name="Line 9">
            <a:extLst>
              <a:ext uri="{FF2B5EF4-FFF2-40B4-BE49-F238E27FC236}">
                <a16:creationId xmlns:a16="http://schemas.microsoft.com/office/drawing/2014/main" id="{D9206C8E-E46F-4306-ADD7-6DE1EE3B6E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849" y="4731615"/>
            <a:ext cx="113759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5" name="Line 14">
            <a:extLst>
              <a:ext uri="{FF2B5EF4-FFF2-40B4-BE49-F238E27FC236}">
                <a16:creationId xmlns:a16="http://schemas.microsoft.com/office/drawing/2014/main" id="{49DCC407-281F-4908-85D5-FD7CDFBC86C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8196" y="4700502"/>
            <a:ext cx="4058" cy="353046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6" name="Line 14">
            <a:extLst>
              <a:ext uri="{FF2B5EF4-FFF2-40B4-BE49-F238E27FC236}">
                <a16:creationId xmlns:a16="http://schemas.microsoft.com/office/drawing/2014/main" id="{D489B0FF-EC15-4E1C-81E9-0225E34F32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2872" y="4469200"/>
            <a:ext cx="2706" cy="2353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7" name="Line 15">
            <a:extLst>
              <a:ext uri="{FF2B5EF4-FFF2-40B4-BE49-F238E27FC236}">
                <a16:creationId xmlns:a16="http://schemas.microsoft.com/office/drawing/2014/main" id="{FDDB91CD-E165-4FF0-BF6E-B0E8B81AFAC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09104" y="2882524"/>
            <a:ext cx="4058" cy="66145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43" name="Rectangle 2">
            <a:extLst>
              <a:ext uri="{FF2B5EF4-FFF2-40B4-BE49-F238E27FC236}">
                <a16:creationId xmlns:a16="http://schemas.microsoft.com/office/drawing/2014/main" id="{74C0A442-84FE-47DA-BCFB-1D42552C3A9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090246" y="689858"/>
            <a:ext cx="7377423" cy="615462"/>
          </a:xfrm>
        </p:spPr>
        <p:txBody>
          <a:bodyPr/>
          <a:lstStyle/>
          <a:p>
            <a:r>
              <a:rPr lang="ja-JP" altLang="en-US" sz="3408"/>
              <a:t>広域災害時ＤＭＡＴの指揮系統例</a:t>
            </a:r>
          </a:p>
        </p:txBody>
      </p:sp>
      <p:sp>
        <p:nvSpPr>
          <p:cNvPr id="18444" name="Rectangle 3">
            <a:extLst>
              <a:ext uri="{FF2B5EF4-FFF2-40B4-BE49-F238E27FC236}">
                <a16:creationId xmlns:a16="http://schemas.microsoft.com/office/drawing/2014/main" id="{D2929938-5AA1-418D-B89D-616D6134F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8944" y="1374307"/>
            <a:ext cx="1964066" cy="42879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厚生労働省本部</a:t>
            </a:r>
          </a:p>
        </p:txBody>
      </p:sp>
      <p:sp>
        <p:nvSpPr>
          <p:cNvPr id="18445" name="Rectangle 5">
            <a:extLst>
              <a:ext uri="{FF2B5EF4-FFF2-40B4-BE49-F238E27FC236}">
                <a16:creationId xmlns:a16="http://schemas.microsoft.com/office/drawing/2014/main" id="{A2A7F2D4-A1FF-457B-A6D7-8EDFF5A2C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0156" y="3914607"/>
            <a:ext cx="1034788" cy="17746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SCU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18446" name="Rectangle 6">
            <a:extLst>
              <a:ext uri="{FF2B5EF4-FFF2-40B4-BE49-F238E27FC236}">
                <a16:creationId xmlns:a16="http://schemas.microsoft.com/office/drawing/2014/main" id="{7923E1C2-BE26-4A2A-9901-255C3E429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526" y="2344165"/>
            <a:ext cx="1947834" cy="53024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都道府県</a:t>
            </a:r>
            <a:r>
              <a:rPr lang="en-US" altLang="ja-JP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調整本部</a:t>
            </a:r>
          </a:p>
        </p:txBody>
      </p:sp>
      <p:sp>
        <p:nvSpPr>
          <p:cNvPr id="18447" name="Rectangle 6">
            <a:extLst>
              <a:ext uri="{FF2B5EF4-FFF2-40B4-BE49-F238E27FC236}">
                <a16:creationId xmlns:a16="http://schemas.microsoft.com/office/drawing/2014/main" id="{C8BCB2C8-6260-4446-96FC-1059AA706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2345" y="3890260"/>
            <a:ext cx="1339136" cy="5654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活動拠点本部</a:t>
            </a:r>
          </a:p>
        </p:txBody>
      </p:sp>
      <p:sp>
        <p:nvSpPr>
          <p:cNvPr id="18448" name="Rectangle 6">
            <a:extLst>
              <a:ext uri="{FF2B5EF4-FFF2-40B4-BE49-F238E27FC236}">
                <a16:creationId xmlns:a16="http://schemas.microsoft.com/office/drawing/2014/main" id="{015C4944-5FA9-401E-A316-D6E5E330A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6553" y="3855090"/>
            <a:ext cx="1090246" cy="3489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193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保健所</a:t>
            </a:r>
            <a:endParaRPr lang="en-US" altLang="ja-JP" sz="1193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20495" name="Line 16">
            <a:extLst>
              <a:ext uri="{FF2B5EF4-FFF2-40B4-BE49-F238E27FC236}">
                <a16:creationId xmlns:a16="http://schemas.microsoft.com/office/drawing/2014/main" id="{DD89EDDB-33A4-4754-A796-E9B99058685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60015" y="2051990"/>
            <a:ext cx="814303" cy="557297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50" name="Rectangle 6">
            <a:extLst>
              <a:ext uri="{FF2B5EF4-FFF2-40B4-BE49-F238E27FC236}">
                <a16:creationId xmlns:a16="http://schemas.microsoft.com/office/drawing/2014/main" id="{0AAA8B23-6A40-4A43-A1D4-3DBD20ED5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303" y="3915961"/>
            <a:ext cx="1339136" cy="5654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活動拠点本部</a:t>
            </a:r>
          </a:p>
        </p:txBody>
      </p:sp>
      <p:sp>
        <p:nvSpPr>
          <p:cNvPr id="18451" name="Rectangle 6">
            <a:extLst>
              <a:ext uri="{FF2B5EF4-FFF2-40B4-BE49-F238E27FC236}">
                <a16:creationId xmlns:a16="http://schemas.microsoft.com/office/drawing/2014/main" id="{2B828E67-1E2F-49A6-B5C1-8046B182C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030" y="5072487"/>
            <a:ext cx="913047" cy="57217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現場活動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18452" name="Rectangle 6">
            <a:extLst>
              <a:ext uri="{FF2B5EF4-FFF2-40B4-BE49-F238E27FC236}">
                <a16:creationId xmlns:a16="http://schemas.microsoft.com/office/drawing/2014/main" id="{76CDAD6C-B7C6-4A0F-AF96-794AF5EF3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6501" y="5069782"/>
            <a:ext cx="910341" cy="57217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病院支援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18453" name="Rectangle 3">
            <a:extLst>
              <a:ext uri="{FF2B5EF4-FFF2-40B4-BE49-F238E27FC236}">
                <a16:creationId xmlns:a16="http://schemas.microsoft.com/office/drawing/2014/main" id="{88CC1156-5095-4BD9-9749-82692285F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590" y="1838270"/>
            <a:ext cx="1964066" cy="42879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事務局</a:t>
            </a:r>
          </a:p>
        </p:txBody>
      </p:sp>
      <p:sp>
        <p:nvSpPr>
          <p:cNvPr id="20503" name="Line 9">
            <a:extLst>
              <a:ext uri="{FF2B5EF4-FFF2-40B4-BE49-F238E27FC236}">
                <a16:creationId xmlns:a16="http://schemas.microsoft.com/office/drawing/2014/main" id="{30F69FDF-27F6-4A32-84AA-AC75F2182C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54605" y="3535862"/>
            <a:ext cx="2837886" cy="14879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04" name="Line 14">
            <a:extLst>
              <a:ext uri="{FF2B5EF4-FFF2-40B4-BE49-F238E27FC236}">
                <a16:creationId xmlns:a16="http://schemas.microsoft.com/office/drawing/2014/main" id="{1BDE3075-E17C-4AC2-8B6F-FB48973137C5}"/>
              </a:ext>
            </a:extLst>
          </p:cNvPr>
          <p:cNvSpPr>
            <a:spLocks noChangeShapeType="1"/>
          </p:cNvSpPr>
          <p:nvPr/>
        </p:nvSpPr>
        <p:spPr bwMode="auto">
          <a:xfrm>
            <a:off x="3376246" y="3550739"/>
            <a:ext cx="0" cy="35710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58" name="テキスト ボックス 51">
            <a:extLst>
              <a:ext uri="{FF2B5EF4-FFF2-40B4-BE49-F238E27FC236}">
                <a16:creationId xmlns:a16="http://schemas.microsoft.com/office/drawing/2014/main" id="{838C89AA-F88E-4386-9C35-F324C7AED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112" y="2367161"/>
            <a:ext cx="1236236" cy="72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2045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総合調整</a:t>
            </a:r>
            <a:endParaRPr lang="en-US" altLang="ja-JP" sz="2045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2045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支援</a:t>
            </a:r>
          </a:p>
        </p:txBody>
      </p:sp>
      <p:sp>
        <p:nvSpPr>
          <p:cNvPr id="20506" name="Line 16">
            <a:extLst>
              <a:ext uri="{FF2B5EF4-FFF2-40B4-BE49-F238E27FC236}">
                <a16:creationId xmlns:a16="http://schemas.microsoft.com/office/drawing/2014/main" id="{CB7A9927-E4FB-4522-AC53-E890E7704F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953" y="4029584"/>
            <a:ext cx="547829" cy="0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08" name="Line 15">
            <a:extLst>
              <a:ext uri="{FF2B5EF4-FFF2-40B4-BE49-F238E27FC236}">
                <a16:creationId xmlns:a16="http://schemas.microsoft.com/office/drawing/2014/main" id="{81CCC787-9E55-4B2F-9336-021CDA74FC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3292" y="3715764"/>
            <a:ext cx="0" cy="18937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09" name="Line 14">
            <a:extLst>
              <a:ext uri="{FF2B5EF4-FFF2-40B4-BE49-F238E27FC236}">
                <a16:creationId xmlns:a16="http://schemas.microsoft.com/office/drawing/2014/main" id="{31275633-8615-4E52-A407-F63F28044A81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2192" y="4720794"/>
            <a:ext cx="0" cy="35710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0" name="Line 9">
            <a:extLst>
              <a:ext uri="{FF2B5EF4-FFF2-40B4-BE49-F238E27FC236}">
                <a16:creationId xmlns:a16="http://schemas.microsoft.com/office/drawing/2014/main" id="{B2043754-108E-4FE2-A854-0F4460A7F36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5961" y="4731615"/>
            <a:ext cx="97256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1" name="Line 14">
            <a:extLst>
              <a:ext uri="{FF2B5EF4-FFF2-40B4-BE49-F238E27FC236}">
                <a16:creationId xmlns:a16="http://schemas.microsoft.com/office/drawing/2014/main" id="{64FB8A32-A225-45CF-9A5A-8742951C83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65819" y="4743788"/>
            <a:ext cx="0" cy="449084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18464" name="Rectangle 6">
            <a:extLst>
              <a:ext uri="{FF2B5EF4-FFF2-40B4-BE49-F238E27FC236}">
                <a16:creationId xmlns:a16="http://schemas.microsoft.com/office/drawing/2014/main" id="{030E6040-FCF4-4241-A99B-7A7D8AB54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6834" y="5072486"/>
            <a:ext cx="858941" cy="6032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ＳＣＵ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18465" name="Rectangle 6">
            <a:extLst>
              <a:ext uri="{FF2B5EF4-FFF2-40B4-BE49-F238E27FC236}">
                <a16:creationId xmlns:a16="http://schemas.microsoft.com/office/drawing/2014/main" id="{97291816-3880-4E30-B442-79359409C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331" y="5086013"/>
            <a:ext cx="857588" cy="6032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病院支援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20514" name="Line 16">
            <a:extLst>
              <a:ext uri="{FF2B5EF4-FFF2-40B4-BE49-F238E27FC236}">
                <a16:creationId xmlns:a16="http://schemas.microsoft.com/office/drawing/2014/main" id="{12C327E6-2C90-49E9-842D-F01BBB3F6F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98078" y="4281178"/>
            <a:ext cx="547828" cy="8116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5" name="Line 16">
            <a:extLst>
              <a:ext uri="{FF2B5EF4-FFF2-40B4-BE49-F238E27FC236}">
                <a16:creationId xmlns:a16="http://schemas.microsoft.com/office/drawing/2014/main" id="{C10395DD-FE65-40E5-B811-AF34294274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66966" y="2302234"/>
            <a:ext cx="415268" cy="538360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6" name="Line 14">
            <a:extLst>
              <a:ext uri="{FF2B5EF4-FFF2-40B4-BE49-F238E27FC236}">
                <a16:creationId xmlns:a16="http://schemas.microsoft.com/office/drawing/2014/main" id="{2F2C1906-632B-4F37-80A2-5B63DECDD86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93644" y="3553446"/>
            <a:ext cx="4059" cy="347634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7" name="Line 14">
            <a:extLst>
              <a:ext uri="{FF2B5EF4-FFF2-40B4-BE49-F238E27FC236}">
                <a16:creationId xmlns:a16="http://schemas.microsoft.com/office/drawing/2014/main" id="{4FF26574-3D49-432F-9DCA-88969383AD1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849" y="3562916"/>
            <a:ext cx="4059" cy="34898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70" name="Rectangle 6">
            <a:extLst>
              <a:ext uri="{FF2B5EF4-FFF2-40B4-BE49-F238E27FC236}">
                <a16:creationId xmlns:a16="http://schemas.microsoft.com/office/drawing/2014/main" id="{9CDB6F63-7461-408A-B127-07B64832A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840" y="3121947"/>
            <a:ext cx="1536625" cy="5302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ea typeface="Osaka"/>
                <a:cs typeface="Osaka"/>
              </a:rPr>
              <a:t>都道府県</a:t>
            </a:r>
            <a:r>
              <a:rPr lang="en-US" altLang="ja-JP" sz="1704" dirty="0">
                <a:solidFill>
                  <a:srgbClr val="000000"/>
                </a:solidFill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ea typeface="Osaka"/>
                <a:cs typeface="Osaka"/>
              </a:rPr>
              <a:t>調整本部</a:t>
            </a:r>
          </a:p>
        </p:txBody>
      </p:sp>
      <p:sp>
        <p:nvSpPr>
          <p:cNvPr id="18471" name="正方形/長方形 1">
            <a:extLst>
              <a:ext uri="{FF2B5EF4-FFF2-40B4-BE49-F238E27FC236}">
                <a16:creationId xmlns:a16="http://schemas.microsoft.com/office/drawing/2014/main" id="{C98BB9F7-56CE-48A7-9F56-C9063F55F2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2964" y="1736821"/>
            <a:ext cx="2808127" cy="1255271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ja-JP" altLang="en-US" sz="153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18472" name="Rectangle 6">
            <a:extLst>
              <a:ext uri="{FF2B5EF4-FFF2-40B4-BE49-F238E27FC236}">
                <a16:creationId xmlns:a16="http://schemas.microsoft.com/office/drawing/2014/main" id="{1842F93B-D164-4072-B068-836E8CF40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5237" y="1463582"/>
            <a:ext cx="2630929" cy="5478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被災都道府県災害対策本部</a:t>
            </a:r>
            <a:endParaRPr lang="en-US" altLang="ja-JP" sz="1704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保健医療福祉調整本部</a:t>
            </a:r>
          </a:p>
        </p:txBody>
      </p:sp>
      <p:sp>
        <p:nvSpPr>
          <p:cNvPr id="18473" name="正方形/長方形 62">
            <a:extLst>
              <a:ext uri="{FF2B5EF4-FFF2-40B4-BE49-F238E27FC236}">
                <a16:creationId xmlns:a16="http://schemas.microsoft.com/office/drawing/2014/main" id="{C578BB4E-DFC3-4BD8-864C-C5D0D44DB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849" y="2721558"/>
            <a:ext cx="1740877" cy="1006381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ja-JP" altLang="en-US" sz="1534">
              <a:solidFill>
                <a:srgbClr val="000000"/>
              </a:solidFill>
              <a:ea typeface="Osaka"/>
              <a:cs typeface="Osaka"/>
            </a:endParaRPr>
          </a:p>
        </p:txBody>
      </p:sp>
      <p:sp>
        <p:nvSpPr>
          <p:cNvPr id="18474" name="Rectangle 6">
            <a:extLst>
              <a:ext uri="{FF2B5EF4-FFF2-40B4-BE49-F238E27FC236}">
                <a16:creationId xmlns:a16="http://schemas.microsoft.com/office/drawing/2014/main" id="{395B74F0-B7F0-4306-AA8A-5E242601E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175" y="2446968"/>
            <a:ext cx="1156526" cy="5478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ea typeface="Osaka"/>
                <a:cs typeface="Osaka"/>
              </a:rPr>
              <a:t>被災地外</a:t>
            </a:r>
            <a:endParaRPr lang="en-US" altLang="ja-JP" sz="1704">
              <a:solidFill>
                <a:srgbClr val="000000"/>
              </a:solidFill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ea typeface="Osaka"/>
                <a:cs typeface="Osaka"/>
              </a:rPr>
              <a:t>都道府県</a:t>
            </a:r>
          </a:p>
        </p:txBody>
      </p:sp>
      <p:sp>
        <p:nvSpPr>
          <p:cNvPr id="18475" name="Rectangle 6">
            <a:extLst>
              <a:ext uri="{FF2B5EF4-FFF2-40B4-BE49-F238E27FC236}">
                <a16:creationId xmlns:a16="http://schemas.microsoft.com/office/drawing/2014/main" id="{7E2EC5D5-8511-4F74-9F12-9B48D3F2F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3930" y="5882732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6" name="Rectangle 6">
            <a:extLst>
              <a:ext uri="{FF2B5EF4-FFF2-40B4-BE49-F238E27FC236}">
                <a16:creationId xmlns:a16="http://schemas.microsoft.com/office/drawing/2014/main" id="{AEB3B186-E111-497B-8E4F-CD39835B7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1028" y="5881380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7" name="Rectangle 6">
            <a:extLst>
              <a:ext uri="{FF2B5EF4-FFF2-40B4-BE49-F238E27FC236}">
                <a16:creationId xmlns:a16="http://schemas.microsoft.com/office/drawing/2014/main" id="{C60ECE81-04C1-444D-9A60-B0261B339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6834" y="5882732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8" name="Rectangle 6">
            <a:extLst>
              <a:ext uri="{FF2B5EF4-FFF2-40B4-BE49-F238E27FC236}">
                <a16:creationId xmlns:a16="http://schemas.microsoft.com/office/drawing/2014/main" id="{F1345398-EB2A-40B3-B46C-2FF4B7001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089" y="5852974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9" name="Rectangle 6">
            <a:extLst>
              <a:ext uri="{FF2B5EF4-FFF2-40B4-BE49-F238E27FC236}">
                <a16:creationId xmlns:a16="http://schemas.microsoft.com/office/drawing/2014/main" id="{681C64A2-F8C9-4C90-9F42-932951805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6214" y="5852974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56" name="Line 14">
            <a:extLst>
              <a:ext uri="{FF2B5EF4-FFF2-40B4-BE49-F238E27FC236}">
                <a16:creationId xmlns:a16="http://schemas.microsoft.com/office/drawing/2014/main" id="{4F15EC8C-84BA-4B0F-8326-F13AFAC2DA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12192" y="5709590"/>
            <a:ext cx="0" cy="1717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57" name="Line 14">
            <a:extLst>
              <a:ext uri="{FF2B5EF4-FFF2-40B4-BE49-F238E27FC236}">
                <a16:creationId xmlns:a16="http://schemas.microsoft.com/office/drawing/2014/main" id="{62867E0C-8484-4954-B2F2-BEEBD0A494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17221" y="5674420"/>
            <a:ext cx="0" cy="20695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58" name="Line 14">
            <a:extLst>
              <a:ext uri="{FF2B5EF4-FFF2-40B4-BE49-F238E27FC236}">
                <a16:creationId xmlns:a16="http://schemas.microsoft.com/office/drawing/2014/main" id="{02B5521E-30DA-4FC6-B4BD-EB94ADDF29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53361" y="5646017"/>
            <a:ext cx="0" cy="20695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59" name="Line 14">
            <a:extLst>
              <a:ext uri="{FF2B5EF4-FFF2-40B4-BE49-F238E27FC236}">
                <a16:creationId xmlns:a16="http://schemas.microsoft.com/office/drawing/2014/main" id="{EC3AA5A7-2815-45A7-91E0-7E143C6EE4FF}"/>
              </a:ext>
            </a:extLst>
          </p:cNvPr>
          <p:cNvSpPr>
            <a:spLocks noChangeShapeType="1"/>
          </p:cNvSpPr>
          <p:nvPr/>
        </p:nvSpPr>
        <p:spPr bwMode="auto">
          <a:xfrm>
            <a:off x="7404475" y="5651427"/>
            <a:ext cx="0" cy="239421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18484" name="Rectangle 6">
            <a:extLst>
              <a:ext uri="{FF2B5EF4-FFF2-40B4-BE49-F238E27FC236}">
                <a16:creationId xmlns:a16="http://schemas.microsoft.com/office/drawing/2014/main" id="{5DA0F25E-E662-4C4B-8798-47F0E1BC5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9137" y="5890846"/>
            <a:ext cx="946864" cy="36927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54" name="Rectangle 6">
            <a:extLst>
              <a:ext uri="{FF2B5EF4-FFF2-40B4-BE49-F238E27FC236}">
                <a16:creationId xmlns:a16="http://schemas.microsoft.com/office/drawing/2014/main" id="{BFC6E60F-8BA8-4B04-B7C9-B60E1676C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7423" y="4318377"/>
            <a:ext cx="1090246" cy="27459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193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市町村本部</a:t>
            </a:r>
            <a:endParaRPr lang="en-US" altLang="ja-JP" sz="1193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60" name="Line 16">
            <a:extLst>
              <a:ext uri="{FF2B5EF4-FFF2-40B4-BE49-F238E27FC236}">
                <a16:creationId xmlns:a16="http://schemas.microsoft.com/office/drawing/2014/main" id="{3C0D0EDD-E115-47A7-81CA-A44161AF64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0367" y="4318378"/>
            <a:ext cx="614108" cy="137285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タイトル 3">
            <a:extLst>
              <a:ext uri="{FF2B5EF4-FFF2-40B4-BE49-F238E27FC236}">
                <a16:creationId xmlns:a16="http://schemas.microsoft.com/office/drawing/2014/main" id="{4A98CF35-9110-4EAD-A35A-A4D7DEEF65AE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z="4000" b="1">
                <a:latin typeface="ＭＳ Ｐゴシック" panose="020B0600070205080204" pitchFamily="50" charset="-128"/>
              </a:rPr>
              <a:t>HeLP-SCREAM</a:t>
            </a:r>
            <a:r>
              <a:rPr lang="ja-JP" altLang="en-US" sz="3600" b="1">
                <a:latin typeface="ＭＳ Ｐゴシック" panose="020B0600070205080204" pitchFamily="50" charset="-128"/>
              </a:rPr>
              <a:t>　</a:t>
            </a:r>
            <a:r>
              <a:rPr lang="ja-JP" altLang="en-US" sz="2400" b="1">
                <a:latin typeface="ＭＳ Ｐゴシック" panose="020B0600070205080204" pitchFamily="50" charset="-128"/>
              </a:rPr>
              <a:t>（助けてと叫ぶ）</a:t>
            </a:r>
            <a:br>
              <a:rPr lang="en-US" altLang="ja-JP" sz="2400" b="1">
                <a:latin typeface="ＭＳ Ｐゴシック" panose="020B0600070205080204" pitchFamily="50" charset="-128"/>
              </a:rPr>
            </a:br>
            <a:r>
              <a:rPr lang="ja-JP" altLang="en-US" sz="2400" b="1">
                <a:latin typeface="ＭＳ Ｐゴシック" panose="020B0600070205080204" pitchFamily="50" charset="-128"/>
              </a:rPr>
              <a:t>本部の立ち上げ（活動開始時）</a:t>
            </a:r>
            <a:endParaRPr lang="ja-JP" altLang="en-US" sz="2500"/>
          </a:p>
        </p:txBody>
      </p:sp>
      <p:sp>
        <p:nvSpPr>
          <p:cNvPr id="79875" name="コンテンツ プレースホルダ 4">
            <a:extLst>
              <a:ext uri="{FF2B5EF4-FFF2-40B4-BE49-F238E27FC236}">
                <a16:creationId xmlns:a16="http://schemas.microsoft.com/office/drawing/2014/main" id="{E85427C5-93DC-425D-A20F-F82E6ED79A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375" y="1533525"/>
            <a:ext cx="8991600" cy="50292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3000">
                <a:latin typeface="ＭＳ Ｐゴシック" panose="020B0600070205080204" pitchFamily="50" charset="-128"/>
              </a:rPr>
              <a:t>Hello</a:t>
            </a:r>
            <a:r>
              <a:rPr lang="ja-JP" altLang="en-US" sz="3000">
                <a:latin typeface="ＭＳ Ｐゴシック" panose="020B0600070205080204" pitchFamily="50" charset="-128"/>
              </a:rPr>
              <a:t>　　　　　　　カウンターパートへの挨拶　　</a:t>
            </a:r>
          </a:p>
          <a:p>
            <a:pPr>
              <a:lnSpc>
                <a:spcPct val="80000"/>
              </a:lnSpc>
            </a:pPr>
            <a:r>
              <a:rPr lang="en-US" altLang="ja-JP" sz="3000">
                <a:latin typeface="ＭＳ Ｐゴシック" panose="020B0600070205080204" pitchFamily="50" charset="-128"/>
              </a:rPr>
              <a:t>Location</a:t>
            </a:r>
            <a:r>
              <a:rPr lang="ja-JP" altLang="en-US" sz="3000">
                <a:latin typeface="ＭＳ Ｐゴシック" panose="020B0600070205080204" pitchFamily="50" charset="-128"/>
              </a:rPr>
              <a:t>　　　　</a:t>
            </a:r>
            <a:r>
              <a:rPr lang="en-US" altLang="ja-JP" sz="3000">
                <a:latin typeface="ＭＳ Ｐゴシック" panose="020B0600070205080204" pitchFamily="50" charset="-128"/>
              </a:rPr>
              <a:t> </a:t>
            </a:r>
            <a:r>
              <a:rPr lang="ja-JP" altLang="en-US" sz="3000">
                <a:latin typeface="ＭＳ Ｐゴシック" panose="020B0600070205080204" pitchFamily="50" charset="-128"/>
              </a:rPr>
              <a:t>本部の場所の確保</a:t>
            </a:r>
          </a:p>
          <a:p>
            <a:pPr>
              <a:lnSpc>
                <a:spcPct val="80000"/>
              </a:lnSpc>
            </a:pPr>
            <a:r>
              <a:rPr lang="en-US" altLang="ja-JP" sz="3000">
                <a:latin typeface="ＭＳ Ｐゴシック" panose="020B0600070205080204" pitchFamily="50" charset="-128"/>
              </a:rPr>
              <a:t>Part</a:t>
            </a:r>
            <a:r>
              <a:rPr lang="ja-JP" altLang="en-US" sz="3000">
                <a:latin typeface="ＭＳ Ｐゴシック" panose="020B0600070205080204" pitchFamily="50" charset="-128"/>
              </a:rPr>
              <a:t>　　　　　　　　初期本部人員の役割分担 </a:t>
            </a:r>
          </a:p>
          <a:p>
            <a:pPr>
              <a:lnSpc>
                <a:spcPct val="80000"/>
              </a:lnSpc>
            </a:pPr>
            <a:r>
              <a:rPr lang="en-US" altLang="ja-JP" sz="3000">
                <a:latin typeface="ＭＳ Ｐゴシック" panose="020B0600070205080204" pitchFamily="50" charset="-128"/>
              </a:rPr>
              <a:t>Safety</a:t>
            </a:r>
            <a:r>
              <a:rPr lang="ja-JP" altLang="en-US" sz="3000">
                <a:latin typeface="ＭＳ Ｐゴシック" panose="020B0600070205080204" pitchFamily="50" charset="-128"/>
              </a:rPr>
              <a:t>　　　　　　</a:t>
            </a:r>
            <a:r>
              <a:rPr lang="en-US" altLang="ja-JP" sz="3000">
                <a:latin typeface="ＭＳ Ｐゴシック" panose="020B0600070205080204" pitchFamily="50" charset="-128"/>
              </a:rPr>
              <a:t> </a:t>
            </a:r>
            <a:r>
              <a:rPr lang="ja-JP" altLang="en-US" sz="3000">
                <a:latin typeface="ＭＳ Ｐゴシック" panose="020B0600070205080204" pitchFamily="50" charset="-128"/>
              </a:rPr>
              <a:t>安全確認　　</a:t>
            </a:r>
          </a:p>
          <a:p>
            <a:pPr>
              <a:lnSpc>
                <a:spcPct val="80000"/>
              </a:lnSpc>
            </a:pPr>
            <a:r>
              <a:rPr lang="en-US" altLang="ja-JP" sz="3000">
                <a:latin typeface="ＭＳ Ｐゴシック" panose="020B0600070205080204" pitchFamily="50" charset="-128"/>
              </a:rPr>
              <a:t>Communication</a:t>
            </a:r>
            <a:r>
              <a:rPr lang="ja-JP" altLang="en-US" sz="3000">
                <a:latin typeface="ＭＳ Ｐゴシック" panose="020B0600070205080204" pitchFamily="50" charset="-128"/>
              </a:rPr>
              <a:t>　　連絡手段の確保 </a:t>
            </a:r>
          </a:p>
          <a:p>
            <a:pPr>
              <a:lnSpc>
                <a:spcPct val="80000"/>
              </a:lnSpc>
            </a:pPr>
            <a:r>
              <a:rPr lang="en-US" altLang="ja-JP" sz="3000">
                <a:latin typeface="ＭＳ Ｐゴシック" panose="020B0600070205080204" pitchFamily="50" charset="-128"/>
              </a:rPr>
              <a:t>Report</a:t>
            </a:r>
            <a:r>
              <a:rPr lang="ja-JP" altLang="en-US" sz="3000">
                <a:latin typeface="ＭＳ Ｐゴシック" panose="020B0600070205080204" pitchFamily="50" charset="-128"/>
              </a:rPr>
              <a:t>　　　　　　上位本部への立ち上げの連絡</a:t>
            </a:r>
            <a:endParaRPr lang="en-US" altLang="ja-JP" sz="3000">
              <a:latin typeface="ＭＳ Ｐゴシック" panose="020B0600070205080204" pitchFamily="50" charset="-128"/>
            </a:endParaRPr>
          </a:p>
          <a:p>
            <a:pPr>
              <a:lnSpc>
                <a:spcPct val="80000"/>
              </a:lnSpc>
            </a:pPr>
            <a:r>
              <a:rPr lang="en-US" altLang="ja-JP" sz="3000">
                <a:latin typeface="ＭＳ Ｐゴシック" panose="020B0600070205080204" pitchFamily="50" charset="-128"/>
              </a:rPr>
              <a:t>Equipment</a:t>
            </a:r>
            <a:r>
              <a:rPr lang="ja-JP" altLang="en-US" sz="3000">
                <a:latin typeface="ＭＳ Ｐゴシック" panose="020B0600070205080204" pitchFamily="50" charset="-128"/>
              </a:rPr>
              <a:t>　　　　本部機材の確保 </a:t>
            </a:r>
          </a:p>
          <a:p>
            <a:pPr>
              <a:lnSpc>
                <a:spcPct val="80000"/>
              </a:lnSpc>
            </a:pPr>
            <a:r>
              <a:rPr lang="en-US" altLang="ja-JP" sz="3000">
                <a:latin typeface="ＭＳ Ｐゴシック" panose="020B0600070205080204" pitchFamily="50" charset="-128"/>
              </a:rPr>
              <a:t>Assessment</a:t>
            </a:r>
            <a:r>
              <a:rPr lang="ja-JP" altLang="en-US" sz="3000">
                <a:latin typeface="ＭＳ Ｐゴシック" panose="020B0600070205080204" pitchFamily="50" charset="-128"/>
              </a:rPr>
              <a:t>　　　アセスメント</a:t>
            </a:r>
          </a:p>
          <a:p>
            <a:pPr>
              <a:lnSpc>
                <a:spcPct val="80000"/>
              </a:lnSpc>
            </a:pPr>
            <a:r>
              <a:rPr lang="en-US" altLang="ja-JP" sz="3000">
                <a:latin typeface="ＭＳ Ｐゴシック" panose="020B0600070205080204" pitchFamily="50" charset="-128"/>
              </a:rPr>
              <a:t>METHANE</a:t>
            </a:r>
            <a:r>
              <a:rPr lang="ja-JP" altLang="en-US" sz="3000">
                <a:latin typeface="ＭＳ Ｐゴシック" panose="020B0600070205080204" pitchFamily="50" charset="-128"/>
              </a:rPr>
              <a:t>　　　　状況の評価と情報発信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Line 14">
            <a:extLst>
              <a:ext uri="{FF2B5EF4-FFF2-40B4-BE49-F238E27FC236}">
                <a16:creationId xmlns:a16="http://schemas.microsoft.com/office/drawing/2014/main" id="{A62E128D-464F-4459-BFAD-B769D6C297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81069" y="5513455"/>
            <a:ext cx="0" cy="365219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42CB2348-701D-4168-8099-FE9EAD54B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086" y="3914607"/>
            <a:ext cx="1034788" cy="17746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SCU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55" name="Line 14">
            <a:extLst>
              <a:ext uri="{FF2B5EF4-FFF2-40B4-BE49-F238E27FC236}">
                <a16:creationId xmlns:a16="http://schemas.microsoft.com/office/drawing/2014/main" id="{57EAA0E7-1B6C-4C09-9E76-C2C27366EA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1173" y="5514806"/>
            <a:ext cx="0" cy="36657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20482" name="Line 14">
            <a:extLst>
              <a:ext uri="{FF2B5EF4-FFF2-40B4-BE49-F238E27FC236}">
                <a16:creationId xmlns:a16="http://schemas.microsoft.com/office/drawing/2014/main" id="{79D2582E-5D42-4C3A-A380-DB955551F1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68433" y="4458379"/>
            <a:ext cx="1353" cy="25565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3" name="Line 14">
            <a:extLst>
              <a:ext uri="{FF2B5EF4-FFF2-40B4-BE49-F238E27FC236}">
                <a16:creationId xmlns:a16="http://schemas.microsoft.com/office/drawing/2014/main" id="{9E02D4D6-ACD5-4AF6-A234-812742AA4E4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848" y="4696446"/>
            <a:ext cx="0" cy="35710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4" name="Line 9">
            <a:extLst>
              <a:ext uri="{FF2B5EF4-FFF2-40B4-BE49-F238E27FC236}">
                <a16:creationId xmlns:a16="http://schemas.microsoft.com/office/drawing/2014/main" id="{D9206C8E-E46F-4306-ADD7-6DE1EE3B6E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849" y="4731615"/>
            <a:ext cx="113759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5" name="Line 14">
            <a:extLst>
              <a:ext uri="{FF2B5EF4-FFF2-40B4-BE49-F238E27FC236}">
                <a16:creationId xmlns:a16="http://schemas.microsoft.com/office/drawing/2014/main" id="{49DCC407-281F-4908-85D5-FD7CDFBC86C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8196" y="4700502"/>
            <a:ext cx="4058" cy="353046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6" name="Line 14">
            <a:extLst>
              <a:ext uri="{FF2B5EF4-FFF2-40B4-BE49-F238E27FC236}">
                <a16:creationId xmlns:a16="http://schemas.microsoft.com/office/drawing/2014/main" id="{D489B0FF-EC15-4E1C-81E9-0225E34F32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2872" y="4469200"/>
            <a:ext cx="2706" cy="2353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7" name="Line 15">
            <a:extLst>
              <a:ext uri="{FF2B5EF4-FFF2-40B4-BE49-F238E27FC236}">
                <a16:creationId xmlns:a16="http://schemas.microsoft.com/office/drawing/2014/main" id="{FDDB91CD-E165-4FF0-BF6E-B0E8B81AFAC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09104" y="2882524"/>
            <a:ext cx="4058" cy="66145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43" name="Rectangle 2">
            <a:extLst>
              <a:ext uri="{FF2B5EF4-FFF2-40B4-BE49-F238E27FC236}">
                <a16:creationId xmlns:a16="http://schemas.microsoft.com/office/drawing/2014/main" id="{74C0A442-84FE-47DA-BCFB-1D42552C3A9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090246" y="689858"/>
            <a:ext cx="7377423" cy="615462"/>
          </a:xfrm>
        </p:spPr>
        <p:txBody>
          <a:bodyPr/>
          <a:lstStyle/>
          <a:p>
            <a:r>
              <a:rPr lang="ja-JP" altLang="en-US" sz="3408"/>
              <a:t>広域災害時ＤＭＡＴの指揮系統例</a:t>
            </a:r>
          </a:p>
        </p:txBody>
      </p:sp>
      <p:sp>
        <p:nvSpPr>
          <p:cNvPr id="18444" name="Rectangle 3">
            <a:extLst>
              <a:ext uri="{FF2B5EF4-FFF2-40B4-BE49-F238E27FC236}">
                <a16:creationId xmlns:a16="http://schemas.microsoft.com/office/drawing/2014/main" id="{D2929938-5AA1-418D-B89D-616D6134F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8944" y="1374307"/>
            <a:ext cx="1964066" cy="42879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厚生労働省本部</a:t>
            </a:r>
          </a:p>
        </p:txBody>
      </p:sp>
      <p:sp>
        <p:nvSpPr>
          <p:cNvPr id="18445" name="Rectangle 5">
            <a:extLst>
              <a:ext uri="{FF2B5EF4-FFF2-40B4-BE49-F238E27FC236}">
                <a16:creationId xmlns:a16="http://schemas.microsoft.com/office/drawing/2014/main" id="{A2A7F2D4-A1FF-457B-A6D7-8EDFF5A2C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0156" y="3914607"/>
            <a:ext cx="1034788" cy="17746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SCU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18446" name="Rectangle 6">
            <a:extLst>
              <a:ext uri="{FF2B5EF4-FFF2-40B4-BE49-F238E27FC236}">
                <a16:creationId xmlns:a16="http://schemas.microsoft.com/office/drawing/2014/main" id="{7923E1C2-BE26-4A2A-9901-255C3E429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526" y="2344165"/>
            <a:ext cx="1947834" cy="53024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都道府県</a:t>
            </a:r>
            <a:r>
              <a:rPr lang="en-US" altLang="ja-JP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調整本部</a:t>
            </a:r>
          </a:p>
        </p:txBody>
      </p:sp>
      <p:sp>
        <p:nvSpPr>
          <p:cNvPr id="18447" name="Rectangle 6">
            <a:extLst>
              <a:ext uri="{FF2B5EF4-FFF2-40B4-BE49-F238E27FC236}">
                <a16:creationId xmlns:a16="http://schemas.microsoft.com/office/drawing/2014/main" id="{C8BCB2C8-6260-4446-96FC-1059AA706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2345" y="3890260"/>
            <a:ext cx="1339136" cy="565413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活動拠点本部</a:t>
            </a:r>
          </a:p>
        </p:txBody>
      </p:sp>
      <p:sp>
        <p:nvSpPr>
          <p:cNvPr id="18448" name="Rectangle 6">
            <a:extLst>
              <a:ext uri="{FF2B5EF4-FFF2-40B4-BE49-F238E27FC236}">
                <a16:creationId xmlns:a16="http://schemas.microsoft.com/office/drawing/2014/main" id="{015C4944-5FA9-401E-A316-D6E5E330A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6553" y="3855090"/>
            <a:ext cx="1090246" cy="3489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193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保健所</a:t>
            </a:r>
            <a:endParaRPr lang="en-US" altLang="ja-JP" sz="1193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20495" name="Line 16">
            <a:extLst>
              <a:ext uri="{FF2B5EF4-FFF2-40B4-BE49-F238E27FC236}">
                <a16:creationId xmlns:a16="http://schemas.microsoft.com/office/drawing/2014/main" id="{DD89EDDB-33A4-4754-A796-E9B99058685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60015" y="2051990"/>
            <a:ext cx="814303" cy="557297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50" name="Rectangle 6">
            <a:extLst>
              <a:ext uri="{FF2B5EF4-FFF2-40B4-BE49-F238E27FC236}">
                <a16:creationId xmlns:a16="http://schemas.microsoft.com/office/drawing/2014/main" id="{0AAA8B23-6A40-4A43-A1D4-3DBD20ED5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303" y="3915961"/>
            <a:ext cx="1339136" cy="565413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活動拠点本部</a:t>
            </a:r>
          </a:p>
        </p:txBody>
      </p:sp>
      <p:sp>
        <p:nvSpPr>
          <p:cNvPr id="18451" name="Rectangle 6">
            <a:extLst>
              <a:ext uri="{FF2B5EF4-FFF2-40B4-BE49-F238E27FC236}">
                <a16:creationId xmlns:a16="http://schemas.microsoft.com/office/drawing/2014/main" id="{2B828E67-1E2F-49A6-B5C1-8046B182C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030" y="5072487"/>
            <a:ext cx="913047" cy="57217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現場活動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18452" name="Rectangle 6">
            <a:extLst>
              <a:ext uri="{FF2B5EF4-FFF2-40B4-BE49-F238E27FC236}">
                <a16:creationId xmlns:a16="http://schemas.microsoft.com/office/drawing/2014/main" id="{76CDAD6C-B7C6-4A0F-AF96-794AF5EF3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6501" y="5069782"/>
            <a:ext cx="910341" cy="57217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病院支援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18453" name="Rectangle 3">
            <a:extLst>
              <a:ext uri="{FF2B5EF4-FFF2-40B4-BE49-F238E27FC236}">
                <a16:creationId xmlns:a16="http://schemas.microsoft.com/office/drawing/2014/main" id="{88CC1156-5095-4BD9-9749-82692285F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590" y="1838270"/>
            <a:ext cx="1964066" cy="42879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事務局</a:t>
            </a:r>
          </a:p>
        </p:txBody>
      </p:sp>
      <p:sp>
        <p:nvSpPr>
          <p:cNvPr id="20503" name="Line 9">
            <a:extLst>
              <a:ext uri="{FF2B5EF4-FFF2-40B4-BE49-F238E27FC236}">
                <a16:creationId xmlns:a16="http://schemas.microsoft.com/office/drawing/2014/main" id="{30F69FDF-27F6-4A32-84AA-AC75F2182C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54605" y="3535862"/>
            <a:ext cx="2837886" cy="14879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04" name="Line 14">
            <a:extLst>
              <a:ext uri="{FF2B5EF4-FFF2-40B4-BE49-F238E27FC236}">
                <a16:creationId xmlns:a16="http://schemas.microsoft.com/office/drawing/2014/main" id="{1BDE3075-E17C-4AC2-8B6F-FB48973137C5}"/>
              </a:ext>
            </a:extLst>
          </p:cNvPr>
          <p:cNvSpPr>
            <a:spLocks noChangeShapeType="1"/>
          </p:cNvSpPr>
          <p:nvPr/>
        </p:nvSpPr>
        <p:spPr bwMode="auto">
          <a:xfrm>
            <a:off x="3376246" y="3550739"/>
            <a:ext cx="0" cy="35710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58" name="テキスト ボックス 51">
            <a:extLst>
              <a:ext uri="{FF2B5EF4-FFF2-40B4-BE49-F238E27FC236}">
                <a16:creationId xmlns:a16="http://schemas.microsoft.com/office/drawing/2014/main" id="{838C89AA-F88E-4386-9C35-F324C7AED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112" y="2367161"/>
            <a:ext cx="1236236" cy="72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2045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総合調整</a:t>
            </a:r>
            <a:endParaRPr lang="en-US" altLang="ja-JP" sz="2045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2045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支援</a:t>
            </a:r>
          </a:p>
        </p:txBody>
      </p:sp>
      <p:sp>
        <p:nvSpPr>
          <p:cNvPr id="20506" name="Line 16">
            <a:extLst>
              <a:ext uri="{FF2B5EF4-FFF2-40B4-BE49-F238E27FC236}">
                <a16:creationId xmlns:a16="http://schemas.microsoft.com/office/drawing/2014/main" id="{CB7A9927-E4FB-4522-AC53-E890E7704F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953" y="4029584"/>
            <a:ext cx="547829" cy="0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08" name="Line 15">
            <a:extLst>
              <a:ext uri="{FF2B5EF4-FFF2-40B4-BE49-F238E27FC236}">
                <a16:creationId xmlns:a16="http://schemas.microsoft.com/office/drawing/2014/main" id="{81CCC787-9E55-4B2F-9336-021CDA74FC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3292" y="3715764"/>
            <a:ext cx="0" cy="18937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09" name="Line 14">
            <a:extLst>
              <a:ext uri="{FF2B5EF4-FFF2-40B4-BE49-F238E27FC236}">
                <a16:creationId xmlns:a16="http://schemas.microsoft.com/office/drawing/2014/main" id="{31275633-8615-4E52-A407-F63F28044A81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2192" y="4720794"/>
            <a:ext cx="0" cy="35710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0" name="Line 9">
            <a:extLst>
              <a:ext uri="{FF2B5EF4-FFF2-40B4-BE49-F238E27FC236}">
                <a16:creationId xmlns:a16="http://schemas.microsoft.com/office/drawing/2014/main" id="{B2043754-108E-4FE2-A854-0F4460A7F36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5961" y="4731615"/>
            <a:ext cx="97256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1" name="Line 14">
            <a:extLst>
              <a:ext uri="{FF2B5EF4-FFF2-40B4-BE49-F238E27FC236}">
                <a16:creationId xmlns:a16="http://schemas.microsoft.com/office/drawing/2014/main" id="{64FB8A32-A225-45CF-9A5A-8742951C83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65819" y="4743788"/>
            <a:ext cx="0" cy="449084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18464" name="Rectangle 6">
            <a:extLst>
              <a:ext uri="{FF2B5EF4-FFF2-40B4-BE49-F238E27FC236}">
                <a16:creationId xmlns:a16="http://schemas.microsoft.com/office/drawing/2014/main" id="{030E6040-FCF4-4241-A99B-7A7D8AB54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6834" y="5072486"/>
            <a:ext cx="858941" cy="6032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ＳＣＵ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18465" name="Rectangle 6">
            <a:extLst>
              <a:ext uri="{FF2B5EF4-FFF2-40B4-BE49-F238E27FC236}">
                <a16:creationId xmlns:a16="http://schemas.microsoft.com/office/drawing/2014/main" id="{97291816-3880-4E30-B442-79359409C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331" y="5086013"/>
            <a:ext cx="857588" cy="6032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病院支援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20514" name="Line 16">
            <a:extLst>
              <a:ext uri="{FF2B5EF4-FFF2-40B4-BE49-F238E27FC236}">
                <a16:creationId xmlns:a16="http://schemas.microsoft.com/office/drawing/2014/main" id="{12C327E6-2C90-49E9-842D-F01BBB3F6F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98078" y="4281178"/>
            <a:ext cx="547828" cy="8116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5" name="Line 16">
            <a:extLst>
              <a:ext uri="{FF2B5EF4-FFF2-40B4-BE49-F238E27FC236}">
                <a16:creationId xmlns:a16="http://schemas.microsoft.com/office/drawing/2014/main" id="{C10395DD-FE65-40E5-B811-AF34294274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66966" y="2302234"/>
            <a:ext cx="415268" cy="538360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6" name="Line 14">
            <a:extLst>
              <a:ext uri="{FF2B5EF4-FFF2-40B4-BE49-F238E27FC236}">
                <a16:creationId xmlns:a16="http://schemas.microsoft.com/office/drawing/2014/main" id="{2F2C1906-632B-4F37-80A2-5B63DECDD86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93644" y="3553446"/>
            <a:ext cx="4059" cy="347634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7" name="Line 14">
            <a:extLst>
              <a:ext uri="{FF2B5EF4-FFF2-40B4-BE49-F238E27FC236}">
                <a16:creationId xmlns:a16="http://schemas.microsoft.com/office/drawing/2014/main" id="{4FF26574-3D49-432F-9DCA-88969383AD1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849" y="3562916"/>
            <a:ext cx="4059" cy="34898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70" name="Rectangle 6">
            <a:extLst>
              <a:ext uri="{FF2B5EF4-FFF2-40B4-BE49-F238E27FC236}">
                <a16:creationId xmlns:a16="http://schemas.microsoft.com/office/drawing/2014/main" id="{9CDB6F63-7461-408A-B127-07B64832A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840" y="3121947"/>
            <a:ext cx="1536625" cy="5302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ea typeface="Osaka"/>
                <a:cs typeface="Osaka"/>
              </a:rPr>
              <a:t>都道府県</a:t>
            </a:r>
            <a:r>
              <a:rPr lang="en-US" altLang="ja-JP" sz="1704" dirty="0">
                <a:solidFill>
                  <a:srgbClr val="000000"/>
                </a:solidFill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ea typeface="Osaka"/>
                <a:cs typeface="Osaka"/>
              </a:rPr>
              <a:t>調整本部</a:t>
            </a:r>
          </a:p>
        </p:txBody>
      </p:sp>
      <p:sp>
        <p:nvSpPr>
          <p:cNvPr id="18471" name="正方形/長方形 1">
            <a:extLst>
              <a:ext uri="{FF2B5EF4-FFF2-40B4-BE49-F238E27FC236}">
                <a16:creationId xmlns:a16="http://schemas.microsoft.com/office/drawing/2014/main" id="{C98BB9F7-56CE-48A7-9F56-C9063F55F2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2964" y="1736821"/>
            <a:ext cx="2808127" cy="1255271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ja-JP" altLang="en-US" sz="153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18472" name="Rectangle 6">
            <a:extLst>
              <a:ext uri="{FF2B5EF4-FFF2-40B4-BE49-F238E27FC236}">
                <a16:creationId xmlns:a16="http://schemas.microsoft.com/office/drawing/2014/main" id="{1842F93B-D164-4072-B068-836E8CF40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5237" y="1463582"/>
            <a:ext cx="2630929" cy="5478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被災都道府県災害対策本部</a:t>
            </a:r>
            <a:endParaRPr lang="en-US" altLang="ja-JP" sz="1704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保健医療福祉調整本部</a:t>
            </a:r>
          </a:p>
        </p:txBody>
      </p:sp>
      <p:sp>
        <p:nvSpPr>
          <p:cNvPr id="18473" name="正方形/長方形 62">
            <a:extLst>
              <a:ext uri="{FF2B5EF4-FFF2-40B4-BE49-F238E27FC236}">
                <a16:creationId xmlns:a16="http://schemas.microsoft.com/office/drawing/2014/main" id="{C578BB4E-DFC3-4BD8-864C-C5D0D44DB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849" y="2721558"/>
            <a:ext cx="1740877" cy="1006381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ja-JP" altLang="en-US" sz="1534">
              <a:solidFill>
                <a:srgbClr val="000000"/>
              </a:solidFill>
              <a:ea typeface="Osaka"/>
              <a:cs typeface="Osaka"/>
            </a:endParaRPr>
          </a:p>
        </p:txBody>
      </p:sp>
      <p:sp>
        <p:nvSpPr>
          <p:cNvPr id="18474" name="Rectangle 6">
            <a:extLst>
              <a:ext uri="{FF2B5EF4-FFF2-40B4-BE49-F238E27FC236}">
                <a16:creationId xmlns:a16="http://schemas.microsoft.com/office/drawing/2014/main" id="{395B74F0-B7F0-4306-AA8A-5E242601E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175" y="2446968"/>
            <a:ext cx="1156526" cy="5478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ea typeface="Osaka"/>
                <a:cs typeface="Osaka"/>
              </a:rPr>
              <a:t>被災地外</a:t>
            </a:r>
            <a:endParaRPr lang="en-US" altLang="ja-JP" sz="1704">
              <a:solidFill>
                <a:srgbClr val="000000"/>
              </a:solidFill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ea typeface="Osaka"/>
                <a:cs typeface="Osaka"/>
              </a:rPr>
              <a:t>都道府県</a:t>
            </a:r>
          </a:p>
        </p:txBody>
      </p:sp>
      <p:sp>
        <p:nvSpPr>
          <p:cNvPr id="18475" name="Rectangle 6">
            <a:extLst>
              <a:ext uri="{FF2B5EF4-FFF2-40B4-BE49-F238E27FC236}">
                <a16:creationId xmlns:a16="http://schemas.microsoft.com/office/drawing/2014/main" id="{7E2EC5D5-8511-4F74-9F12-9B48D3F2F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3930" y="5882732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6" name="Rectangle 6">
            <a:extLst>
              <a:ext uri="{FF2B5EF4-FFF2-40B4-BE49-F238E27FC236}">
                <a16:creationId xmlns:a16="http://schemas.microsoft.com/office/drawing/2014/main" id="{AEB3B186-E111-497B-8E4F-CD39835B7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1028" y="5881380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7" name="Rectangle 6">
            <a:extLst>
              <a:ext uri="{FF2B5EF4-FFF2-40B4-BE49-F238E27FC236}">
                <a16:creationId xmlns:a16="http://schemas.microsoft.com/office/drawing/2014/main" id="{C60ECE81-04C1-444D-9A60-B0261B339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6834" y="5882732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8" name="Rectangle 6">
            <a:extLst>
              <a:ext uri="{FF2B5EF4-FFF2-40B4-BE49-F238E27FC236}">
                <a16:creationId xmlns:a16="http://schemas.microsoft.com/office/drawing/2014/main" id="{F1345398-EB2A-40B3-B46C-2FF4B7001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089" y="5852974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9" name="Rectangle 6">
            <a:extLst>
              <a:ext uri="{FF2B5EF4-FFF2-40B4-BE49-F238E27FC236}">
                <a16:creationId xmlns:a16="http://schemas.microsoft.com/office/drawing/2014/main" id="{681C64A2-F8C9-4C90-9F42-932951805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6214" y="5852974"/>
            <a:ext cx="946864" cy="370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56" name="Line 14">
            <a:extLst>
              <a:ext uri="{FF2B5EF4-FFF2-40B4-BE49-F238E27FC236}">
                <a16:creationId xmlns:a16="http://schemas.microsoft.com/office/drawing/2014/main" id="{4F15EC8C-84BA-4B0F-8326-F13AFAC2DA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12192" y="5709590"/>
            <a:ext cx="0" cy="1717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57" name="Line 14">
            <a:extLst>
              <a:ext uri="{FF2B5EF4-FFF2-40B4-BE49-F238E27FC236}">
                <a16:creationId xmlns:a16="http://schemas.microsoft.com/office/drawing/2014/main" id="{62867E0C-8484-4954-B2F2-BEEBD0A494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17221" y="5674420"/>
            <a:ext cx="0" cy="20695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58" name="Line 14">
            <a:extLst>
              <a:ext uri="{FF2B5EF4-FFF2-40B4-BE49-F238E27FC236}">
                <a16:creationId xmlns:a16="http://schemas.microsoft.com/office/drawing/2014/main" id="{02B5521E-30DA-4FC6-B4BD-EB94ADDF29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53361" y="5646017"/>
            <a:ext cx="0" cy="20695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59" name="Line 14">
            <a:extLst>
              <a:ext uri="{FF2B5EF4-FFF2-40B4-BE49-F238E27FC236}">
                <a16:creationId xmlns:a16="http://schemas.microsoft.com/office/drawing/2014/main" id="{EC3AA5A7-2815-45A7-91E0-7E143C6EE4FF}"/>
              </a:ext>
            </a:extLst>
          </p:cNvPr>
          <p:cNvSpPr>
            <a:spLocks noChangeShapeType="1"/>
          </p:cNvSpPr>
          <p:nvPr/>
        </p:nvSpPr>
        <p:spPr bwMode="auto">
          <a:xfrm>
            <a:off x="7404475" y="5651427"/>
            <a:ext cx="0" cy="239421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18484" name="Rectangle 6">
            <a:extLst>
              <a:ext uri="{FF2B5EF4-FFF2-40B4-BE49-F238E27FC236}">
                <a16:creationId xmlns:a16="http://schemas.microsoft.com/office/drawing/2014/main" id="{5DA0F25E-E662-4C4B-8798-47F0E1BC5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9137" y="5890846"/>
            <a:ext cx="946864" cy="36927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54" name="Rectangle 6">
            <a:extLst>
              <a:ext uri="{FF2B5EF4-FFF2-40B4-BE49-F238E27FC236}">
                <a16:creationId xmlns:a16="http://schemas.microsoft.com/office/drawing/2014/main" id="{BFC6E60F-8BA8-4B04-B7C9-B60E1676C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7423" y="4318377"/>
            <a:ext cx="1090246" cy="27459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193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市町村本部</a:t>
            </a:r>
            <a:endParaRPr lang="en-US" altLang="ja-JP" sz="1193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60" name="Line 16">
            <a:extLst>
              <a:ext uri="{FF2B5EF4-FFF2-40B4-BE49-F238E27FC236}">
                <a16:creationId xmlns:a16="http://schemas.microsoft.com/office/drawing/2014/main" id="{3C0D0EDD-E115-47A7-81CA-A44161AF64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0367" y="4318378"/>
            <a:ext cx="614108" cy="137285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タイトル 1">
            <a:extLst>
              <a:ext uri="{FF2B5EF4-FFF2-40B4-BE49-F238E27FC236}">
                <a16:creationId xmlns:a16="http://schemas.microsoft.com/office/drawing/2014/main" id="{6D201643-0A7D-4422-B5DE-93BB1867C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63" y="0"/>
            <a:ext cx="8229600" cy="777875"/>
          </a:xfrm>
        </p:spPr>
        <p:txBody>
          <a:bodyPr/>
          <a:lstStyle/>
          <a:p>
            <a:r>
              <a:rPr lang="en-US" altLang="ja-JP" sz="3600" dirty="0"/>
              <a:t>DMAT</a:t>
            </a:r>
            <a:r>
              <a:rPr lang="ja-JP" altLang="en-US" sz="3600" dirty="0"/>
              <a:t>活動拠点本部の業務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003CCA-A51E-4FD5-A5B7-8B7B666C1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183" y="777875"/>
            <a:ext cx="6701089" cy="6323533"/>
          </a:xfrm>
        </p:spPr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ja-JP" altLang="en-US" sz="3600" dirty="0"/>
              <a:t>指揮系統の確立</a:t>
            </a:r>
            <a:endParaRPr lang="en-US" altLang="ja-JP" sz="3600" dirty="0"/>
          </a:p>
          <a:p>
            <a:pPr lvl="1">
              <a:defRPr/>
            </a:pPr>
            <a:r>
              <a:rPr lang="ja-JP" altLang="en-US" sz="2900" dirty="0"/>
              <a:t>管下の指揮所を設置</a:t>
            </a:r>
            <a:endParaRPr lang="en-US" altLang="ja-JP" sz="2900" dirty="0"/>
          </a:p>
          <a:p>
            <a:pPr>
              <a:defRPr/>
            </a:pPr>
            <a:r>
              <a:rPr lang="ja-JP" altLang="en-US" sz="3600" dirty="0"/>
              <a:t>被害状況の把握</a:t>
            </a:r>
            <a:endParaRPr lang="en-US" altLang="ja-JP" sz="36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ja-JP" altLang="en-US" sz="2900" dirty="0"/>
              <a:t>震度分布、ライフライン供給状況、</a:t>
            </a:r>
            <a:r>
              <a:rPr lang="zh-TW" altLang="en-US" sz="2900" dirty="0"/>
              <a:t>被害情報、道路情報</a:t>
            </a:r>
            <a:r>
              <a:rPr lang="ja-JP" altLang="en-US" sz="2900" dirty="0"/>
              <a:t>等の把握</a:t>
            </a:r>
            <a:endParaRPr lang="en-US" altLang="ja-JP" sz="2900" dirty="0"/>
          </a:p>
          <a:p>
            <a:pPr>
              <a:defRPr/>
            </a:pPr>
            <a:r>
              <a:rPr lang="ja-JP" altLang="en-US" sz="3600" dirty="0"/>
              <a:t>病院・施設支援情報の把握</a:t>
            </a:r>
            <a:endParaRPr lang="en-US" altLang="ja-JP" sz="3600" dirty="0"/>
          </a:p>
          <a:p>
            <a:pPr lvl="1">
              <a:defRPr/>
            </a:pPr>
            <a:r>
              <a:rPr lang="en-US" altLang="ja-JP" sz="2900" dirty="0"/>
              <a:t>EMIS</a:t>
            </a:r>
            <a:r>
              <a:rPr lang="ja-JP" altLang="en-US" sz="2900" dirty="0"/>
              <a:t>情報等の集約および反映、それらの分析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病院避難のリスクが高い医療機関の抽出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ライフライン支援の可能性が高い医療機関の抽出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避難を要する医療機関のリスト化</a:t>
            </a:r>
            <a:endParaRPr lang="en-US" altLang="ja-JP" sz="2900" dirty="0"/>
          </a:p>
          <a:p>
            <a:pPr>
              <a:defRPr/>
            </a:pPr>
            <a:r>
              <a:rPr lang="en-US" altLang="ja-JP" sz="3600" dirty="0"/>
              <a:t>DMAT</a:t>
            </a:r>
            <a:r>
              <a:rPr lang="ja-JP" altLang="en-US" sz="3600" dirty="0"/>
              <a:t>の指揮</a:t>
            </a:r>
            <a:endParaRPr lang="en-US" altLang="ja-JP" sz="3600" dirty="0"/>
          </a:p>
          <a:p>
            <a:pPr lvl="1">
              <a:defRPr/>
            </a:pPr>
            <a:r>
              <a:rPr lang="ja-JP" altLang="en-US" sz="2900" dirty="0"/>
              <a:t>必要</a:t>
            </a:r>
            <a:r>
              <a:rPr lang="en-US" altLang="ja-JP" sz="2900" dirty="0"/>
              <a:t>DMAT</a:t>
            </a:r>
            <a:r>
              <a:rPr lang="ja-JP" altLang="en-US" sz="2900" dirty="0"/>
              <a:t>数の算定・要請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分配方針の確定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登録および活動指示</a:t>
            </a:r>
            <a:endParaRPr lang="en-US" altLang="ja-JP" sz="3600" dirty="0"/>
          </a:p>
          <a:p>
            <a:pPr>
              <a:defRPr/>
            </a:pPr>
            <a:r>
              <a:rPr lang="ja-JP" altLang="en-US" sz="3600" dirty="0"/>
              <a:t>物資支援</a:t>
            </a:r>
            <a:endParaRPr lang="en-US" altLang="ja-JP" sz="3600" dirty="0"/>
          </a:p>
          <a:p>
            <a:pPr lvl="1">
              <a:defRPr/>
            </a:pPr>
            <a:r>
              <a:rPr lang="ja-JP" altLang="en-US" sz="2900" dirty="0"/>
              <a:t>想定被害、</a:t>
            </a:r>
            <a:r>
              <a:rPr lang="en-US" altLang="ja-JP" sz="2900" dirty="0"/>
              <a:t>EMIS</a:t>
            </a:r>
            <a:r>
              <a:rPr lang="ja-JP" altLang="en-US" sz="2900" dirty="0"/>
              <a:t>、</a:t>
            </a:r>
            <a:r>
              <a:rPr lang="en-US" altLang="ja-JP" sz="2900" dirty="0"/>
              <a:t>DMAT</a:t>
            </a:r>
            <a:r>
              <a:rPr lang="ja-JP" altLang="en-US" sz="2900" dirty="0"/>
              <a:t>調査派遣により個々の医療機関支援ニーズの把握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優先順位のついた要支援医療機関のリスト化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進捗状況の管理・把握</a:t>
            </a:r>
            <a:endParaRPr lang="en-US" altLang="ja-JP" sz="2900" dirty="0"/>
          </a:p>
          <a:p>
            <a:pPr>
              <a:defRPr/>
            </a:pPr>
            <a:r>
              <a:rPr lang="ja-JP" altLang="en-US" sz="3600" dirty="0"/>
              <a:t>搬送調整</a:t>
            </a:r>
            <a:endParaRPr lang="en-US" altLang="ja-JP" sz="3600" dirty="0"/>
          </a:p>
          <a:p>
            <a:pPr lvl="1">
              <a:defRPr/>
            </a:pPr>
            <a:r>
              <a:rPr lang="ja-JP" altLang="en-US" sz="2900" dirty="0"/>
              <a:t>搬送手段の確保</a:t>
            </a:r>
            <a:endParaRPr lang="en-US" altLang="ja-JP" sz="2900" dirty="0"/>
          </a:p>
          <a:p>
            <a:pPr lvl="2">
              <a:defRPr/>
            </a:pPr>
            <a:r>
              <a:rPr lang="ja-JP" altLang="en-US" sz="2900" dirty="0"/>
              <a:t>搬送</a:t>
            </a:r>
            <a:r>
              <a:rPr lang="en-US" altLang="ja-JP" sz="2900" dirty="0"/>
              <a:t>DMAT</a:t>
            </a:r>
            <a:r>
              <a:rPr lang="ja-JP" altLang="en-US" sz="2900" dirty="0"/>
              <a:t>の確保</a:t>
            </a:r>
            <a:r>
              <a:rPr lang="en-US" altLang="ja-JP" sz="2900" dirty="0"/>
              <a:t>/</a:t>
            </a:r>
            <a:r>
              <a:rPr lang="ja-JP" altLang="en-US" sz="2900" dirty="0"/>
              <a:t>消防との連携体制の確立</a:t>
            </a:r>
            <a:r>
              <a:rPr lang="en-US" altLang="ja-JP" sz="2900" dirty="0"/>
              <a:t>/</a:t>
            </a:r>
            <a:r>
              <a:rPr lang="ja-JP" altLang="en-US" sz="2900" dirty="0"/>
              <a:t>民救支援情報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搬送先医療機関の確保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担当範囲内のフロー図の策定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3200" dirty="0"/>
              <a:t>病院避調整送の調整</a:t>
            </a:r>
            <a:endParaRPr lang="en-US" altLang="ja-JP" sz="2900" dirty="0"/>
          </a:p>
          <a:p>
            <a:pPr>
              <a:defRPr/>
            </a:pPr>
            <a:r>
              <a:rPr lang="en-US" altLang="ja-JP" sz="3600" dirty="0"/>
              <a:t>DMAT</a:t>
            </a:r>
            <a:r>
              <a:rPr lang="ja-JP" altLang="en-US" sz="3600" dirty="0"/>
              <a:t>撤収、引継ぎ</a:t>
            </a:r>
            <a:endParaRPr lang="en-US" altLang="ja-JP" sz="3600" dirty="0"/>
          </a:p>
          <a:p>
            <a:pPr lvl="1">
              <a:defRPr/>
            </a:pPr>
            <a:r>
              <a:rPr lang="ja-JP" altLang="en-US" sz="2900" dirty="0"/>
              <a:t>保健所と連携し、保健医療救護調整体制を確立</a:t>
            </a:r>
            <a:endParaRPr lang="en-US" altLang="ja-JP" sz="2900" dirty="0"/>
          </a:p>
          <a:p>
            <a:pPr lvl="1">
              <a:defRPr/>
            </a:pPr>
            <a:r>
              <a:rPr lang="ja-JP" altLang="en-US" sz="2900" dirty="0"/>
              <a:t>救護班必要数の要請</a:t>
            </a:r>
            <a:endParaRPr lang="en-US" altLang="ja-JP" sz="2900" dirty="0"/>
          </a:p>
        </p:txBody>
      </p:sp>
    </p:spTree>
    <p:extLst>
      <p:ext uri="{BB962C8B-B14F-4D97-AF65-F5344CB8AC3E}">
        <p14:creationId xmlns:p14="http://schemas.microsoft.com/office/powerpoint/2010/main" val="712382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タイトル 1">
            <a:extLst>
              <a:ext uri="{FF2B5EF4-FFF2-40B4-BE49-F238E27FC236}">
                <a16:creationId xmlns:a16="http://schemas.microsoft.com/office/drawing/2014/main" id="{2135309A-788E-41B2-A871-EFC74179E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ＭＳ Ｐゴシック" panose="020B0600070205080204" pitchFamily="50" charset="-128"/>
              </a:rPr>
              <a:t>活動拠点本部内組織図</a:t>
            </a:r>
          </a:p>
        </p:txBody>
      </p:sp>
      <p:sp>
        <p:nvSpPr>
          <p:cNvPr id="95236" name="フッター プレースホルダー 2">
            <a:extLst>
              <a:ext uri="{FF2B5EF4-FFF2-40B4-BE49-F238E27FC236}">
                <a16:creationId xmlns:a16="http://schemas.microsoft.com/office/drawing/2014/main" id="{1B5AD231-7200-4773-A165-CD60C11D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200">
                <a:solidFill>
                  <a:srgbClr val="898989"/>
                </a:solidFill>
                <a:latin typeface="ＭＳ Ｐゴシック" panose="020B0600070205080204" pitchFamily="50" charset="-128"/>
              </a:rPr>
              <a:t>日本</a:t>
            </a:r>
            <a:r>
              <a:rPr lang="en-US" altLang="ja-JP" sz="1200">
                <a:solidFill>
                  <a:srgbClr val="898989"/>
                </a:solidFill>
                <a:latin typeface="ＭＳ Ｐゴシック" panose="020B0600070205080204" pitchFamily="50" charset="-128"/>
              </a:rPr>
              <a:t>DMAT</a:t>
            </a:r>
            <a:r>
              <a:rPr lang="ja-JP" altLang="en-US" sz="1200">
                <a:solidFill>
                  <a:srgbClr val="898989"/>
                </a:solidFill>
                <a:latin typeface="ＭＳ Ｐゴシック" panose="020B0600070205080204" pitchFamily="50" charset="-128"/>
              </a:rPr>
              <a:t>標準コース</a:t>
            </a:r>
            <a:endParaRPr kumimoji="0" lang="ja-JP" altLang="en-US" sz="1200">
              <a:solidFill>
                <a:srgbClr val="898989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37" name="Text Box 4">
            <a:extLst>
              <a:ext uri="{FF2B5EF4-FFF2-40B4-BE49-F238E27FC236}">
                <a16:creationId xmlns:a16="http://schemas.microsoft.com/office/drawing/2014/main" id="{18DE2AE4-EE2A-40AF-96EC-6740328A9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43075"/>
            <a:ext cx="8569325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本部長</a:t>
            </a:r>
          </a:p>
        </p:txBody>
      </p:sp>
      <p:sp>
        <p:nvSpPr>
          <p:cNvPr id="95238" name="Text Box 4">
            <a:extLst>
              <a:ext uri="{FF2B5EF4-FFF2-40B4-BE49-F238E27FC236}">
                <a16:creationId xmlns:a16="http://schemas.microsoft.com/office/drawing/2014/main" id="{C0489E2B-6E88-4889-AF21-80F497477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1" y="2347913"/>
            <a:ext cx="1800225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副本部長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情報分析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担当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39" name="Text Box 4">
            <a:extLst>
              <a:ext uri="{FF2B5EF4-FFF2-40B4-BE49-F238E27FC236}">
                <a16:creationId xmlns:a16="http://schemas.microsoft.com/office/drawing/2014/main" id="{D0355630-4406-4A1F-88A8-083DC5AD7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373313"/>
            <a:ext cx="1655762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副本部長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活動指揮担当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40" name="Text Box 4">
            <a:extLst>
              <a:ext uri="{FF2B5EF4-FFF2-40B4-BE49-F238E27FC236}">
                <a16:creationId xmlns:a16="http://schemas.microsoft.com/office/drawing/2014/main" id="{C3FFE9F7-63B9-45F7-BB67-F5A59B0EE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1025" y="2360613"/>
            <a:ext cx="1655763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副本部長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搬送調整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担当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41" name="Text Box 4">
            <a:extLst>
              <a:ext uri="{FF2B5EF4-FFF2-40B4-BE49-F238E27FC236}">
                <a16:creationId xmlns:a16="http://schemas.microsoft.com/office/drawing/2014/main" id="{F28D1FFC-D926-4383-821C-C0F327C46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4887" y="2354041"/>
            <a:ext cx="1873250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副本部長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物資支援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担当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42" name="Text Box 4">
            <a:extLst>
              <a:ext uri="{FF2B5EF4-FFF2-40B4-BE49-F238E27FC236}">
                <a16:creationId xmlns:a16="http://schemas.microsoft.com/office/drawing/2014/main" id="{C6FF99EE-36B2-4CC4-BAFF-1CA22CBCB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233863"/>
            <a:ext cx="8569325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連絡係</a:t>
            </a:r>
          </a:p>
        </p:txBody>
      </p:sp>
      <p:sp>
        <p:nvSpPr>
          <p:cNvPr id="95243" name="Text Box 4">
            <a:extLst>
              <a:ext uri="{FF2B5EF4-FFF2-40B4-BE49-F238E27FC236}">
                <a16:creationId xmlns:a16="http://schemas.microsoft.com/office/drawing/2014/main" id="{383A1B0B-B2B1-4559-84F6-E08B0F4EC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810125"/>
            <a:ext cx="8569325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資材整理係</a:t>
            </a:r>
          </a:p>
        </p:txBody>
      </p:sp>
      <p:sp>
        <p:nvSpPr>
          <p:cNvPr id="95244" name="Text Box 4">
            <a:extLst>
              <a:ext uri="{FF2B5EF4-FFF2-40B4-BE49-F238E27FC236}">
                <a16:creationId xmlns:a16="http://schemas.microsoft.com/office/drawing/2014/main" id="{D9911E2C-F683-47F3-B62D-AB78214F9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5050" y="2420938"/>
            <a:ext cx="1511300" cy="1568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本部</a:t>
            </a:r>
            <a:endParaRPr lang="en-US" altLang="ja-JP" sz="240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クロ</a:t>
            </a:r>
            <a:endParaRPr lang="en-US" altLang="ja-JP" sz="240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ノロ</a:t>
            </a:r>
            <a:endParaRPr lang="en-US" altLang="ja-JP" sz="240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4009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C0DEBD2-06CC-0A28-39C4-C409A5C25A0A}"/>
              </a:ext>
            </a:extLst>
          </p:cNvPr>
          <p:cNvSpPr/>
          <p:nvPr/>
        </p:nvSpPr>
        <p:spPr>
          <a:xfrm>
            <a:off x="4629668" y="2453216"/>
            <a:ext cx="1836204" cy="853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B2B9AFB-87CB-86ED-E74E-892C205FF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5858"/>
            <a:ext cx="8229600" cy="421109"/>
          </a:xfrm>
        </p:spPr>
        <p:txBody>
          <a:bodyPr/>
          <a:lstStyle/>
          <a:p>
            <a:r>
              <a:rPr kumimoji="1" lang="ja-JP" altLang="en-US" sz="4000" dirty="0"/>
              <a:t>本部見取り図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B6C4D3A-828A-DD8A-EF05-9EC373BAA46D}"/>
              </a:ext>
            </a:extLst>
          </p:cNvPr>
          <p:cNvSpPr/>
          <p:nvPr/>
        </p:nvSpPr>
        <p:spPr>
          <a:xfrm>
            <a:off x="2009004" y="1090123"/>
            <a:ext cx="5256584" cy="31875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34B2400-A9D8-B707-BB82-530D3B758E71}"/>
              </a:ext>
            </a:extLst>
          </p:cNvPr>
          <p:cNvSpPr txBox="1"/>
          <p:nvPr/>
        </p:nvSpPr>
        <p:spPr>
          <a:xfrm>
            <a:off x="2927354" y="1061723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dirty="0"/>
              <a:t>本部長用ホワイトボード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FB84E49-38DD-3934-3CF7-3EECBF1CD915}"/>
              </a:ext>
            </a:extLst>
          </p:cNvPr>
          <p:cNvSpPr/>
          <p:nvPr/>
        </p:nvSpPr>
        <p:spPr>
          <a:xfrm>
            <a:off x="2339485" y="2392901"/>
            <a:ext cx="1872475" cy="1162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9050EDA-6DCF-2742-5760-2C6AA950948E}"/>
              </a:ext>
            </a:extLst>
          </p:cNvPr>
          <p:cNvSpPr txBox="1"/>
          <p:nvPr/>
        </p:nvSpPr>
        <p:spPr>
          <a:xfrm>
            <a:off x="2382350" y="2328722"/>
            <a:ext cx="1808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latin typeface="+mj-ea"/>
                <a:ea typeface="+mj-ea"/>
              </a:rPr>
              <a:t>活動指揮</a:t>
            </a:r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1B7ECE0-B0B8-E35E-9549-5BBACBC61051}"/>
              </a:ext>
            </a:extLst>
          </p:cNvPr>
          <p:cNvSpPr/>
          <p:nvPr/>
        </p:nvSpPr>
        <p:spPr>
          <a:xfrm>
            <a:off x="2339485" y="5027830"/>
            <a:ext cx="1870551" cy="1191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6FC7BBC-0912-1262-7A73-763C0FC6FFB6}"/>
              </a:ext>
            </a:extLst>
          </p:cNvPr>
          <p:cNvSpPr txBox="1"/>
          <p:nvPr/>
        </p:nvSpPr>
        <p:spPr>
          <a:xfrm>
            <a:off x="2336110" y="5345149"/>
            <a:ext cx="186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latin typeface="+mj-ea"/>
                <a:ea typeface="+mj-ea"/>
              </a:rPr>
              <a:t>搬送</a:t>
            </a:r>
            <a:r>
              <a:rPr kumimoji="1" lang="ja-JP" altLang="en-US" dirty="0">
                <a:latin typeface="+mj-ea"/>
                <a:ea typeface="+mj-ea"/>
              </a:rPr>
              <a:t>調整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4DCD168-C0A6-7A83-259F-47B2B50B385F}"/>
              </a:ext>
            </a:extLst>
          </p:cNvPr>
          <p:cNvSpPr/>
          <p:nvPr/>
        </p:nvSpPr>
        <p:spPr>
          <a:xfrm>
            <a:off x="1967910" y="1609658"/>
            <a:ext cx="5024781" cy="341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849059F-A699-E521-554B-13FB1E0FF41C}"/>
              </a:ext>
            </a:extLst>
          </p:cNvPr>
          <p:cNvSpPr txBox="1"/>
          <p:nvPr/>
        </p:nvSpPr>
        <p:spPr>
          <a:xfrm>
            <a:off x="2192262" y="1519261"/>
            <a:ext cx="4352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j-ea"/>
                <a:ea typeface="+mj-ea"/>
              </a:rPr>
              <a:t>本部長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A41BF10-59F2-4893-D9E7-D13298755D8C}"/>
              </a:ext>
            </a:extLst>
          </p:cNvPr>
          <p:cNvSpPr txBox="1"/>
          <p:nvPr/>
        </p:nvSpPr>
        <p:spPr>
          <a:xfrm>
            <a:off x="6816001" y="839015"/>
            <a:ext cx="223971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800" dirty="0">
                <a:latin typeface="+mn-ea"/>
                <a:ea typeface="+mn-ea"/>
              </a:rPr>
              <a:t>現状分析・活動方針</a:t>
            </a:r>
            <a:endParaRPr kumimoji="1" lang="en-US" altLang="ja-JP" sz="1800" dirty="0">
              <a:latin typeface="+mn-ea"/>
              <a:ea typeface="+mn-ea"/>
            </a:endParaRPr>
          </a:p>
          <a:p>
            <a:r>
              <a:rPr kumimoji="1" lang="ja-JP" altLang="en-US" sz="1800" dirty="0">
                <a:latin typeface="+mn-ea"/>
                <a:ea typeface="+mn-ea"/>
              </a:rPr>
              <a:t>クロノロ</a:t>
            </a:r>
            <a:r>
              <a:rPr lang="ja-JP" altLang="en-US" sz="1800" dirty="0">
                <a:latin typeface="+mn-ea"/>
                <a:ea typeface="+mn-ea"/>
              </a:rPr>
              <a:t>、指揮系統図</a:t>
            </a:r>
            <a:endParaRPr kumimoji="1" lang="en-US" altLang="ja-JP" sz="1800" dirty="0">
              <a:latin typeface="+mn-ea"/>
              <a:ea typeface="+mn-ea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CF596EB-6D99-AFFA-C835-E27663D087C8}"/>
              </a:ext>
            </a:extLst>
          </p:cNvPr>
          <p:cNvSpPr txBox="1"/>
          <p:nvPr/>
        </p:nvSpPr>
        <p:spPr>
          <a:xfrm>
            <a:off x="228747" y="2780545"/>
            <a:ext cx="110799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+mn-ea"/>
                <a:ea typeface="+mn-ea"/>
              </a:rPr>
              <a:t>DMAT</a:t>
            </a:r>
          </a:p>
          <a:p>
            <a:r>
              <a:rPr kumimoji="1" lang="ja-JP" altLang="en-US" sz="1800" dirty="0">
                <a:latin typeface="+mn-ea"/>
                <a:ea typeface="+mn-ea"/>
              </a:rPr>
              <a:t>活動状況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E9B584F-C412-9AC6-7458-F324717AE4FC}"/>
              </a:ext>
            </a:extLst>
          </p:cNvPr>
          <p:cNvSpPr txBox="1"/>
          <p:nvPr/>
        </p:nvSpPr>
        <p:spPr>
          <a:xfrm>
            <a:off x="7167832" y="3488621"/>
            <a:ext cx="198323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ja-JP" altLang="en-US" sz="1800">
                <a:latin typeface="+mn-ea"/>
                <a:ea typeface="+mn-ea"/>
              </a:rPr>
              <a:t>発災後リスト・</a:t>
            </a:r>
            <a:r>
              <a:rPr lang="ja-JP" altLang="en-US" sz="1800" dirty="0">
                <a:latin typeface="+mn-ea"/>
                <a:ea typeface="+mn-ea"/>
              </a:rPr>
              <a:t>進捗</a:t>
            </a:r>
            <a:endParaRPr lang="en-US" altLang="ja-JP" sz="1800" dirty="0">
              <a:latin typeface="+mn-ea"/>
              <a:ea typeface="+mn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AD68EA6-DC1F-C7A1-D669-E8F5DA6D42CB}"/>
              </a:ext>
            </a:extLst>
          </p:cNvPr>
          <p:cNvSpPr txBox="1"/>
          <p:nvPr/>
        </p:nvSpPr>
        <p:spPr>
          <a:xfrm>
            <a:off x="7248248" y="2528205"/>
            <a:ext cx="1005403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+mn-ea"/>
                <a:ea typeface="+mn-ea"/>
              </a:rPr>
              <a:t>EMIS</a:t>
            </a:r>
          </a:p>
          <a:p>
            <a:r>
              <a:rPr kumimoji="1" lang="ja-JP" altLang="en-US" sz="1600" dirty="0">
                <a:latin typeface="+mn-ea"/>
                <a:ea typeface="+mn-ea"/>
              </a:rPr>
              <a:t>施設情報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C9BB365-5AA0-551B-656B-77B798C8B6EF}"/>
              </a:ext>
            </a:extLst>
          </p:cNvPr>
          <p:cNvSpPr txBox="1"/>
          <p:nvPr/>
        </p:nvSpPr>
        <p:spPr>
          <a:xfrm>
            <a:off x="107165" y="4112997"/>
            <a:ext cx="143635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>
                <a:latin typeface="+mn-ea"/>
                <a:ea typeface="+mn-ea"/>
              </a:rPr>
              <a:t>オペレーション</a:t>
            </a:r>
            <a:r>
              <a:rPr lang="ja-JP" altLang="en-US" sz="1600">
                <a:latin typeface="+mn-ea"/>
                <a:ea typeface="+mn-ea"/>
              </a:rPr>
              <a:t>リスト（燃料）</a:t>
            </a:r>
            <a:endParaRPr kumimoji="1" lang="ja-JP" altLang="en-US" sz="1600" dirty="0">
              <a:latin typeface="+mn-ea"/>
              <a:ea typeface="+mn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E5F0BFD-7317-34A1-51B9-D42E2550FF88}"/>
              </a:ext>
            </a:extLst>
          </p:cNvPr>
          <p:cNvSpPr txBox="1"/>
          <p:nvPr/>
        </p:nvSpPr>
        <p:spPr>
          <a:xfrm>
            <a:off x="1900329" y="5027830"/>
            <a:ext cx="353943" cy="119109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1100"/>
              <a:t>ホワイトボ｜ド</a:t>
            </a:r>
            <a:endParaRPr kumimoji="1" lang="ja-JP" altLang="en-US" sz="11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8BDE355-5A48-085F-A827-6C7CF02DB870}"/>
              </a:ext>
            </a:extLst>
          </p:cNvPr>
          <p:cNvSpPr txBox="1"/>
          <p:nvPr/>
        </p:nvSpPr>
        <p:spPr>
          <a:xfrm>
            <a:off x="1884900" y="3731956"/>
            <a:ext cx="353943" cy="117789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1100"/>
              <a:t>ホワイトボ｜ド</a:t>
            </a:r>
            <a:endParaRPr kumimoji="1" lang="ja-JP" altLang="en-US" sz="1100" dirty="0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B0DF30C-B54D-9FE0-C1FA-87E2D62A7133}"/>
              </a:ext>
            </a:extLst>
          </p:cNvPr>
          <p:cNvSpPr/>
          <p:nvPr/>
        </p:nvSpPr>
        <p:spPr>
          <a:xfrm>
            <a:off x="2341408" y="3717859"/>
            <a:ext cx="1870551" cy="1170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7AB376F-D36C-A78D-E790-C5D796FE8A54}"/>
              </a:ext>
            </a:extLst>
          </p:cNvPr>
          <p:cNvSpPr txBox="1"/>
          <p:nvPr/>
        </p:nvSpPr>
        <p:spPr>
          <a:xfrm>
            <a:off x="2225377" y="4064220"/>
            <a:ext cx="1893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latin typeface="+mj-ea"/>
                <a:ea typeface="+mj-ea"/>
              </a:rPr>
              <a:t>物資支援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C7CA127-1D0F-5C0F-DD93-AFE46ED4620A}"/>
              </a:ext>
            </a:extLst>
          </p:cNvPr>
          <p:cNvSpPr txBox="1"/>
          <p:nvPr/>
        </p:nvSpPr>
        <p:spPr>
          <a:xfrm>
            <a:off x="4605326" y="2670824"/>
            <a:ext cx="183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+mj-ea"/>
                <a:ea typeface="+mj-ea"/>
              </a:rPr>
              <a:t>病院支援</a:t>
            </a:r>
            <a:endParaRPr kumimoji="1" lang="ja-JP" altLang="en-US" sz="2000" dirty="0">
              <a:latin typeface="+mj-ea"/>
              <a:ea typeface="+mj-ea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E6F11B6-EDA4-0E8B-9A10-C333AA8F14B4}"/>
              </a:ext>
            </a:extLst>
          </p:cNvPr>
          <p:cNvSpPr txBox="1"/>
          <p:nvPr/>
        </p:nvSpPr>
        <p:spPr>
          <a:xfrm>
            <a:off x="6589154" y="2440834"/>
            <a:ext cx="369332" cy="37371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200"/>
              <a:t>ホワイトボ｜ド</a:t>
            </a:r>
            <a:endParaRPr kumimoji="1" lang="ja-JP" altLang="en-US" sz="12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DF38330-5BD9-0AE0-7423-C1FDB89B8CC4}"/>
              </a:ext>
            </a:extLst>
          </p:cNvPr>
          <p:cNvSpPr/>
          <p:nvPr/>
        </p:nvSpPr>
        <p:spPr>
          <a:xfrm>
            <a:off x="1731556" y="2275375"/>
            <a:ext cx="2625831" cy="403394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CBEBF4D-8FD4-83C9-9417-D083663FFAF0}"/>
              </a:ext>
            </a:extLst>
          </p:cNvPr>
          <p:cNvSpPr txBox="1"/>
          <p:nvPr/>
        </p:nvSpPr>
        <p:spPr>
          <a:xfrm>
            <a:off x="1776772" y="1985425"/>
            <a:ext cx="238400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>
                <a:latin typeface="+mj-ea"/>
                <a:ea typeface="+mj-ea"/>
              </a:rPr>
              <a:t>オペレーション</a:t>
            </a:r>
            <a:endParaRPr kumimoji="1" lang="en-US" altLang="ja-JP" sz="1600" dirty="0">
              <a:latin typeface="+mj-ea"/>
              <a:ea typeface="+mj-ea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8C28D83-F893-7CAD-97FB-5A90EF1682D6}"/>
              </a:ext>
            </a:extLst>
          </p:cNvPr>
          <p:cNvSpPr/>
          <p:nvPr/>
        </p:nvSpPr>
        <p:spPr>
          <a:xfrm>
            <a:off x="4621783" y="3392382"/>
            <a:ext cx="1851974" cy="8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8FA37F8-91CD-313A-65D3-F7C250C90552}"/>
              </a:ext>
            </a:extLst>
          </p:cNvPr>
          <p:cNvSpPr txBox="1"/>
          <p:nvPr/>
        </p:nvSpPr>
        <p:spPr>
          <a:xfrm>
            <a:off x="4621514" y="3597158"/>
            <a:ext cx="183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+mj-ea"/>
                <a:ea typeface="+mj-ea"/>
              </a:rPr>
              <a:t>施設支援</a:t>
            </a:r>
            <a:endParaRPr kumimoji="1" lang="ja-JP" altLang="en-US" sz="2000" dirty="0">
              <a:latin typeface="+mj-ea"/>
              <a:ea typeface="+mj-ea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CF9CAD2-E384-9A19-7EC5-2EB5686F9B7C}"/>
              </a:ext>
            </a:extLst>
          </p:cNvPr>
          <p:cNvSpPr/>
          <p:nvPr/>
        </p:nvSpPr>
        <p:spPr>
          <a:xfrm>
            <a:off x="4637296" y="4301179"/>
            <a:ext cx="1850228" cy="8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C76A8C0-684C-503B-E59F-EEA58962E60C}"/>
              </a:ext>
            </a:extLst>
          </p:cNvPr>
          <p:cNvSpPr txBox="1"/>
          <p:nvPr/>
        </p:nvSpPr>
        <p:spPr>
          <a:xfrm>
            <a:off x="4637553" y="4532415"/>
            <a:ext cx="183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プライマリケア支援</a:t>
            </a:r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8712CC2-F8D3-0DCE-9B49-24258777ECAA}"/>
              </a:ext>
            </a:extLst>
          </p:cNvPr>
          <p:cNvSpPr/>
          <p:nvPr/>
        </p:nvSpPr>
        <p:spPr>
          <a:xfrm>
            <a:off x="4639691" y="5233860"/>
            <a:ext cx="1859412" cy="944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A1A0E02-7186-1594-2B48-72ED4E16BD78}"/>
              </a:ext>
            </a:extLst>
          </p:cNvPr>
          <p:cNvSpPr txBox="1"/>
          <p:nvPr/>
        </p:nvSpPr>
        <p:spPr>
          <a:xfrm>
            <a:off x="4535029" y="5261748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ja-JP" altLang="en-US" sz="1600" dirty="0">
                <a:solidFill>
                  <a:schemeClr val="tx1"/>
                </a:solidFill>
                <a:latin typeface="MS PGothic" panose="020B0600070205080204" pitchFamily="34" charset="-128"/>
              </a:rPr>
              <a:t>避難所・</a:t>
            </a:r>
            <a:endParaRPr lang="en-US" altLang="ja-JP" sz="1600" dirty="0">
              <a:solidFill>
                <a:schemeClr val="tx1"/>
              </a:solidFill>
              <a:latin typeface="MS PGothic" panose="020B0600070205080204" pitchFamily="34" charset="-128"/>
            </a:endParaRPr>
          </a:p>
          <a:p>
            <a:pPr algn="ctr">
              <a:defRPr/>
            </a:pPr>
            <a:r>
              <a:rPr lang="ja-JP" altLang="en-US" sz="1600" dirty="0">
                <a:solidFill>
                  <a:schemeClr val="tx1"/>
                </a:solidFill>
                <a:latin typeface="MS PGothic" panose="020B0600070205080204" pitchFamily="34" charset="-128"/>
              </a:rPr>
              <a:t>被災者保健</a:t>
            </a:r>
          </a:p>
          <a:p>
            <a:pPr algn="ctr"/>
            <a:r>
              <a:rPr lang="ja-JP" altLang="en-US" sz="1600" dirty="0">
                <a:latin typeface="+mj-ea"/>
                <a:ea typeface="+mj-ea"/>
              </a:rPr>
              <a:t>支援</a:t>
            </a:r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E23ED5CA-D49B-5BC0-0E68-E624DCA46E45}"/>
              </a:ext>
            </a:extLst>
          </p:cNvPr>
          <p:cNvSpPr/>
          <p:nvPr/>
        </p:nvSpPr>
        <p:spPr>
          <a:xfrm>
            <a:off x="4480301" y="2275375"/>
            <a:ext cx="2625831" cy="403394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62892C0-F048-A6E4-280F-828E565FCBF4}"/>
              </a:ext>
            </a:extLst>
          </p:cNvPr>
          <p:cNvSpPr txBox="1"/>
          <p:nvPr/>
        </p:nvSpPr>
        <p:spPr>
          <a:xfrm>
            <a:off x="4796747" y="2035095"/>
            <a:ext cx="18362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情報分析</a:t>
            </a:r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EAA47DC-9C5F-6CD3-F505-5755EA602BF1}"/>
              </a:ext>
            </a:extLst>
          </p:cNvPr>
          <p:cNvSpPr txBox="1"/>
          <p:nvPr/>
        </p:nvSpPr>
        <p:spPr>
          <a:xfrm>
            <a:off x="1884899" y="2402887"/>
            <a:ext cx="353943" cy="11817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1100"/>
              <a:t>ホワイトボ｜ド</a:t>
            </a:r>
            <a:endParaRPr kumimoji="1" lang="ja-JP" altLang="en-US" sz="11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D5100BD-8577-A491-81D4-E81F4368912B}"/>
              </a:ext>
            </a:extLst>
          </p:cNvPr>
          <p:cNvSpPr txBox="1"/>
          <p:nvPr/>
        </p:nvSpPr>
        <p:spPr>
          <a:xfrm>
            <a:off x="229345" y="5492580"/>
            <a:ext cx="1005403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>
                <a:latin typeface="+mn-ea"/>
                <a:ea typeface="+mn-ea"/>
              </a:rPr>
              <a:t>搬送</a:t>
            </a:r>
            <a:r>
              <a:rPr kumimoji="1" lang="ja-JP" altLang="en-US" sz="1600" dirty="0">
                <a:latin typeface="+mn-ea"/>
                <a:ea typeface="+mn-ea"/>
              </a:rPr>
              <a:t>状況</a:t>
            </a:r>
            <a:endParaRPr kumimoji="1" lang="en-US" altLang="ja-JP" sz="16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8873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235"/>
    </mc:Choice>
    <mc:Fallback xmlns="">
      <p:transition spd="slow" advTm="4823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タイトル 1">
            <a:extLst>
              <a:ext uri="{FF2B5EF4-FFF2-40B4-BE49-F238E27FC236}">
                <a16:creationId xmlns:a16="http://schemas.microsoft.com/office/drawing/2014/main" id="{BCACB372-4151-4E6B-B236-B7B6723C6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1963" y="28575"/>
            <a:ext cx="8229600" cy="633413"/>
          </a:xfrm>
        </p:spPr>
        <p:txBody>
          <a:bodyPr/>
          <a:lstStyle/>
          <a:p>
            <a:r>
              <a:rPr lang="en-US" altLang="ja-JP"/>
              <a:t>DMAT</a:t>
            </a:r>
            <a:r>
              <a:rPr lang="ja-JP" altLang="en-US"/>
              <a:t>配分の方針・優先順位</a:t>
            </a:r>
          </a:p>
        </p:txBody>
      </p:sp>
      <p:sp>
        <p:nvSpPr>
          <p:cNvPr id="83971" name="コンテンツ プレースホルダー 2">
            <a:extLst>
              <a:ext uri="{FF2B5EF4-FFF2-40B4-BE49-F238E27FC236}">
                <a16:creationId xmlns:a16="http://schemas.microsoft.com/office/drawing/2014/main" id="{76CD1367-48DA-468E-ACBF-02B56CFBAD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50" y="828675"/>
            <a:ext cx="8929688" cy="5695950"/>
          </a:xfrm>
        </p:spPr>
        <p:txBody>
          <a:bodyPr/>
          <a:lstStyle/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活動拠点本部の要員確保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/>
              <a:t>最低</a:t>
            </a:r>
            <a:r>
              <a:rPr lang="en-US" altLang="ja-JP" sz="2400" dirty="0"/>
              <a:t>25</a:t>
            </a:r>
            <a:r>
              <a:rPr lang="ja-JP" altLang="en-US" sz="2400"/>
              <a:t>名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災害拠点病院の病院本部体制の確立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/>
              <a:t>各拠点病院</a:t>
            </a:r>
            <a:r>
              <a:rPr lang="en-US" altLang="ja-JP" sz="2400" dirty="0"/>
              <a:t>1</a:t>
            </a:r>
            <a:r>
              <a:rPr lang="ja-JP" altLang="en-US" sz="2400"/>
              <a:t>チームずつ（</a:t>
            </a:r>
            <a:r>
              <a:rPr lang="en-US" altLang="ja-JP" sz="2400" dirty="0"/>
              <a:t>DMAT</a:t>
            </a:r>
            <a:r>
              <a:rPr lang="ja-JP" altLang="en-US" sz="2400"/>
              <a:t>充足程度で増減あり）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一般病院の本部支援チームの確保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被害のありそうな病院へ派遣する</a:t>
            </a:r>
            <a:r>
              <a:rPr lang="en-US" altLang="ja-JP" sz="2400" dirty="0"/>
              <a:t>DMAT</a:t>
            </a:r>
            <a:r>
              <a:rPr lang="ja-JP" altLang="en-US" sz="2400" dirty="0"/>
              <a:t>の確保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搬送チームの確保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救急車で来ている</a:t>
            </a:r>
            <a:r>
              <a:rPr lang="en-US" altLang="ja-JP" sz="2400" dirty="0"/>
              <a:t>DMAT</a:t>
            </a:r>
            <a:r>
              <a:rPr lang="ja-JP" altLang="en-US" sz="2400" dirty="0"/>
              <a:t>は搬送班に配属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診療支援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診療ニーズに応じて実施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ＳＣＵ、広域医療搬送</a:t>
            </a: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救助現場、介護保険施設、避難所、</a:t>
            </a:r>
            <a:endParaRPr lang="en-US" altLang="ja-JP" sz="2700" dirty="0"/>
          </a:p>
          <a:p>
            <a:pPr marL="514350" indent="-514350">
              <a:lnSpc>
                <a:spcPct val="80000"/>
              </a:lnSpc>
            </a:pP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endParaRPr lang="ja-JP" altLang="en-US" sz="2700" dirty="0"/>
          </a:p>
        </p:txBody>
      </p:sp>
      <p:sp>
        <p:nvSpPr>
          <p:cNvPr id="56324" name="テキスト ボックス 1">
            <a:extLst>
              <a:ext uri="{FF2B5EF4-FFF2-40B4-BE49-F238E27FC236}">
                <a16:creationId xmlns:a16="http://schemas.microsoft.com/office/drawing/2014/main" id="{A313B9D8-13DB-40F9-886A-EF99489BA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828675"/>
            <a:ext cx="4105275" cy="70802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Osaka" pitchFamily="50" charset="-128"/>
                <a:cs typeface="+mn-cs"/>
              </a:rPr>
              <a:t>市町村・保健所・消防本部等へのリエゾン派遣も検討</a:t>
            </a:r>
            <a:endParaRPr kumimoji="1" lang="en-US" altLang="ja-JP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Osaka" pitchFamily="50" charset="-128"/>
              <a:cs typeface="+mn-cs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79B7FD3-81C2-4A13-B377-95BE629834A6}"/>
              </a:ext>
            </a:extLst>
          </p:cNvPr>
          <p:cNvSpPr/>
          <p:nvPr/>
        </p:nvSpPr>
        <p:spPr>
          <a:xfrm>
            <a:off x="0" y="675811"/>
            <a:ext cx="8993160" cy="2663825"/>
          </a:xfrm>
          <a:prstGeom prst="roundRect">
            <a:avLst/>
          </a:prstGeom>
          <a:solidFill>
            <a:srgbClr val="FF0000">
              <a:alpha val="27059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36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ＣＳＣＡ</a:t>
            </a:r>
            <a:endParaRPr kumimoji="1" lang="ja-JP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4827C0D-7746-4817-B657-76FAAD88054C}"/>
              </a:ext>
            </a:extLst>
          </p:cNvPr>
          <p:cNvSpPr/>
          <p:nvPr/>
        </p:nvSpPr>
        <p:spPr>
          <a:xfrm>
            <a:off x="0" y="3479085"/>
            <a:ext cx="8958319" cy="2625882"/>
          </a:xfrm>
          <a:prstGeom prst="roundRect">
            <a:avLst/>
          </a:prstGeom>
          <a:solidFill>
            <a:srgbClr val="FFFF00">
              <a:alpha val="27059"/>
            </a:srgb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ＴＴＴ</a:t>
            </a:r>
          </a:p>
        </p:txBody>
      </p:sp>
      <p:sp>
        <p:nvSpPr>
          <p:cNvPr id="9" name="吹き出し: 四角形 127">
            <a:extLst>
              <a:ext uri="{FF2B5EF4-FFF2-40B4-BE49-F238E27FC236}">
                <a16:creationId xmlns:a16="http://schemas.microsoft.com/office/drawing/2014/main" id="{968816A9-6231-463E-8ACF-2EF20354542A}"/>
              </a:ext>
            </a:extLst>
          </p:cNvPr>
          <p:cNvSpPr/>
          <p:nvPr/>
        </p:nvSpPr>
        <p:spPr>
          <a:xfrm>
            <a:off x="4171156" y="3280273"/>
            <a:ext cx="1268413" cy="447675"/>
          </a:xfrm>
          <a:prstGeom prst="wedgeRectCallout">
            <a:avLst>
              <a:gd name="adj1" fmla="val -98001"/>
              <a:gd name="adj2" fmla="val -7914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籠城支援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吹き出し: 四角形 129">
            <a:extLst>
              <a:ext uri="{FF2B5EF4-FFF2-40B4-BE49-F238E27FC236}">
                <a16:creationId xmlns:a16="http://schemas.microsoft.com/office/drawing/2014/main" id="{FADD7BF3-D55E-4A5A-BB15-30B9B0181504}"/>
              </a:ext>
            </a:extLst>
          </p:cNvPr>
          <p:cNvSpPr/>
          <p:nvPr/>
        </p:nvSpPr>
        <p:spPr>
          <a:xfrm>
            <a:off x="5888038" y="3352800"/>
            <a:ext cx="1489075" cy="657225"/>
          </a:xfrm>
          <a:prstGeom prst="wedgeRectCallout">
            <a:avLst>
              <a:gd name="adj1" fmla="val -103450"/>
              <a:gd name="adj2" fmla="val 508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ＤＭＡＴ車両による搬送支援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吹き出し: 四角形 1">
            <a:extLst>
              <a:ext uri="{FF2B5EF4-FFF2-40B4-BE49-F238E27FC236}">
                <a16:creationId xmlns:a16="http://schemas.microsoft.com/office/drawing/2014/main" id="{603DB3FC-65D7-4454-87B1-B5BEAC1CAB5E}"/>
              </a:ext>
            </a:extLst>
          </p:cNvPr>
          <p:cNvSpPr/>
          <p:nvPr/>
        </p:nvSpPr>
        <p:spPr>
          <a:xfrm>
            <a:off x="4716016" y="4464912"/>
            <a:ext cx="1728787" cy="592584"/>
          </a:xfrm>
          <a:prstGeom prst="wedgeRectCallout">
            <a:avLst>
              <a:gd name="adj1" fmla="val -77790"/>
              <a:gd name="adj2" fmla="val 3609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医療機関の診療能力保持・拡張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吹き出し: 四角形 125">
            <a:extLst>
              <a:ext uri="{FF2B5EF4-FFF2-40B4-BE49-F238E27FC236}">
                <a16:creationId xmlns:a16="http://schemas.microsoft.com/office/drawing/2014/main" id="{F1555FA9-87C3-406E-8E16-83DF66F7D059}"/>
              </a:ext>
            </a:extLst>
          </p:cNvPr>
          <p:cNvSpPr/>
          <p:nvPr/>
        </p:nvSpPr>
        <p:spPr>
          <a:xfrm>
            <a:off x="853422" y="6104967"/>
            <a:ext cx="1847850" cy="650875"/>
          </a:xfrm>
          <a:prstGeom prst="wedgeRectCallout">
            <a:avLst>
              <a:gd name="adj1" fmla="val -18406"/>
              <a:gd name="adj2" fmla="val -16558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ＳＣＵの設置、ＤＭＡＴ投入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吹き出し: 四角形 130">
            <a:extLst>
              <a:ext uri="{FF2B5EF4-FFF2-40B4-BE49-F238E27FC236}">
                <a16:creationId xmlns:a16="http://schemas.microsoft.com/office/drawing/2014/main" id="{DDD42C3F-036D-4911-B468-AF1E09A67F8A}"/>
              </a:ext>
            </a:extLst>
          </p:cNvPr>
          <p:cNvSpPr/>
          <p:nvPr/>
        </p:nvSpPr>
        <p:spPr>
          <a:xfrm>
            <a:off x="3305770" y="6199671"/>
            <a:ext cx="1700213" cy="541337"/>
          </a:xfrm>
          <a:prstGeom prst="wedgeRectCallout">
            <a:avLst>
              <a:gd name="adj1" fmla="val -48453"/>
              <a:gd name="adj2" fmla="val -21201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ＤＭＡＴによる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広域医療搬送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nimBg="1"/>
      <p:bldP spid="7" grpId="0" animBg="1"/>
      <p:bldP spid="8" grpId="0" animBg="1"/>
      <p:bldP spid="9" grpId="0" animBg="1"/>
      <p:bldP spid="10" grpId="0" animBg="1"/>
      <p:bldP spid="13" grpId="0" animBg="1"/>
      <p:bldP spid="15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タイトル 1">
            <a:extLst>
              <a:ext uri="{FF2B5EF4-FFF2-40B4-BE49-F238E27FC236}">
                <a16:creationId xmlns:a16="http://schemas.microsoft.com/office/drawing/2014/main" id="{BCACB372-4151-4E6B-B236-B7B6723C6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85900" y="107783"/>
            <a:ext cx="6172200" cy="883085"/>
          </a:xfrm>
        </p:spPr>
        <p:txBody>
          <a:bodyPr/>
          <a:lstStyle/>
          <a:p>
            <a:r>
              <a:rPr lang="en-US" altLang="ja-JP" sz="4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DMAT</a:t>
            </a:r>
            <a:r>
              <a:rPr lang="ja-JP" altLang="en-US" sz="4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配分の方針</a:t>
            </a:r>
          </a:p>
        </p:txBody>
      </p:sp>
      <p:sp>
        <p:nvSpPr>
          <p:cNvPr id="83971" name="コンテンツ プレースホルダー 2">
            <a:extLst>
              <a:ext uri="{FF2B5EF4-FFF2-40B4-BE49-F238E27FC236}">
                <a16:creationId xmlns:a16="http://schemas.microsoft.com/office/drawing/2014/main" id="{76CD1367-48DA-468E-ACBF-02B56CFBAD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7584" y="1306538"/>
            <a:ext cx="8064896" cy="3625292"/>
          </a:xfrm>
        </p:spPr>
        <p:txBody>
          <a:bodyPr/>
          <a:lstStyle/>
          <a:p>
            <a:pPr marL="385763" indent="-385763">
              <a:buFontTx/>
              <a:buAutoNum type="arabicPeriod"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活動拠点本部の要員確保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lvl="1"/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85763" indent="-385763">
              <a:buFontTx/>
              <a:buAutoNum type="arabicPeriod"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災害拠点病院の病院本部体制の確立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lvl="1"/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各拠点病院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チーム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ずつ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85763" indent="-385763">
              <a:buFontTx/>
              <a:buAutoNum type="arabicPeriod"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一般病院の本部支援チームの確保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lvl="1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被害のありそうな病院へ派遣する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DMAT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の確保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85763" indent="-385763">
              <a:buFontTx/>
              <a:buAutoNum type="arabicPeriod"/>
            </a:pP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85763" indent="-385763">
              <a:buFontTx/>
              <a:buAutoNum type="arabicPeriod"/>
            </a:pPr>
            <a:endParaRPr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49285C-D8AF-4910-AAB4-1D03E7717247}"/>
              </a:ext>
            </a:extLst>
          </p:cNvPr>
          <p:cNvSpPr txBox="1"/>
          <p:nvPr/>
        </p:nvSpPr>
        <p:spPr>
          <a:xfrm>
            <a:off x="1485900" y="5094751"/>
            <a:ext cx="6769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ja-JP" altLang="en-US" sz="3600" dirty="0">
                <a:solidFill>
                  <a:srgbClr val="20212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震度</a:t>
            </a:r>
            <a:r>
              <a:rPr lang="ja-JP" altLang="en-US" sz="2800" dirty="0">
                <a:solidFill>
                  <a:srgbClr val="20212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</a:t>
            </a:r>
            <a:r>
              <a:rPr lang="ja-JP" altLang="en-US" sz="3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大きい</a:t>
            </a:r>
            <a:r>
              <a:rPr lang="ja-JP" altLang="en-US" sz="2800" dirty="0">
                <a:solidFill>
                  <a:srgbClr val="20212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ほど</a:t>
            </a:r>
            <a:r>
              <a:rPr lang="ja-JP" altLang="en-US" sz="3600" dirty="0">
                <a:solidFill>
                  <a:srgbClr val="20212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被害リスク</a:t>
            </a:r>
            <a:r>
              <a:rPr lang="ja-JP" altLang="en-US" sz="2800" dirty="0">
                <a:solidFill>
                  <a:srgbClr val="20212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</a:t>
            </a:r>
            <a:r>
              <a:rPr lang="ja-JP" altLang="en-US" sz="3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上昇</a:t>
            </a:r>
            <a:endParaRPr lang="ja-JP" altLang="en-US" sz="28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E398EE3-7E8B-4E9E-93E7-A8725EE9A8D2}"/>
              </a:ext>
            </a:extLst>
          </p:cNvPr>
          <p:cNvSpPr txBox="1"/>
          <p:nvPr/>
        </p:nvSpPr>
        <p:spPr>
          <a:xfrm>
            <a:off x="1661699" y="5789814"/>
            <a:ext cx="5940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ja-JP" altLang="en-US" sz="28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市区町村ごとの震度情報を活用</a:t>
            </a:r>
            <a:endParaRPr lang="en-US" altLang="ja-JP" sz="28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685800" lvl="1" indent="-342900" defTabSz="685800">
              <a:buFont typeface="Wingdings" panose="05000000000000000000" pitchFamily="2" charset="2"/>
              <a:buChar char="Ø"/>
              <a:defRPr/>
            </a:pPr>
            <a:r>
              <a:rPr lang="ja-JP" altLang="en-US" sz="28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震度別の被災病院数を推計</a:t>
            </a:r>
          </a:p>
        </p:txBody>
      </p:sp>
    </p:spTree>
    <p:extLst>
      <p:ext uri="{BB962C8B-B14F-4D97-AF65-F5344CB8AC3E}">
        <p14:creationId xmlns:p14="http://schemas.microsoft.com/office/powerpoint/2010/main" val="347445555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766</Words>
  <Application>Microsoft Macintosh PowerPoint</Application>
  <PresentationFormat>画面に合わせる (4:3)</PresentationFormat>
  <Paragraphs>207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ＭＳ Ｐゴシック</vt:lpstr>
      <vt:lpstr>ＭＳ Ｐゴシック</vt:lpstr>
      <vt:lpstr>Osaka</vt:lpstr>
      <vt:lpstr>Times</vt:lpstr>
      <vt:lpstr>Arial</vt:lpstr>
      <vt:lpstr>Calibri</vt:lpstr>
      <vt:lpstr>Wingdings</vt:lpstr>
      <vt:lpstr>1_Office テーマ</vt:lpstr>
      <vt:lpstr>Office ​​テーマ</vt:lpstr>
      <vt:lpstr>広域災害時ＤＭＡＴの指揮系統例</vt:lpstr>
      <vt:lpstr>HeLP-SCREAM　（助けてと叫ぶ） 本部の立ち上げ（活動開始時）</vt:lpstr>
      <vt:lpstr>広域災害時ＤＭＡＴの指揮系統例</vt:lpstr>
      <vt:lpstr>DMAT活動拠点本部の業務</vt:lpstr>
      <vt:lpstr>活動拠点本部内組織図</vt:lpstr>
      <vt:lpstr>本部見取り図</vt:lpstr>
      <vt:lpstr>DMAT配分の方針・優先順位</vt:lpstr>
      <vt:lpstr>DMAT配分の方針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机上演習「DMATにおける各本部の役割1：活動拠点本部」</dc:title>
  <dc:creator>DMAT事務局</dc:creator>
  <cp:lastModifiedBy>kayako chishima</cp:lastModifiedBy>
  <cp:revision>1131</cp:revision>
  <cp:lastPrinted>2023-06-29T09:48:55Z</cp:lastPrinted>
  <dcterms:created xsi:type="dcterms:W3CDTF">2004-02-01T08:53:06Z</dcterms:created>
  <dcterms:modified xsi:type="dcterms:W3CDTF">2024-09-19T23:28:08Z</dcterms:modified>
</cp:coreProperties>
</file>