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9" r:id="rId1"/>
  </p:sldMasterIdLst>
  <p:notesMasterIdLst>
    <p:notesMasterId r:id="rId13"/>
  </p:notesMasterIdLst>
  <p:handoutMasterIdLst>
    <p:handoutMasterId r:id="rId14"/>
  </p:handoutMasterIdLst>
  <p:sldIdLst>
    <p:sldId id="429" r:id="rId2"/>
    <p:sldId id="3980" r:id="rId3"/>
    <p:sldId id="308" r:id="rId4"/>
    <p:sldId id="322" r:id="rId5"/>
    <p:sldId id="3910" r:id="rId6"/>
    <p:sldId id="3911" r:id="rId7"/>
    <p:sldId id="3917" r:id="rId8"/>
    <p:sldId id="3918" r:id="rId9"/>
    <p:sldId id="2666" r:id="rId10"/>
    <p:sldId id="3649" r:id="rId11"/>
    <p:sldId id="3650" r:id="rId1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159" autoAdjust="0"/>
    <p:restoredTop sz="81912" autoAdjust="0"/>
  </p:normalViewPr>
  <p:slideViewPr>
    <p:cSldViewPr showGuides="1">
      <p:cViewPr>
        <p:scale>
          <a:sx n="148" d="100"/>
          <a:sy n="148" d="100"/>
        </p:scale>
        <p:origin x="392" y="-448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7382">
              <a:defRPr/>
            </a:pPr>
            <a:fld id="{496EA85C-5CF7-4616-8AF0-B2FB6D3B58CA}" type="slidenum">
              <a:rPr lang="ja-JP" altLang="en-US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pPr defTabSz="917382">
                <a:defRPr/>
              </a:pPr>
              <a:t>2</a:t>
            </a:fld>
            <a:endParaRPr lang="ja-JP" altLang="en-US">
              <a:solidFill>
                <a:prstClr val="black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37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>
            <a:extLst>
              <a:ext uri="{FF2B5EF4-FFF2-40B4-BE49-F238E27FC236}">
                <a16:creationId xmlns:a16="http://schemas.microsoft.com/office/drawing/2014/main" id="{33BC4782-60BE-4258-AE9E-D15591D3C8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ー 2">
            <a:extLst>
              <a:ext uri="{FF2B5EF4-FFF2-40B4-BE49-F238E27FC236}">
                <a16:creationId xmlns:a16="http://schemas.microsoft.com/office/drawing/2014/main" id="{C89DEBA4-AB91-4E04-B7D4-9DD77FA323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24580" name="スライド番号プレースホルダー 3">
            <a:extLst>
              <a:ext uri="{FF2B5EF4-FFF2-40B4-BE49-F238E27FC236}">
                <a16:creationId xmlns:a16="http://schemas.microsoft.com/office/drawing/2014/main" id="{49BB711E-4E48-4B86-9315-3030BC8EC3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E425639-44E3-48CE-A7B6-13DFC9902625}" type="slidenum">
              <a:rPr lang="ja-JP" altLang="en-US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ー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ノート プレースホルダー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latin typeface="Arial" panose="020B0604020202020204" pitchFamily="34" charset="0"/>
              </a:rPr>
              <a:t>避難・籠城支援</a:t>
            </a:r>
          </a:p>
        </p:txBody>
      </p:sp>
      <p:sp>
        <p:nvSpPr>
          <p:cNvPr id="43012" name="ヘッダー プレースホルダー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373" indent="-2866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727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541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410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2800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149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4018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8873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7382">
              <a:defRPr/>
            </a:pPr>
            <a:r>
              <a:rPr lang="zh-TW" altLang="en-US">
                <a:solidFill>
                  <a:prstClr val="black"/>
                </a:solidFill>
              </a:rPr>
              <a:t>事後配布資料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3013" name="スライド番号プレースホルダー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373" indent="-2866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727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541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410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2800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149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4018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8873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7382">
              <a:defRPr/>
            </a:pPr>
            <a:fld id="{509BCEEC-7A1A-455A-A509-F12815406480}" type="slidenum">
              <a:rPr lang="en-US" altLang="ja-JP">
                <a:solidFill>
                  <a:prstClr val="black"/>
                </a:solidFill>
              </a:rPr>
              <a:pPr defTabSz="917382">
                <a:defRPr/>
              </a:pPr>
              <a:t>10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ー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ノート プレースホルダー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43012" name="ヘッダー プレースホルダー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373" indent="-2866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727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541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410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2800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149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4018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8873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7382">
              <a:defRPr/>
            </a:pPr>
            <a:r>
              <a:rPr lang="zh-TW" altLang="en-US">
                <a:solidFill>
                  <a:prstClr val="black"/>
                </a:solidFill>
              </a:rPr>
              <a:t>事後配布資料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3013" name="スライド番号プレースホルダー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373" indent="-2866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727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541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4109" indent="-22934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2800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149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40182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8873" indent="-22934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7382">
              <a:defRPr/>
            </a:pPr>
            <a:fld id="{509BCEEC-7A1A-455A-A509-F12815406480}" type="slidenum">
              <a:rPr lang="en-US" altLang="ja-JP">
                <a:solidFill>
                  <a:prstClr val="black"/>
                </a:solidFill>
              </a:rPr>
              <a:pPr defTabSz="917382">
                <a:defRPr/>
              </a:pPr>
              <a:t>11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12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41A0F-0AB0-4802-A884-C46E2C5FE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622F356-AE7A-4F0D-B197-3B866C550BD2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3F532-96A0-4B5F-9A6C-BC4C126F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3D8926-4923-4B71-B36D-B1B0C632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5DDE7096-D2FD-4C59-9E2A-5AA2788C5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878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D190B0-2522-4C84-9E59-337D9E5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A295459-F80E-4E05-90AF-656A16034788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0DFF5-2418-47B3-851C-6B55154A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0E1B-A2D6-4D3B-AE7A-8353BAF1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9A43A40-7DBE-4447-8D76-146AE82181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91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D1525-7774-47CA-A204-3C2BDC3B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4AFF30FB-C0BE-4D0C-9382-B597E52219B3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9513D-4EE3-48B7-AF9B-3D898D56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6B79A-4320-47E4-8F34-B028172E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80B9DFB-8EE8-4751-B7AF-46384F6EF8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42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790CA-941E-46C1-94D1-D3032B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07ECB934-7604-451E-BF4D-00DC24B5A1C9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512285-7E6B-430B-83E3-66519538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255C-9104-4444-925F-59C67E1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171EEE91-632E-47C3-A378-51A3A6976B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23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2763DC-5ABE-4362-9661-665F466A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E43EF2-B174-4DDC-BCA9-A228A201B97D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EC16E-F0AD-4AFF-9A96-448592AF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59A1D-954F-43F7-A347-C731293A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3109F37-C30D-4196-9A54-4169311D94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11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4FB21-0E9D-4658-8461-113AF8BC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23C3696-1AD5-4D41-9E48-88D6109FF891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7B45-9635-4781-AEA4-05C9E121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AFCB3B-7F0C-489D-A548-102B9CCF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BEFAEDD-EF93-4F0D-A7FD-8C2EC3A82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382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57E1E-B794-44F1-8B99-AD0D0844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89CC76F7-0656-49CA-A573-03CA164BCCF4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50466-6DE6-4A4B-BC83-5A42340E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C68C0C-77DC-479D-A981-AAEE2F8A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2F69E84-F28B-46F8-A774-42C15797D2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826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912F87-6C8B-44A5-8776-66188012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3D1E4FAF-4B6E-473F-84CA-66B2FFB4FD81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83EF42-5FC1-4C24-9E30-4304AB55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B5332-82C6-49FD-85E5-EA57C035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E06EEDF-0BAF-45EB-8199-BBE7C60D9E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5106F4-1009-431F-9656-DEC2027E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A320ACB-4B09-4503-93F9-5A3707A34E28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5EA4C6-B0B1-43E8-8DB3-7728E5F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AB798B-D033-411F-B823-38818BF7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23DE569-5673-421D-9BA9-6DB924D512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48404-28A5-45E7-BFE0-8A1E596F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D7C4D7E-BC13-4CF0-91C2-32DBC7B65D9C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CDAB9-6C00-4372-9958-1BECA904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CCCC91-7DDB-485F-973D-9F9BCD07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948C8F-5E6C-41E3-BD40-C7BFBBAD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13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B1E64B-5669-4760-B50E-43911DC9B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FE9A7E3-43C0-46E7-B833-B5E06E8D498E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E8D30E-9D68-449F-B8FD-6CAD5373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AC696-6358-4032-9A56-D1EA6BA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FDD07CA-92A1-40FC-8F72-E1F92FB0EE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0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9CF06284-AF8B-4D7E-BB7C-C16144007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6E1A5B91-F891-41C6-BA7B-A42E436EF3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DCFB5-B582-49A5-8DD2-5E6230F8C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A6A7C19-2468-4D11-8126-D1591B1008B5}" type="datetimeFigureOut">
              <a:rPr lang="ja-JP" altLang="en-US"/>
              <a:pPr>
                <a:defRPr/>
              </a:pPr>
              <a:t>2023/7/7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A1538A-A229-4293-A6C7-D99E2D400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BD17-455F-4482-AF53-F5E25FBE9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9C4C7734-E7BB-4034-B6C0-86806C02B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4" r:id="rId1"/>
    <p:sldLayoutId id="2147490655" r:id="rId2"/>
    <p:sldLayoutId id="2147490656" r:id="rId3"/>
    <p:sldLayoutId id="2147490657" r:id="rId4"/>
    <p:sldLayoutId id="2147490658" r:id="rId5"/>
    <p:sldLayoutId id="2147490659" r:id="rId6"/>
    <p:sldLayoutId id="2147490660" r:id="rId7"/>
    <p:sldLayoutId id="2147490661" r:id="rId8"/>
    <p:sldLayoutId id="2147490662" r:id="rId9"/>
    <p:sldLayoutId id="2147490663" r:id="rId10"/>
    <p:sldLayoutId id="2147490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タイトル 1">
            <a:extLst>
              <a:ext uri="{FF2B5EF4-FFF2-40B4-BE49-F238E27FC236}">
                <a16:creationId xmlns:a16="http://schemas.microsoft.com/office/drawing/2014/main" id="{9A860EFD-FE8B-4AE2-9F97-49F463CD2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1370"/>
            <a:ext cx="8229600" cy="1143000"/>
          </a:xfrm>
        </p:spPr>
        <p:txBody>
          <a:bodyPr/>
          <a:lstStyle/>
          <a:p>
            <a:r>
              <a:rPr lang="ja-JP" altLang="en-US" dirty="0"/>
              <a:t>倒壊リスクにおける病院避難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056E4A-FE1C-BCE4-4359-87395EA004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" t="4148" r="4610"/>
          <a:stretch/>
        </p:blipFill>
        <p:spPr bwMode="auto">
          <a:xfrm>
            <a:off x="6083085" y="4119023"/>
            <a:ext cx="3060915" cy="203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コンテンツ プレースホルダー 2">
            <a:extLst>
              <a:ext uri="{FF2B5EF4-FFF2-40B4-BE49-F238E27FC236}">
                <a16:creationId xmlns:a16="http://schemas.microsoft.com/office/drawing/2014/main" id="{5E831EBB-CA01-4AA9-A710-F5D6FB52BC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95588" y="1300492"/>
            <a:ext cx="7477932" cy="3835035"/>
          </a:xfrm>
        </p:spPr>
        <p:txBody>
          <a:bodyPr/>
          <a:lstStyle/>
          <a:p>
            <a:r>
              <a:rPr lang="ja-JP" altLang="en-US" sz="2800" dirty="0">
                <a:latin typeface="Garamond" panose="02020404030301010803" pitchFamily="18" charset="0"/>
              </a:rPr>
              <a:t>倒壊リスク</a:t>
            </a:r>
            <a:endParaRPr lang="en-US" altLang="ja-JP" sz="2800" dirty="0">
              <a:latin typeface="Garamond" panose="02020404030301010803" pitchFamily="18" charset="0"/>
            </a:endParaRPr>
          </a:p>
          <a:p>
            <a:pPr lvl="1"/>
            <a:r>
              <a:rPr lang="ja-JP" altLang="en-US" sz="2400" dirty="0">
                <a:solidFill>
                  <a:srgbClr val="00B050"/>
                </a:solidFill>
                <a:latin typeface="Garamond" panose="02020404030301010803" pitchFamily="18" charset="0"/>
              </a:rPr>
              <a:t>施設建物のいずれかが未耐震または未診断</a:t>
            </a:r>
            <a:endParaRPr lang="en-US" altLang="ja-JP" sz="2400" dirty="0">
              <a:solidFill>
                <a:srgbClr val="00B050"/>
              </a:solidFill>
              <a:latin typeface="Garamond" panose="02020404030301010803" pitchFamily="18" charset="0"/>
            </a:endParaRPr>
          </a:p>
          <a:p>
            <a:r>
              <a:rPr lang="ja-JP" altLang="en-US" sz="2800" dirty="0">
                <a:latin typeface="Garamond" panose="02020404030301010803" pitchFamily="18" charset="0"/>
              </a:rPr>
              <a:t>病院避難リスク</a:t>
            </a:r>
            <a:endParaRPr lang="en-US" altLang="ja-JP" sz="2800" dirty="0">
              <a:latin typeface="Garamond" panose="02020404030301010803" pitchFamily="18" charset="0"/>
            </a:endParaRPr>
          </a:p>
          <a:p>
            <a:pPr lvl="1"/>
            <a:r>
              <a:rPr lang="ja-JP" altLang="en-US" sz="2400" dirty="0">
                <a:solidFill>
                  <a:srgbClr val="FFC000"/>
                </a:solidFill>
                <a:latin typeface="Garamond" panose="02020404030301010803" pitchFamily="18" charset="0"/>
              </a:rPr>
              <a:t>入院病棟が未耐震または未診断</a:t>
            </a:r>
            <a:r>
              <a:rPr lang="ja-JP" altLang="en-US" sz="2400" dirty="0">
                <a:latin typeface="Garamond" panose="02020404030301010803" pitchFamily="18" charset="0"/>
              </a:rPr>
              <a:t>かどうか</a:t>
            </a:r>
            <a:endParaRPr lang="en-US" altLang="ja-JP" dirty="0">
              <a:latin typeface="Garamond" panose="02020404030301010803" pitchFamily="18" charset="0"/>
            </a:endParaRPr>
          </a:p>
          <a:p>
            <a:r>
              <a:rPr lang="ja-JP" altLang="en-US" sz="2800" dirty="0">
                <a:latin typeface="Garamond" panose="02020404030301010803" pitchFamily="18" charset="0"/>
              </a:rPr>
              <a:t>避難の緊急性</a:t>
            </a:r>
            <a:endParaRPr lang="en-US" altLang="ja-JP" sz="2800" dirty="0">
              <a:latin typeface="Garamond" panose="02020404030301010803" pitchFamily="18" charset="0"/>
            </a:endParaRPr>
          </a:p>
          <a:p>
            <a:pPr lvl="1"/>
            <a:r>
              <a:rPr lang="ja-JP" altLang="en-US" sz="2400" dirty="0">
                <a:solidFill>
                  <a:srgbClr val="FF0000"/>
                </a:solidFill>
                <a:latin typeface="Garamond" panose="02020404030301010803" pitchFamily="18" charset="0"/>
              </a:rPr>
              <a:t>一時避難場所を確保</a:t>
            </a:r>
            <a:r>
              <a:rPr lang="ja-JP" altLang="en-US" sz="2400" dirty="0">
                <a:latin typeface="Garamond" panose="02020404030301010803" pitchFamily="18" charset="0"/>
              </a:rPr>
              <a:t>できるかどうか</a:t>
            </a:r>
            <a:endParaRPr lang="en-US" altLang="ja-JP" sz="2400" dirty="0">
              <a:latin typeface="Garamond" panose="02020404030301010803" pitchFamily="18" charset="0"/>
            </a:endParaRPr>
          </a:p>
          <a:p>
            <a:pPr lvl="1"/>
            <a:r>
              <a:rPr lang="ja-JP" altLang="en-US" sz="2400" dirty="0">
                <a:latin typeface="Garamond" panose="02020404030301010803" pitchFamily="18" charset="0"/>
              </a:rPr>
              <a:t>医療継続および環境因子を考慮</a:t>
            </a:r>
            <a:endParaRPr lang="en-US" altLang="ja-JP" sz="2400" dirty="0">
              <a:latin typeface="Garamond" panose="02020404030301010803" pitchFamily="18" charset="0"/>
            </a:endParaRPr>
          </a:p>
          <a:p>
            <a:pPr lvl="1"/>
            <a:r>
              <a:rPr lang="ja-JP" altLang="en-US" sz="2400" dirty="0">
                <a:latin typeface="Garamond" panose="02020404030301010803" pitchFamily="18" charset="0"/>
              </a:rPr>
              <a:t>入院患者の特性を考慮</a:t>
            </a:r>
            <a:endParaRPr lang="en-US" altLang="ja-JP" sz="2400" dirty="0">
              <a:latin typeface="Garamond" panose="02020404030301010803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429E9A-769F-731F-AD3A-667FA505A476}"/>
              </a:ext>
            </a:extLst>
          </p:cNvPr>
          <p:cNvSpPr txBox="1"/>
          <p:nvPr/>
        </p:nvSpPr>
        <p:spPr>
          <a:xfrm>
            <a:off x="302217" y="6229863"/>
            <a:ext cx="8539566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/>
              <a:t>オペレーション優先度に影響するため事前リスクを把握しておく</a:t>
            </a:r>
          </a:p>
        </p:txBody>
      </p:sp>
      <p:sp>
        <p:nvSpPr>
          <p:cNvPr id="3" name="矢印: 上下 2">
            <a:extLst>
              <a:ext uri="{FF2B5EF4-FFF2-40B4-BE49-F238E27FC236}">
                <a16:creationId xmlns:a16="http://schemas.microsoft.com/office/drawing/2014/main" id="{2ADC6BCF-D84B-AB05-F86D-7754BB07E724}"/>
              </a:ext>
            </a:extLst>
          </p:cNvPr>
          <p:cNvSpPr/>
          <p:nvPr/>
        </p:nvSpPr>
        <p:spPr>
          <a:xfrm>
            <a:off x="511444" y="2781945"/>
            <a:ext cx="658678" cy="1549831"/>
          </a:xfrm>
          <a:prstGeom prst="up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03D7B6-973E-607D-5C0F-4D22C2CA3F0E}"/>
              </a:ext>
            </a:extLst>
          </p:cNvPr>
          <p:cNvSpPr txBox="1"/>
          <p:nvPr/>
        </p:nvSpPr>
        <p:spPr>
          <a:xfrm>
            <a:off x="273803" y="3320389"/>
            <a:ext cx="1133960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/>
              <a:t>避難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20E96A-23F5-C862-ED86-62F3DFA672EE}"/>
              </a:ext>
            </a:extLst>
          </p:cNvPr>
          <p:cNvSpPr txBox="1"/>
          <p:nvPr/>
        </p:nvSpPr>
        <p:spPr>
          <a:xfrm>
            <a:off x="491969" y="210640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/>
              <a:t>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E7F524-4734-1641-2175-3DB42ECEEED2}"/>
              </a:ext>
            </a:extLst>
          </p:cNvPr>
          <p:cNvSpPr txBox="1"/>
          <p:nvPr/>
        </p:nvSpPr>
        <p:spPr>
          <a:xfrm>
            <a:off x="488196" y="4293031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/>
              <a:t>高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850900"/>
          </a:xfrm>
        </p:spPr>
        <p:txBody>
          <a:bodyPr/>
          <a:lstStyle/>
          <a:p>
            <a:r>
              <a:rPr lang="ja-JP" altLang="en-US" dirty="0"/>
              <a:t>病院支援活動</a:t>
            </a:r>
          </a:p>
        </p:txBody>
      </p:sp>
      <p:sp>
        <p:nvSpPr>
          <p:cNvPr id="4198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1925" y="764704"/>
            <a:ext cx="8820150" cy="5949280"/>
          </a:xfrm>
        </p:spPr>
        <p:txBody>
          <a:bodyPr/>
          <a:lstStyle/>
          <a:p>
            <a:pPr lvl="1"/>
            <a:r>
              <a:rPr lang="ja-JP" altLang="en-US" dirty="0"/>
              <a:t>ＣＳＣＡ活動：</a:t>
            </a:r>
            <a:r>
              <a:rPr lang="en-US" altLang="ja-JP" dirty="0"/>
              <a:t>EMIS</a:t>
            </a:r>
            <a:r>
              <a:rPr lang="ja-JP" altLang="en-US" dirty="0"/>
              <a:t>で病院状況を発信</a:t>
            </a:r>
            <a:endParaRPr lang="en-US" altLang="ja-JP" dirty="0"/>
          </a:p>
          <a:p>
            <a:pPr lvl="2"/>
            <a:r>
              <a:rPr lang="ja-JP" altLang="en-US" dirty="0"/>
              <a:t>指揮支援</a:t>
            </a:r>
            <a:endParaRPr lang="en-US" altLang="ja-JP" dirty="0"/>
          </a:p>
          <a:p>
            <a:pPr marL="1371600" lvl="3" indent="0">
              <a:buNone/>
            </a:pPr>
            <a:r>
              <a:rPr lang="ja-JP" altLang="en-US" dirty="0"/>
              <a:t>現状分析と課題の共有</a:t>
            </a:r>
            <a:endParaRPr lang="en-US" altLang="ja-JP" dirty="0"/>
          </a:p>
          <a:p>
            <a:pPr marL="1371600" lvl="3" indent="0">
              <a:buNone/>
            </a:pPr>
            <a:r>
              <a:rPr lang="ja-JP" altLang="en-US" dirty="0"/>
              <a:t>リエゾンとしての活動</a:t>
            </a:r>
            <a:endParaRPr lang="en-US" altLang="ja-JP" dirty="0"/>
          </a:p>
          <a:p>
            <a:pPr marL="1371600" lvl="3" indent="0">
              <a:buNone/>
            </a:pPr>
            <a:r>
              <a:rPr lang="ja-JP" altLang="en-US" dirty="0"/>
              <a:t>本部支援の必要性の判断</a:t>
            </a:r>
            <a:endParaRPr lang="en-US" altLang="ja-JP" dirty="0"/>
          </a:p>
          <a:p>
            <a:pPr lvl="2"/>
            <a:r>
              <a:rPr lang="ja-JP" altLang="en-US" dirty="0"/>
              <a:t>通信支援</a:t>
            </a:r>
            <a:endParaRPr lang="en-US" altLang="ja-JP" dirty="0"/>
          </a:p>
          <a:p>
            <a:pPr lvl="1"/>
            <a:r>
              <a:rPr lang="ja-JP" altLang="en-US" dirty="0"/>
              <a:t>ＴＴＴ活動</a:t>
            </a:r>
            <a:endParaRPr lang="en-US" altLang="ja-JP" dirty="0"/>
          </a:p>
          <a:p>
            <a:pPr lvl="2"/>
            <a:r>
              <a:rPr lang="ja-JP" altLang="en-US" dirty="0"/>
              <a:t>籠城支援</a:t>
            </a:r>
            <a:endParaRPr lang="en-US" altLang="ja-JP" dirty="0"/>
          </a:p>
          <a:p>
            <a:pPr lvl="3"/>
            <a:r>
              <a:rPr lang="ja-JP" altLang="en-US" dirty="0"/>
              <a:t>節電、節水の助言</a:t>
            </a:r>
            <a:endParaRPr lang="en-US" altLang="ja-JP" dirty="0"/>
          </a:p>
          <a:p>
            <a:pPr lvl="3"/>
            <a:r>
              <a:rPr lang="ja-JP" altLang="en-US" dirty="0"/>
              <a:t>補給に必要な情報の取得</a:t>
            </a:r>
            <a:endParaRPr lang="en-US" altLang="ja-JP" dirty="0"/>
          </a:p>
          <a:p>
            <a:pPr marL="1828800" lvl="4" indent="0">
              <a:buNone/>
            </a:pPr>
            <a:r>
              <a:rPr lang="ja-JP" altLang="en-US" dirty="0"/>
              <a:t>自家発燃料：燃料の種類、給油口型、必要量等</a:t>
            </a:r>
            <a:endParaRPr lang="en-US" altLang="ja-JP" dirty="0"/>
          </a:p>
          <a:p>
            <a:pPr marL="1828800" lvl="4" indent="0">
              <a:buNone/>
            </a:pPr>
            <a:r>
              <a:rPr lang="ja-JP" altLang="en-US" dirty="0"/>
              <a:t>給水：受水槽の有無、位置、</a:t>
            </a:r>
            <a:r>
              <a:rPr lang="en-US" altLang="ja-JP" dirty="0"/>
              <a:t>1</a:t>
            </a:r>
            <a:r>
              <a:rPr lang="ja-JP" altLang="en-US" dirty="0"/>
              <a:t>日最低限の必要量等</a:t>
            </a:r>
            <a:endParaRPr lang="en-US" altLang="ja-JP" dirty="0"/>
          </a:p>
          <a:p>
            <a:pPr lvl="2"/>
            <a:r>
              <a:rPr lang="ja-JP" altLang="en-US" dirty="0"/>
              <a:t>搬送支援</a:t>
            </a:r>
            <a:endParaRPr lang="en-US" altLang="ja-JP" dirty="0"/>
          </a:p>
          <a:p>
            <a:pPr lvl="3"/>
            <a:r>
              <a:rPr lang="ja-JP" altLang="en-US" dirty="0"/>
              <a:t>緊急搬送支援</a:t>
            </a:r>
            <a:endParaRPr lang="en-US" altLang="ja-JP" dirty="0"/>
          </a:p>
          <a:p>
            <a:pPr lvl="3"/>
            <a:r>
              <a:rPr lang="ja-JP" altLang="en-US" dirty="0"/>
              <a:t>病院避難の助言</a:t>
            </a:r>
            <a:endParaRPr lang="en-US" altLang="ja-JP" dirty="0"/>
          </a:p>
          <a:p>
            <a:pPr marL="1828800" lvl="4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62519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ja-JP" altLang="en-US" dirty="0"/>
              <a:t>物資補給の留意点</a:t>
            </a:r>
          </a:p>
        </p:txBody>
      </p:sp>
      <p:sp>
        <p:nvSpPr>
          <p:cNvPr id="4198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1165225"/>
            <a:ext cx="8820150" cy="5692775"/>
          </a:xfrm>
        </p:spPr>
        <p:txBody>
          <a:bodyPr/>
          <a:lstStyle/>
          <a:p>
            <a:r>
              <a:rPr lang="ja-JP" altLang="en-US" sz="2800" dirty="0"/>
              <a:t>都道府県</a:t>
            </a:r>
            <a:r>
              <a:rPr lang="en-US" altLang="ja-JP" sz="2800" dirty="0"/>
              <a:t>DMAT</a:t>
            </a:r>
            <a:r>
              <a:rPr lang="ja-JP" altLang="en-US" sz="2800" dirty="0"/>
              <a:t>調整本部と具体的な進捗確認</a:t>
            </a:r>
            <a:endParaRPr lang="en-US" altLang="ja-JP" sz="2800" dirty="0"/>
          </a:p>
          <a:p>
            <a:pPr lvl="1"/>
            <a:r>
              <a:rPr lang="ja-JP" altLang="en-US" sz="2400" dirty="0"/>
              <a:t>物資支援は都道府県直轄オペレーションとなる場合が多い</a:t>
            </a:r>
            <a:endParaRPr lang="en-US" altLang="ja-JP" sz="2400" dirty="0"/>
          </a:p>
          <a:p>
            <a:pPr lvl="1"/>
            <a:r>
              <a:rPr lang="ja-JP" altLang="en-US" sz="2400" dirty="0"/>
              <a:t>進捗管理表の管理</a:t>
            </a:r>
            <a:endParaRPr lang="en-US" altLang="ja-JP" sz="2400" dirty="0"/>
          </a:p>
          <a:p>
            <a:pPr lvl="1"/>
            <a:r>
              <a:rPr lang="ja-JP" altLang="en-US" sz="2400" dirty="0"/>
              <a:t>アクセスの評価</a:t>
            </a:r>
            <a:endParaRPr lang="en-US" altLang="ja-JP" sz="2400" dirty="0"/>
          </a:p>
          <a:p>
            <a:pPr lvl="1"/>
            <a:endParaRPr lang="en-US" altLang="ja-JP" sz="2400" dirty="0"/>
          </a:p>
          <a:p>
            <a:r>
              <a:rPr lang="ja-JP" altLang="en-US" sz="2800" dirty="0"/>
              <a:t>病院からの信頼を得る</a:t>
            </a:r>
          </a:p>
          <a:p>
            <a:pPr lvl="1"/>
            <a:r>
              <a:rPr lang="ja-JP" altLang="en-US" sz="2400" dirty="0"/>
              <a:t>正確に困りごと（ニーズ）を聴取する</a:t>
            </a:r>
            <a:endParaRPr lang="en-US" altLang="ja-JP" sz="2400" dirty="0"/>
          </a:p>
          <a:p>
            <a:pPr lvl="1"/>
            <a:r>
              <a:rPr lang="ja-JP" altLang="en-US" sz="2400" dirty="0"/>
              <a:t>物資が届くまで確認する</a:t>
            </a:r>
            <a:endParaRPr lang="en-US" altLang="ja-JP" sz="2400" dirty="0"/>
          </a:p>
          <a:p>
            <a:pPr lvl="1"/>
            <a:r>
              <a:rPr lang="ja-JP" altLang="en-US" sz="2400" dirty="0"/>
              <a:t>実現しない調査は不信のもととなる</a:t>
            </a:r>
            <a:endParaRPr lang="en-US" altLang="ja-JP" sz="2400" dirty="0"/>
          </a:p>
          <a:p>
            <a:pPr lvl="1"/>
            <a:r>
              <a:rPr lang="ja-JP" altLang="en-US" sz="2400" dirty="0"/>
              <a:t>全応需できなくても少ない量でも支援する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42619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タイトル 1">
            <a:extLst>
              <a:ext uri="{FF2B5EF4-FFF2-40B4-BE49-F238E27FC236}">
                <a16:creationId xmlns:a16="http://schemas.microsoft.com/office/drawing/2014/main" id="{4D736384-9921-434B-BBB4-C28E70DE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548680"/>
          </a:xfrm>
        </p:spPr>
        <p:txBody>
          <a:bodyPr/>
          <a:lstStyle/>
          <a:p>
            <a:r>
              <a:rPr lang="en-US" altLang="ja-JP" sz="3600" dirty="0"/>
              <a:t>DMAT</a:t>
            </a:r>
            <a:r>
              <a:rPr lang="ja-JP" altLang="en-US" sz="3600" dirty="0"/>
              <a:t>派遣の考え方と回答例</a:t>
            </a:r>
          </a:p>
        </p:txBody>
      </p:sp>
      <p:sp>
        <p:nvSpPr>
          <p:cNvPr id="133123" name="コンテンツ プレースホルダー 2">
            <a:extLst>
              <a:ext uri="{FF2B5EF4-FFF2-40B4-BE49-F238E27FC236}">
                <a16:creationId xmlns:a16="http://schemas.microsoft.com/office/drawing/2014/main" id="{6D7E61D6-4AE1-4633-A88D-64BEAAC8C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24745"/>
            <a:ext cx="8856984" cy="4248471"/>
          </a:xfrm>
          <a:noFill/>
        </p:spPr>
        <p:txBody>
          <a:bodyPr/>
          <a:lstStyle/>
          <a:p>
            <a:pPr marL="571500" indent="-457200"/>
            <a:endParaRPr lang="en-US" altLang="ja-JP" sz="900" dirty="0"/>
          </a:p>
          <a:p>
            <a:pPr marL="57150" indent="0">
              <a:buNone/>
            </a:pPr>
            <a:r>
              <a:rPr lang="en-US" altLang="ja-JP" sz="2800" dirty="0"/>
              <a:t>【</a:t>
            </a:r>
            <a:r>
              <a:rPr lang="ja-JP" altLang="en-US" sz="2800" dirty="0"/>
              <a:t>ドクヘリ等の空路</a:t>
            </a:r>
            <a:r>
              <a:rPr lang="en-US" altLang="ja-JP" sz="2800" dirty="0"/>
              <a:t>】</a:t>
            </a:r>
          </a:p>
          <a:p>
            <a:pPr marL="800100" lvl="1">
              <a:buFont typeface="+mj-lt"/>
              <a:buAutoNum type="arabicPeriod"/>
            </a:pPr>
            <a:r>
              <a:rPr lang="ja-JP" altLang="en-US" sz="2400" b="1" dirty="0">
                <a:solidFill>
                  <a:srgbClr val="FF0000"/>
                </a:solidFill>
              </a:rPr>
              <a:t>巡回の上、全体の状況（実際の浸水の有無・着陸可否等）を把握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marL="800100" lvl="1">
              <a:buFont typeface="+mj-lt"/>
              <a:buAutoNum type="arabicPeriod"/>
            </a:pPr>
            <a:r>
              <a:rPr lang="ja-JP" altLang="en-US" sz="2400" b="1" dirty="0">
                <a:solidFill>
                  <a:srgbClr val="FF0000"/>
                </a:solidFill>
              </a:rPr>
              <a:t>津波浸水域に所在する、着陸可能で状況が不明（</a:t>
            </a:r>
            <a:r>
              <a:rPr lang="en-US" altLang="ja-JP" sz="2400" b="1" dirty="0">
                <a:solidFill>
                  <a:srgbClr val="FF0000"/>
                </a:solidFill>
              </a:rPr>
              <a:t>EMIS</a:t>
            </a:r>
            <a:r>
              <a:rPr lang="ja-JP" altLang="en-US" sz="2400" b="1" dirty="0">
                <a:solidFill>
                  <a:srgbClr val="FF0000"/>
                </a:solidFill>
              </a:rPr>
              <a:t>未入力・電話不通）の一般病院・有床診療所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marL="800100" lvl="1">
              <a:buFont typeface="+mj-lt"/>
              <a:buAutoNum type="arabicPeriod"/>
            </a:pPr>
            <a:r>
              <a:rPr lang="ja-JP" altLang="en-US" sz="2400" dirty="0"/>
              <a:t>津波浸水域に所在する、着陸可能で状況判明済みの一般病院・有床診療所</a:t>
            </a:r>
            <a:endParaRPr lang="en-US" altLang="ja-JP" sz="2400" dirty="0"/>
          </a:p>
          <a:p>
            <a:pPr marL="514350" lvl="1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着陸困難な医療機関については、関係機関ヘリの使用を検討</a:t>
            </a:r>
            <a:endParaRPr lang="en-US" altLang="ja-JP" sz="2400" dirty="0"/>
          </a:p>
          <a:p>
            <a:pPr marL="57150" indent="0">
              <a:buNone/>
            </a:pP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915527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9FDA0-60B1-4896-B260-E5D55E73F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92" y="260350"/>
            <a:ext cx="8451821" cy="995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dirty="0"/>
              <a:t>被災病院の評価ステップと行動確定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77649E-5C00-43AA-A81B-DAD9829F3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371600"/>
            <a:ext cx="8897687" cy="4649788"/>
          </a:xfrm>
        </p:spPr>
        <p:txBody>
          <a:bodyPr>
            <a:normAutofit fontScale="62500" lnSpcReduction="20000"/>
          </a:bodyPr>
          <a:lstStyle/>
          <a:p>
            <a:pPr marL="0" indent="0">
              <a:buFontTx/>
              <a:buNone/>
              <a:defRPr/>
            </a:pPr>
            <a:r>
              <a:rPr lang="en-US" altLang="ja-JP" dirty="0"/>
              <a:t>Step1</a:t>
            </a:r>
            <a:r>
              <a:rPr lang="ja-JP" altLang="en-US" dirty="0"/>
              <a:t>　（</a:t>
            </a:r>
            <a:r>
              <a:rPr lang="en-US" altLang="ja-JP" dirty="0"/>
              <a:t>Scene</a:t>
            </a:r>
            <a:r>
              <a:rPr lang="ja-JP" altLang="en-US" dirty="0"/>
              <a:t>）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場の安全を評価して病院の行動評価群を決定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en-US" altLang="ja-JP" dirty="0"/>
              <a:t>Step2  </a:t>
            </a:r>
            <a:r>
              <a:rPr lang="ja-JP" altLang="en-US" dirty="0"/>
              <a:t>（</a:t>
            </a:r>
            <a:r>
              <a:rPr lang="en-US" altLang="ja-JP" dirty="0"/>
              <a:t>Survivor</a:t>
            </a:r>
            <a:r>
              <a:rPr lang="ja-JP" altLang="en-US" dirty="0"/>
              <a:t>）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患者の生命維持機能に基づいて、病院行動評価群を決定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　　　（当面</a:t>
            </a:r>
            <a:r>
              <a:rPr lang="en-US" altLang="ja-JP" dirty="0"/>
              <a:t>24</a:t>
            </a:r>
            <a:r>
              <a:rPr lang="ja-JP" altLang="en-US" dirty="0"/>
              <a:t>時間の機能で判断）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en-US" altLang="ja-JP" dirty="0"/>
              <a:t>Step3</a:t>
            </a:r>
            <a:r>
              <a:rPr lang="ja-JP" altLang="en-US" dirty="0"/>
              <a:t>　</a:t>
            </a:r>
            <a:r>
              <a:rPr lang="en-US" altLang="ja-JP" dirty="0"/>
              <a:t>(Self)</a:t>
            </a:r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衛生・生活機能を評価（資源評価）</a:t>
            </a:r>
            <a:r>
              <a:rPr lang="en-US" altLang="ja-JP" dirty="0"/>
              <a:t>+</a:t>
            </a:r>
            <a:r>
              <a:rPr lang="ja-JP" altLang="en-US" dirty="0"/>
              <a:t>翌日、翌日の状況を推定（将来予　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測）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　　　病院行動評価群を決定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ja-JP" altLang="en-US" dirty="0"/>
              <a:t>　　　　　　　物質的資源の評価</a:t>
            </a:r>
            <a:r>
              <a:rPr lang="en-US" altLang="ja-JP" dirty="0"/>
              <a:t>+</a:t>
            </a:r>
            <a:r>
              <a:rPr lang="ja-JP" altLang="en-US" dirty="0"/>
              <a:t>人的資源（職員参集状況）評価</a:t>
            </a:r>
            <a:endParaRPr lang="en-US" altLang="ja-JP" dirty="0"/>
          </a:p>
          <a:p>
            <a:pPr marL="0" indent="0">
              <a:buFontTx/>
              <a:buNone/>
              <a:defRPr/>
            </a:pPr>
            <a:endParaRPr lang="en-US" altLang="ja-JP" dirty="0"/>
          </a:p>
          <a:p>
            <a:pPr marL="0" indent="0">
              <a:buFontTx/>
              <a:buNone/>
              <a:defRPr/>
            </a:pPr>
            <a:r>
              <a:rPr lang="en-US" altLang="ja-JP" dirty="0"/>
              <a:t>Step4   </a:t>
            </a:r>
            <a:r>
              <a:rPr lang="ja-JP" altLang="en-US" dirty="0"/>
              <a:t>具体的な支援要請</a:t>
            </a:r>
            <a:r>
              <a:rPr lang="en-US" altLang="ja-JP" u="sng" dirty="0"/>
              <a:t> </a:t>
            </a:r>
            <a:endParaRPr lang="ja-JP" altLang="en-US" u="sng" dirty="0"/>
          </a:p>
        </p:txBody>
      </p:sp>
      <p:sp>
        <p:nvSpPr>
          <p:cNvPr id="23556" name="日付プレースホルダー 3">
            <a:extLst>
              <a:ext uri="{FF2B5EF4-FFF2-40B4-BE49-F238E27FC236}">
                <a16:creationId xmlns:a16="http://schemas.microsoft.com/office/drawing/2014/main" id="{8A9E3201-D9D9-48BB-83FF-0DFD466979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7885113" y="6140450"/>
            <a:ext cx="1008062" cy="31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/>
              <a:t>2018/7/17</a:t>
            </a:r>
            <a:endParaRPr lang="ja-JP" altLang="en-US" sz="1400"/>
          </a:p>
        </p:txBody>
      </p:sp>
      <p:sp>
        <p:nvSpPr>
          <p:cNvPr id="23557" name="フッター プレースホルダー 4">
            <a:extLst>
              <a:ext uri="{FF2B5EF4-FFF2-40B4-BE49-F238E27FC236}">
                <a16:creationId xmlns:a16="http://schemas.microsoft.com/office/drawing/2014/main" id="{F59BA4BD-49A4-4B8C-8A4C-52C3C6A873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787900" y="5905500"/>
            <a:ext cx="3630613" cy="469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/>
              <a:t>藤沢市民病院　</a:t>
            </a:r>
            <a:r>
              <a:rPr lang="en-US" altLang="ja-JP" sz="1400"/>
              <a:t>Fujisawa City Hospital </a:t>
            </a:r>
            <a:r>
              <a:rPr lang="ja-JP" altLang="en-US" sz="1400"/>
              <a:t>　　　　　　　　　　　　　　  阿南英明　　　 </a:t>
            </a:r>
            <a:r>
              <a:rPr lang="en-US" altLang="ja-JP" sz="1400"/>
              <a:t>Hideaki Anan</a:t>
            </a:r>
            <a:r>
              <a:rPr lang="ja-JP" altLang="en-US" sz="1400"/>
              <a:t>　　　　　　　　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/>
          <p:cNvSpPr/>
          <p:nvPr/>
        </p:nvSpPr>
        <p:spPr>
          <a:xfrm>
            <a:off x="5917726" y="3120622"/>
            <a:ext cx="980589" cy="47479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52" name="正方形/長方形 51"/>
          <p:cNvSpPr/>
          <p:nvPr/>
        </p:nvSpPr>
        <p:spPr>
          <a:xfrm>
            <a:off x="4824174" y="3118808"/>
            <a:ext cx="1072425" cy="4747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51" name="正方形/長方形 50"/>
          <p:cNvSpPr/>
          <p:nvPr/>
        </p:nvSpPr>
        <p:spPr>
          <a:xfrm>
            <a:off x="3836925" y="3111121"/>
            <a:ext cx="955351" cy="4747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9" name="正方形/長方形 8"/>
          <p:cNvSpPr/>
          <p:nvPr/>
        </p:nvSpPr>
        <p:spPr>
          <a:xfrm>
            <a:off x="2848036" y="3107191"/>
            <a:ext cx="949320" cy="474797"/>
          </a:xfrm>
          <a:prstGeom prst="rect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cxnSp>
        <p:nvCxnSpPr>
          <p:cNvPr id="45" name="直線コネクタ 44"/>
          <p:cNvCxnSpPr/>
          <p:nvPr/>
        </p:nvCxnSpPr>
        <p:spPr>
          <a:xfrm>
            <a:off x="6928568" y="1866871"/>
            <a:ext cx="0" cy="2368754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53114" y="2693235"/>
            <a:ext cx="2083768" cy="3968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診療継続不可</a:t>
            </a: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 　  </a:t>
            </a:r>
            <a:endParaRPr kumimoji="1" lang="ja-JP" altLang="en-US" dirty="0">
              <a:solidFill>
                <a:srgbClr val="00B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56546" y="2045214"/>
            <a:ext cx="9501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制限なく機能維持</a:t>
            </a:r>
            <a:endParaRPr kumimoji="1" lang="ja-JP" altLang="en-US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2819046" y="3092392"/>
            <a:ext cx="4082647" cy="9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65069" y="2638225"/>
            <a:ext cx="5847922" cy="29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2814289" y="1866871"/>
            <a:ext cx="1814" cy="2419561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805931" y="3069337"/>
            <a:ext cx="12225" cy="132903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4807764" y="2190463"/>
            <a:ext cx="2456" cy="206345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804387" y="2924837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病院行動評価群</a:t>
            </a:r>
          </a:p>
        </p:txBody>
      </p:sp>
      <p:cxnSp>
        <p:nvCxnSpPr>
          <p:cNvPr id="35" name="直線コネクタ 34"/>
          <p:cNvCxnSpPr/>
          <p:nvPr/>
        </p:nvCxnSpPr>
        <p:spPr>
          <a:xfrm>
            <a:off x="5907543" y="1891653"/>
            <a:ext cx="3432" cy="239477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465858" y="1286384"/>
            <a:ext cx="8312981" cy="5078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700" dirty="0">
                <a:latin typeface="Meiryo UI" panose="020B0604030504040204" pitchFamily="50" charset="-128"/>
                <a:ea typeface="Meiryo UI" panose="020B0604030504040204" pitchFamily="50" charset="-128"/>
              </a:rPr>
              <a:t>病院行動評価群　</a:t>
            </a:r>
            <a:r>
              <a:rPr lang="en-US" altLang="ja-JP" sz="2700" dirty="0">
                <a:latin typeface="Meiryo UI" panose="020B0604030504040204" pitchFamily="50" charset="-128"/>
                <a:ea typeface="Meiryo UI" panose="020B0604030504040204" pitchFamily="50" charset="-128"/>
              </a:rPr>
              <a:t>Ver4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診療機能の継続性と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拡張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の評価）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917401" y="3787468"/>
            <a:ext cx="10721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機能</a:t>
            </a:r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維持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231313" y="319119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Ⅲ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153115" y="317966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70171" y="319096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Ⅰ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352188" y="1820373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機能</a:t>
            </a:r>
            <a:r>
              <a:rPr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障害</a:t>
            </a:r>
            <a:endParaRPr kumimoji="1" lang="ja-JP" altLang="en-US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07727" y="3700213"/>
            <a:ext cx="10791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通常運用</a:t>
            </a:r>
            <a:r>
              <a:rPr kumimoji="1"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病床</a:t>
            </a:r>
            <a:r>
              <a:rPr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拡張</a:t>
            </a:r>
            <a:endParaRPr kumimoji="1" lang="ja-JP" altLang="en-US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4166" y="317886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Ⅱ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2021/2/8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6394585" y="5651244"/>
            <a:ext cx="3086100" cy="273844"/>
          </a:xfrm>
        </p:spPr>
        <p:txBody>
          <a:bodyPr/>
          <a:lstStyle/>
          <a:p>
            <a:r>
              <a:rPr kumimoji="1" lang="ja-JP" altLang="en-US"/>
              <a:t>藤沢市民病院　</a:t>
            </a:r>
            <a:r>
              <a:rPr kumimoji="1" lang="en-US" altLang="ja-JP"/>
              <a:t>Fujisawa City Hospital </a:t>
            </a:r>
            <a:r>
              <a:rPr kumimoji="1" lang="ja-JP" altLang="en-US"/>
              <a:t>　　　　　　　　　　　　　　  阿南英明　　　 </a:t>
            </a:r>
            <a:r>
              <a:rPr kumimoji="1" lang="en-US" altLang="ja-JP"/>
              <a:t>Hideaki Anan</a:t>
            </a:r>
            <a:r>
              <a:rPr kumimoji="1" lang="ja-JP" altLang="en-US"/>
              <a:t>　　　　　　　　　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897790" y="2124730"/>
            <a:ext cx="105028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場（施設）</a:t>
            </a:r>
            <a:endParaRPr lang="en-US" altLang="ja-JP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危険</a:t>
            </a:r>
          </a:p>
        </p:txBody>
      </p:sp>
      <p:cxnSp>
        <p:nvCxnSpPr>
          <p:cNvPr id="46" name="直線コネクタ 45"/>
          <p:cNvCxnSpPr/>
          <p:nvPr/>
        </p:nvCxnSpPr>
        <p:spPr>
          <a:xfrm flipH="1">
            <a:off x="3817427" y="1875970"/>
            <a:ext cx="14724" cy="74166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2844229" y="3606623"/>
            <a:ext cx="967016" cy="649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緊急</a:t>
            </a:r>
            <a:r>
              <a:rPr kumimoji="1" lang="ja-JP" altLang="en-US" sz="13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避難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836925" y="3606623"/>
            <a:ext cx="911094" cy="638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3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避難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391807" y="2743277"/>
            <a:ext cx="1446938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診療継続可</a:t>
            </a:r>
            <a:endParaRPr lang="en-US" altLang="ja-JP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右矢印 3"/>
          <p:cNvSpPr/>
          <p:nvPr/>
        </p:nvSpPr>
        <p:spPr>
          <a:xfrm>
            <a:off x="2836109" y="4416008"/>
            <a:ext cx="943736" cy="11166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28162" y="4572998"/>
            <a:ext cx="6735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Step1</a:t>
            </a:r>
            <a:endParaRPr kumimoji="1" lang="ja-JP" altLang="en-US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3897600" y="4527623"/>
            <a:ext cx="850419" cy="11579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038882" y="4701623"/>
            <a:ext cx="6735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Step2</a:t>
            </a:r>
            <a:endParaRPr kumimoji="1" lang="ja-JP" altLang="en-US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514289" y="4875647"/>
            <a:ext cx="6735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Step3</a:t>
            </a:r>
            <a:endParaRPr kumimoji="1" lang="ja-JP" altLang="en-US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982574" y="4244875"/>
            <a:ext cx="5930417" cy="1808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324364" y="3750435"/>
            <a:ext cx="120898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取るべき行動</a:t>
            </a:r>
          </a:p>
        </p:txBody>
      </p:sp>
      <p:sp>
        <p:nvSpPr>
          <p:cNvPr id="47" name="右矢印 46"/>
          <p:cNvSpPr/>
          <p:nvPr/>
        </p:nvSpPr>
        <p:spPr>
          <a:xfrm>
            <a:off x="4807763" y="4732920"/>
            <a:ext cx="2093930" cy="95725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cxnSp>
        <p:nvCxnSpPr>
          <p:cNvPr id="65" name="直線コネクタ 64"/>
          <p:cNvCxnSpPr/>
          <p:nvPr/>
        </p:nvCxnSpPr>
        <p:spPr>
          <a:xfrm>
            <a:off x="1008914" y="3590592"/>
            <a:ext cx="5904077" cy="18018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437191" y="2206753"/>
            <a:ext cx="10182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機能の評価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11246" y="2259746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機能回復不可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57658" y="2130010"/>
            <a:ext cx="124235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回復の可能性あり＊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</a:p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一部機能障害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3832152" y="2124730"/>
            <a:ext cx="2090107" cy="20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33441" y="5137408"/>
            <a:ext cx="63818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＊台風・落雷などによる一時的停電など、一定の時間経過により機能回復が見込める場合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980044" y="3358020"/>
            <a:ext cx="2145139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付帯事項</a:t>
            </a:r>
            <a:endParaRPr kumimoji="1" lang="en-US" altLang="ja-JP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ICU</a:t>
            </a:r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など特殊病床については</a:t>
            </a:r>
            <a:endParaRPr kumimoji="1" lang="en-US" altLang="ja-JP" sz="13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350" dirty="0">
                <a:latin typeface="Meiryo UI" panose="020B0604030504040204" pitchFamily="50" charset="-128"/>
                <a:ea typeface="Meiryo UI" panose="020B0604030504040204" pitchFamily="50" charset="-128"/>
              </a:rPr>
              <a:t>別途評価と判断を付記</a:t>
            </a:r>
          </a:p>
        </p:txBody>
      </p:sp>
    </p:spTree>
    <p:extLst>
      <p:ext uri="{BB962C8B-B14F-4D97-AF65-F5344CB8AC3E}">
        <p14:creationId xmlns:p14="http://schemas.microsoft.com/office/powerpoint/2010/main" val="442924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8FB12B5-25EF-EC4D-6325-F500314D7BD0}"/>
              </a:ext>
            </a:extLst>
          </p:cNvPr>
          <p:cNvSpPr txBox="1"/>
          <p:nvPr/>
        </p:nvSpPr>
        <p:spPr>
          <a:xfrm>
            <a:off x="413067" y="6431369"/>
            <a:ext cx="8317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脆弱性の高い医療機関：入院棟を含む建物が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Is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値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0.6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未満又は未診断</a:t>
            </a:r>
            <a:endParaRPr kumimoji="1" lang="ja-JP" altLang="en-US" sz="20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タイトル 1">
            <a:extLst>
              <a:ext uri="{FF2B5EF4-FFF2-40B4-BE49-F238E27FC236}">
                <a16:creationId xmlns:a16="http://schemas.microsoft.com/office/drawing/2014/main" id="{1909ED3F-D408-E10A-D5DB-F56023F5F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36882"/>
            <a:ext cx="7886700" cy="1325563"/>
          </a:xfrm>
        </p:spPr>
        <p:txBody>
          <a:bodyPr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建物倒壊の対応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6F4828F-A761-A80E-3B05-DED50C04ACED}"/>
              </a:ext>
            </a:extLst>
          </p:cNvPr>
          <p:cNvGrpSpPr/>
          <p:nvPr/>
        </p:nvGrpSpPr>
        <p:grpSpPr>
          <a:xfrm>
            <a:off x="107537" y="884985"/>
            <a:ext cx="8921935" cy="2780033"/>
            <a:chOff x="107537" y="884985"/>
            <a:chExt cx="8921935" cy="278003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11EEAC2-CD87-1F51-33B0-6D73FA4E84BB}"/>
                </a:ext>
              </a:extLst>
            </p:cNvPr>
            <p:cNvGrpSpPr/>
            <p:nvPr/>
          </p:nvGrpSpPr>
          <p:grpSpPr>
            <a:xfrm>
              <a:off x="107537" y="884985"/>
              <a:ext cx="8921935" cy="2780033"/>
              <a:chOff x="107537" y="884985"/>
              <a:chExt cx="8921935" cy="2780033"/>
            </a:xfrm>
          </p:grpSpPr>
          <p:cxnSp>
            <p:nvCxnSpPr>
              <p:cNvPr id="58" name="直線矢印コネクタ 57">
                <a:extLst>
                  <a:ext uri="{FF2B5EF4-FFF2-40B4-BE49-F238E27FC236}">
                    <a16:creationId xmlns:a16="http://schemas.microsoft.com/office/drawing/2014/main" id="{E630F6FE-E5E6-32D0-9DC9-C886C9C8D2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7904" y="1503668"/>
                <a:ext cx="5944071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173A5E1-7080-B367-3DF5-12D5A852AA53}"/>
                  </a:ext>
                </a:extLst>
              </p:cNvPr>
              <p:cNvSpPr/>
              <p:nvPr/>
            </p:nvSpPr>
            <p:spPr>
              <a:xfrm>
                <a:off x="7331975" y="1207130"/>
                <a:ext cx="1697497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早期に</a:t>
                </a:r>
                <a:r>
                  <a:rPr kumimoji="1" lang="en-US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DMAT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派遣</a:t>
                </a:r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D02D400-E7B9-E0B3-51DD-7E8E67C6D8A5}"/>
                  </a:ext>
                </a:extLst>
              </p:cNvPr>
              <p:cNvSpPr/>
              <p:nvPr/>
            </p:nvSpPr>
            <p:spPr>
              <a:xfrm>
                <a:off x="4196663" y="3103407"/>
                <a:ext cx="1433033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問題なし</a:t>
                </a:r>
              </a:p>
            </p:txBody>
          </p: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610F67F6-FF74-44BB-3EE6-EC6DE71A51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18545" y="2658087"/>
                <a:ext cx="2469781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C03CBC39-859F-136B-C38F-D172D2618E3E}"/>
                  </a:ext>
                </a:extLst>
              </p:cNvPr>
              <p:cNvSpPr/>
              <p:nvPr/>
            </p:nvSpPr>
            <p:spPr>
              <a:xfrm>
                <a:off x="4201145" y="2357933"/>
                <a:ext cx="1433033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問題あり</a:t>
                </a:r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8C0159D-3E7E-19FD-6531-6723486AE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4282" y="2654892"/>
                <a:ext cx="0" cy="75620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矢印コネクタ 9">
                <a:extLst>
                  <a:ext uri="{FF2B5EF4-FFF2-40B4-BE49-F238E27FC236}">
                    <a16:creationId xmlns:a16="http://schemas.microsoft.com/office/drawing/2014/main" id="{C0DE927A-E77F-D151-10EF-F3A8385024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9706" y="3405127"/>
                <a:ext cx="2988435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コネクタ: カギ線 10">
                <a:extLst>
                  <a:ext uri="{FF2B5EF4-FFF2-40B4-BE49-F238E27FC236}">
                    <a16:creationId xmlns:a16="http://schemas.microsoft.com/office/drawing/2014/main" id="{99526F72-8B0C-E8BF-1059-2EC7254304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4178" y="1768741"/>
                <a:ext cx="2633000" cy="889346"/>
              </a:xfrm>
              <a:prstGeom prst="bentConnector3">
                <a:avLst>
                  <a:gd name="adj1" fmla="val 100082"/>
                </a:avLst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4F0D41F-4AA7-A3B2-9DCD-57946E23B6F7}"/>
                  </a:ext>
                </a:extLst>
              </p:cNvPr>
              <p:cNvSpPr/>
              <p:nvPr/>
            </p:nvSpPr>
            <p:spPr>
              <a:xfrm>
                <a:off x="543194" y="2489931"/>
                <a:ext cx="1235502" cy="363548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電話連絡可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CEBAD4FE-553C-587F-1132-7C27179827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918" y="2111491"/>
                <a:ext cx="0" cy="36354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8E09D4F-F4C9-D8D9-3B91-28B47281C801}"/>
                  </a:ext>
                </a:extLst>
              </p:cNvPr>
              <p:cNvSpPr/>
              <p:nvPr/>
            </p:nvSpPr>
            <p:spPr>
              <a:xfrm>
                <a:off x="107537" y="884985"/>
                <a:ext cx="1915361" cy="1344065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①震度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6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弱以上の地域における脆弱性の高い医療機関</a:t>
                </a:r>
                <a:endParaRPr kumimoji="1" lang="en-US" altLang="ja-JP" sz="1600" b="0" i="0" u="none" strike="sng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※EMIS</a:t>
                </a:r>
                <a:r>
                  <a:rPr kumimoji="1" lang="ja-JP" altLang="en-US" sz="1200" b="1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入力状況は問わない</a:t>
                </a:r>
                <a:endParaRPr kumimoji="1" lang="en-US" altLang="ja-JP" sz="12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D436A5C-6BAB-0AFC-F6CF-F88A4F160375}"/>
                </a:ext>
              </a:extLst>
            </p:cNvPr>
            <p:cNvSpPr/>
            <p:nvPr/>
          </p:nvSpPr>
          <p:spPr>
            <a:xfrm>
              <a:off x="4013784" y="1304064"/>
              <a:ext cx="1327304" cy="353815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電話連絡不可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59896F3-EE37-B812-B818-EB5E10E6A3D6}"/>
              </a:ext>
            </a:extLst>
          </p:cNvPr>
          <p:cNvGrpSpPr/>
          <p:nvPr/>
        </p:nvGrpSpPr>
        <p:grpSpPr>
          <a:xfrm>
            <a:off x="107537" y="3904102"/>
            <a:ext cx="8921935" cy="2147989"/>
            <a:chOff x="107537" y="3904102"/>
            <a:chExt cx="8921935" cy="2147989"/>
          </a:xfrm>
        </p:grpSpPr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8DC8182A-B327-AD5B-C28A-49580791BB97}"/>
                </a:ext>
              </a:extLst>
            </p:cNvPr>
            <p:cNvCxnSpPr>
              <a:cxnSpLocks/>
            </p:cNvCxnSpPr>
            <p:nvPr/>
          </p:nvCxnSpPr>
          <p:spPr>
            <a:xfrm>
              <a:off x="1387902" y="4164595"/>
              <a:ext cx="594407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0EBEFF8-B0DE-4FA4-8367-9BCAE966615F}"/>
                </a:ext>
              </a:extLst>
            </p:cNvPr>
            <p:cNvSpPr/>
            <p:nvPr/>
          </p:nvSpPr>
          <p:spPr>
            <a:xfrm>
              <a:off x="7331975" y="3904102"/>
              <a:ext cx="1697497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早期に</a:t>
              </a:r>
              <a:r>
                <a:rPr kumimoji="1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DMAT</a:t>
              </a: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派遣</a:t>
              </a: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271166F4-0746-4FF8-ADB8-9C223AE3E97B}"/>
                </a:ext>
              </a:extLst>
            </p:cNvPr>
            <p:cNvSpPr/>
            <p:nvPr/>
          </p:nvSpPr>
          <p:spPr>
            <a:xfrm>
              <a:off x="107537" y="3907779"/>
              <a:ext cx="1915365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②上記に該当しないが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EMIS</a:t>
              </a: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にて倒壊あり</a:t>
              </a: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7B9D93A-0A17-9CAD-B4A5-98BAC23AFCBC}"/>
                </a:ext>
              </a:extLst>
            </p:cNvPr>
            <p:cNvSpPr/>
            <p:nvPr/>
          </p:nvSpPr>
          <p:spPr>
            <a:xfrm>
              <a:off x="4196663" y="5490480"/>
              <a:ext cx="1433033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問題なし</a:t>
              </a:r>
            </a:p>
          </p:txBody>
        </p: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82839457-F2C1-8405-0958-B7466F0205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545" y="5045160"/>
              <a:ext cx="24697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D9C9D45-25BB-DA92-A324-204FDD914B20}"/>
                </a:ext>
              </a:extLst>
            </p:cNvPr>
            <p:cNvSpPr/>
            <p:nvPr/>
          </p:nvSpPr>
          <p:spPr>
            <a:xfrm>
              <a:off x="4201145" y="4745006"/>
              <a:ext cx="1433033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問題あり</a:t>
              </a:r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994B4F81-D7C6-2527-1F1E-2D85864D84EE}"/>
                </a:ext>
              </a:extLst>
            </p:cNvPr>
            <p:cNvCxnSpPr>
              <a:cxnSpLocks/>
            </p:cNvCxnSpPr>
            <p:nvPr/>
          </p:nvCxnSpPr>
          <p:spPr>
            <a:xfrm>
              <a:off x="1174282" y="5041965"/>
              <a:ext cx="0" cy="75620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272470FA-6F49-BC0F-3E7C-C8AB5FB4C2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9706" y="5792200"/>
              <a:ext cx="298843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コネクタ: カギ線 22">
              <a:extLst>
                <a:ext uri="{FF2B5EF4-FFF2-40B4-BE49-F238E27FC236}">
                  <a16:creationId xmlns:a16="http://schemas.microsoft.com/office/drawing/2014/main" id="{78B04268-3B51-4C29-0701-7284C0C52B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4178" y="4458479"/>
              <a:ext cx="2633000" cy="586681"/>
            </a:xfrm>
            <a:prstGeom prst="bentConnector3">
              <a:avLst>
                <a:gd name="adj1" fmla="val 99952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E3A662B-7774-D56C-3E79-49625DB1FC43}"/>
                </a:ext>
              </a:extLst>
            </p:cNvPr>
            <p:cNvSpPr/>
            <p:nvPr/>
          </p:nvSpPr>
          <p:spPr>
            <a:xfrm>
              <a:off x="543194" y="4877004"/>
              <a:ext cx="1235502" cy="363548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電話連絡可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58506663-E575-03D1-64E8-07A97BB721DB}"/>
                </a:ext>
              </a:extLst>
            </p:cNvPr>
            <p:cNvCxnSpPr>
              <a:cxnSpLocks/>
            </p:cNvCxnSpPr>
            <p:nvPr/>
          </p:nvCxnSpPr>
          <p:spPr>
            <a:xfrm>
              <a:off x="1173918" y="4498564"/>
              <a:ext cx="0" cy="3635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9D006BF-C330-B468-1F65-38117E017425}"/>
                </a:ext>
              </a:extLst>
            </p:cNvPr>
            <p:cNvSpPr/>
            <p:nvPr/>
          </p:nvSpPr>
          <p:spPr>
            <a:xfrm>
              <a:off x="4013784" y="3967744"/>
              <a:ext cx="1327304" cy="353815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電話連絡不可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160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1">
            <a:extLst>
              <a:ext uri="{FF2B5EF4-FFF2-40B4-BE49-F238E27FC236}">
                <a16:creationId xmlns:a16="http://schemas.microsoft.com/office/drawing/2014/main" id="{1909ED3F-D408-E10A-D5DB-F56023F5F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838816"/>
          </a:xfrm>
        </p:spPr>
        <p:txBody>
          <a:bodyPr/>
          <a:lstStyle/>
          <a:p>
            <a:pPr algn="ctr"/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建物浸水の対応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4184B6-3AA5-86B3-6A7A-7441AEA79297}"/>
              </a:ext>
            </a:extLst>
          </p:cNvPr>
          <p:cNvSpPr txBox="1"/>
          <p:nvPr/>
        </p:nvSpPr>
        <p:spPr>
          <a:xfrm>
            <a:off x="287486" y="6336241"/>
            <a:ext cx="874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脆弱性の高い医療機関：ハザードマップにおいて浸水地域に位置</a:t>
            </a:r>
            <a:endParaRPr kumimoji="1" lang="ja-JP" altLang="en-US" sz="24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59792F4-7730-EE34-CF0D-B63C3B484EA0}"/>
              </a:ext>
            </a:extLst>
          </p:cNvPr>
          <p:cNvGrpSpPr/>
          <p:nvPr/>
        </p:nvGrpSpPr>
        <p:grpSpPr>
          <a:xfrm>
            <a:off x="107537" y="971619"/>
            <a:ext cx="8921935" cy="2577901"/>
            <a:chOff x="107537" y="1096744"/>
            <a:chExt cx="8921935" cy="2577901"/>
          </a:xfrm>
        </p:grpSpPr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E630F6FE-E5E6-32D0-9DC9-C886C9C8D2D5}"/>
                </a:ext>
              </a:extLst>
            </p:cNvPr>
            <p:cNvCxnSpPr>
              <a:cxnSpLocks/>
            </p:cNvCxnSpPr>
            <p:nvPr/>
          </p:nvCxnSpPr>
          <p:spPr>
            <a:xfrm>
              <a:off x="1387904" y="1715426"/>
              <a:ext cx="594407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173A5E1-7080-B367-3DF5-12D5A852AA53}"/>
                </a:ext>
              </a:extLst>
            </p:cNvPr>
            <p:cNvSpPr/>
            <p:nvPr/>
          </p:nvSpPr>
          <p:spPr>
            <a:xfrm>
              <a:off x="7331975" y="1358777"/>
              <a:ext cx="1697497" cy="759739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DMAT</a:t>
              </a: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派遣</a:t>
              </a:r>
              <a:b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</a:b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（空路での全体巡回後に検討）</a:t>
              </a:r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60B7F53-8D27-9D62-84B8-49451828CFF9}"/>
                </a:ext>
              </a:extLst>
            </p:cNvPr>
            <p:cNvSpPr/>
            <p:nvPr/>
          </p:nvSpPr>
          <p:spPr>
            <a:xfrm>
              <a:off x="4196663" y="3113034"/>
              <a:ext cx="1433033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問題なし</a:t>
              </a:r>
            </a:p>
          </p:txBody>
        </p: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7F1F3EC5-627A-B681-48D4-C08BDDA808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545" y="2667714"/>
              <a:ext cx="24697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FBA8D7C-EE04-AF68-041D-A697D4704C72}"/>
                </a:ext>
              </a:extLst>
            </p:cNvPr>
            <p:cNvSpPr/>
            <p:nvPr/>
          </p:nvSpPr>
          <p:spPr>
            <a:xfrm>
              <a:off x="4201145" y="2367560"/>
              <a:ext cx="1433033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問題あり</a:t>
              </a: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F56A32CD-B1C0-DA48-5024-08191B47F8D9}"/>
                </a:ext>
              </a:extLst>
            </p:cNvPr>
            <p:cNvCxnSpPr>
              <a:cxnSpLocks/>
            </p:cNvCxnSpPr>
            <p:nvPr/>
          </p:nvCxnSpPr>
          <p:spPr>
            <a:xfrm>
              <a:off x="1174282" y="2664519"/>
              <a:ext cx="0" cy="75620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E5DE8606-BFD9-0C0D-FF36-6D64B18962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9706" y="3414754"/>
              <a:ext cx="298843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コネクタ: カギ線 11">
              <a:extLst>
                <a:ext uri="{FF2B5EF4-FFF2-40B4-BE49-F238E27FC236}">
                  <a16:creationId xmlns:a16="http://schemas.microsoft.com/office/drawing/2014/main" id="{B513C14E-320D-C5E4-5A10-B9A26AC7B3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4178" y="2125998"/>
              <a:ext cx="2633000" cy="536175"/>
            </a:xfrm>
            <a:prstGeom prst="bentConnector3">
              <a:avLst>
                <a:gd name="adj1" fmla="val 99793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3A145CA-471D-C639-65AD-F64925C89E35}"/>
                </a:ext>
              </a:extLst>
            </p:cNvPr>
            <p:cNvSpPr/>
            <p:nvPr/>
          </p:nvSpPr>
          <p:spPr>
            <a:xfrm>
              <a:off x="543194" y="2499558"/>
              <a:ext cx="1235502" cy="363548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電話連絡可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B1D43DF6-A452-9C8E-5BA4-B47B7C42C1A8}"/>
                </a:ext>
              </a:extLst>
            </p:cNvPr>
            <p:cNvCxnSpPr>
              <a:cxnSpLocks/>
            </p:cNvCxnSpPr>
            <p:nvPr/>
          </p:nvCxnSpPr>
          <p:spPr>
            <a:xfrm>
              <a:off x="1173918" y="2121118"/>
              <a:ext cx="0" cy="3635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8E09D4F-F4C9-D8D9-3B91-28B47281C801}"/>
                </a:ext>
              </a:extLst>
            </p:cNvPr>
            <p:cNvSpPr/>
            <p:nvPr/>
          </p:nvSpPr>
          <p:spPr>
            <a:xfrm>
              <a:off x="107537" y="1096744"/>
              <a:ext cx="1915361" cy="1037852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①浸水予測地域に所在する医療機関</a:t>
              </a:r>
            </a:p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※EMIS</a:t>
              </a:r>
              <a:r>
                <a:rPr kumimoji="1" lang="ja-JP" altLang="en-US" sz="12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入力状況は問わない</a:t>
              </a:r>
              <a:endParaRPr kumimoji="1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D3DC7864-1F21-B318-36D0-C265B181F9EF}"/>
              </a:ext>
            </a:extLst>
          </p:cNvPr>
          <p:cNvSpPr/>
          <p:nvPr/>
        </p:nvSpPr>
        <p:spPr>
          <a:xfrm>
            <a:off x="4013784" y="1413393"/>
            <a:ext cx="1327304" cy="353815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電話連絡不可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21EEC83-0400-B9AE-A6CD-B740AACAB816}"/>
              </a:ext>
            </a:extLst>
          </p:cNvPr>
          <p:cNvGrpSpPr/>
          <p:nvPr/>
        </p:nvGrpSpPr>
        <p:grpSpPr>
          <a:xfrm>
            <a:off x="107537" y="3870433"/>
            <a:ext cx="8921935" cy="2275705"/>
            <a:chOff x="107537" y="3870433"/>
            <a:chExt cx="8921935" cy="2275705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FFB6A32-ABD6-9FF8-176A-DA364D289539}"/>
                </a:ext>
              </a:extLst>
            </p:cNvPr>
            <p:cNvGrpSpPr/>
            <p:nvPr/>
          </p:nvGrpSpPr>
          <p:grpSpPr>
            <a:xfrm>
              <a:off x="107537" y="3870433"/>
              <a:ext cx="8921935" cy="2275705"/>
              <a:chOff x="107537" y="3800860"/>
              <a:chExt cx="8921935" cy="2275705"/>
            </a:xfrm>
          </p:grpSpPr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8DC8182A-B327-AD5B-C28A-49580791BB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7902" y="4164595"/>
                <a:ext cx="5944072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C0EBEFF8-B0DE-4FA4-8367-9BCAE966615F}"/>
                  </a:ext>
                </a:extLst>
              </p:cNvPr>
              <p:cNvSpPr/>
              <p:nvPr/>
            </p:nvSpPr>
            <p:spPr>
              <a:xfrm>
                <a:off x="7331975" y="3800860"/>
                <a:ext cx="1697497" cy="759739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DMAT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派遣</a:t>
                </a:r>
                <a:b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</a:b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（空路での全体巡回後に検討）</a:t>
                </a: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71166F4-0746-4FF8-ADB8-9C223AE3E97B}"/>
                  </a:ext>
                </a:extLst>
              </p:cNvPr>
              <p:cNvSpPr/>
              <p:nvPr/>
            </p:nvSpPr>
            <p:spPr>
              <a:xfrm>
                <a:off x="107537" y="3907779"/>
                <a:ext cx="1915365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②上記に該当しないが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EMIS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にて浸水あり</a:t>
                </a: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97A7F76-3BA8-3AF2-C78B-7D961B944AD3}"/>
                  </a:ext>
                </a:extLst>
              </p:cNvPr>
              <p:cNvSpPr/>
              <p:nvPr/>
            </p:nvSpPr>
            <p:spPr>
              <a:xfrm>
                <a:off x="4196663" y="5514954"/>
                <a:ext cx="1433033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問題なし</a:t>
                </a:r>
              </a:p>
            </p:txBody>
          </p:sp>
          <p:cxnSp>
            <p:nvCxnSpPr>
              <p:cNvPr id="20" name="直線矢印コネクタ 19">
                <a:extLst>
                  <a:ext uri="{FF2B5EF4-FFF2-40B4-BE49-F238E27FC236}">
                    <a16:creationId xmlns:a16="http://schemas.microsoft.com/office/drawing/2014/main" id="{538D438D-AF21-CA80-E72B-43EBBC89D8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18545" y="5069634"/>
                <a:ext cx="2469781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6F24EE2-68A6-C9E9-99BC-0DA8182B432C}"/>
                  </a:ext>
                </a:extLst>
              </p:cNvPr>
              <p:cNvSpPr/>
              <p:nvPr/>
            </p:nvSpPr>
            <p:spPr>
              <a:xfrm>
                <a:off x="4201145" y="4769480"/>
                <a:ext cx="1433033" cy="561611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問題あり</a:t>
                </a:r>
              </a:p>
            </p:txBody>
          </p: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03AD0726-627B-D270-CDA0-542C73E782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4282" y="5066439"/>
                <a:ext cx="0" cy="75620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74589E33-F8C5-4F86-886D-07DFAC5855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9706" y="5816674"/>
                <a:ext cx="2988435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コネクタ: カギ線 23">
                <a:extLst>
                  <a:ext uri="{FF2B5EF4-FFF2-40B4-BE49-F238E27FC236}">
                    <a16:creationId xmlns:a16="http://schemas.microsoft.com/office/drawing/2014/main" id="{7D42BE6E-36DF-E2BB-75C2-3962226650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4178" y="4568367"/>
                <a:ext cx="2633000" cy="484860"/>
              </a:xfrm>
              <a:prstGeom prst="bentConnector3">
                <a:avLst>
                  <a:gd name="adj1" fmla="val 99952"/>
                </a:avLst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3FDB33E-29E1-971E-C40A-2FC56132B2E7}"/>
                  </a:ext>
                </a:extLst>
              </p:cNvPr>
              <p:cNvSpPr/>
              <p:nvPr/>
            </p:nvSpPr>
            <p:spPr>
              <a:xfrm>
                <a:off x="543194" y="4901478"/>
                <a:ext cx="1235502" cy="363548"/>
              </a:xfrm>
              <a:custGeom>
                <a:avLst/>
                <a:gdLst>
                  <a:gd name="connsiteX0" fmla="*/ 0 w 1433033"/>
                  <a:gd name="connsiteY0" fmla="*/ 71652 h 716516"/>
                  <a:gd name="connsiteX1" fmla="*/ 71652 w 1433033"/>
                  <a:gd name="connsiteY1" fmla="*/ 0 h 716516"/>
                  <a:gd name="connsiteX2" fmla="*/ 1361381 w 1433033"/>
                  <a:gd name="connsiteY2" fmla="*/ 0 h 716516"/>
                  <a:gd name="connsiteX3" fmla="*/ 1433033 w 1433033"/>
                  <a:gd name="connsiteY3" fmla="*/ 71652 h 716516"/>
                  <a:gd name="connsiteX4" fmla="*/ 1433033 w 1433033"/>
                  <a:gd name="connsiteY4" fmla="*/ 644864 h 716516"/>
                  <a:gd name="connsiteX5" fmla="*/ 1361381 w 1433033"/>
                  <a:gd name="connsiteY5" fmla="*/ 716516 h 716516"/>
                  <a:gd name="connsiteX6" fmla="*/ 71652 w 1433033"/>
                  <a:gd name="connsiteY6" fmla="*/ 716516 h 716516"/>
                  <a:gd name="connsiteX7" fmla="*/ 0 w 1433033"/>
                  <a:gd name="connsiteY7" fmla="*/ 644864 h 716516"/>
                  <a:gd name="connsiteX8" fmla="*/ 0 w 1433033"/>
                  <a:gd name="connsiteY8" fmla="*/ 71652 h 7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33033" h="716516">
                    <a:moveTo>
                      <a:pt x="0" y="71652"/>
                    </a:moveTo>
                    <a:cubicBezTo>
                      <a:pt x="0" y="32080"/>
                      <a:pt x="32080" y="0"/>
                      <a:pt x="71652" y="0"/>
                    </a:cubicBezTo>
                    <a:lnTo>
                      <a:pt x="1361381" y="0"/>
                    </a:lnTo>
                    <a:cubicBezTo>
                      <a:pt x="1400953" y="0"/>
                      <a:pt x="1433033" y="32080"/>
                      <a:pt x="1433033" y="71652"/>
                    </a:cubicBezTo>
                    <a:lnTo>
                      <a:pt x="1433033" y="644864"/>
                    </a:lnTo>
                    <a:cubicBezTo>
                      <a:pt x="1433033" y="684436"/>
                      <a:pt x="1400953" y="716516"/>
                      <a:pt x="1361381" y="716516"/>
                    </a:cubicBezTo>
                    <a:lnTo>
                      <a:pt x="71652" y="716516"/>
                    </a:lnTo>
                    <a:cubicBezTo>
                      <a:pt x="32080" y="716516"/>
                      <a:pt x="0" y="684436"/>
                      <a:pt x="0" y="644864"/>
                    </a:cubicBezTo>
                    <a:lnTo>
                      <a:pt x="0" y="71652"/>
                    </a:ln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29876" tIns="29876" rIns="29876" bIns="29876" numCol="1" spcCol="1270" anchor="ctr" anchorCtr="0">
                <a:noAutofit/>
              </a:bodyPr>
              <a:lstStyle/>
              <a:p>
                <a:pPr marL="0" marR="0" lvl="0" indent="0" algn="ctr" defTabSz="6223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電話連絡可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E380CA47-A31C-353D-7BE7-7F9A45857B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918" y="4494922"/>
                <a:ext cx="0" cy="399903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6F8D2CB-0374-B876-FF70-7327DE46B36E}"/>
                </a:ext>
              </a:extLst>
            </p:cNvPr>
            <p:cNvSpPr/>
            <p:nvPr/>
          </p:nvSpPr>
          <p:spPr>
            <a:xfrm>
              <a:off x="4035900" y="4080321"/>
              <a:ext cx="1327304" cy="353815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電話連絡不可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01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8FB12B5-25EF-EC4D-6325-F500314D7BD0}"/>
              </a:ext>
            </a:extLst>
          </p:cNvPr>
          <p:cNvSpPr txBox="1"/>
          <p:nvPr/>
        </p:nvSpPr>
        <p:spPr>
          <a:xfrm>
            <a:off x="478942" y="6492394"/>
            <a:ext cx="8343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脆弱性の高い医療機関リスト：自家発無又は自家発稼働時間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24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時間未満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E630F6FE-E5E6-32D0-9DC9-C886C9C8D2D5}"/>
              </a:ext>
            </a:extLst>
          </p:cNvPr>
          <p:cNvCxnSpPr>
            <a:cxnSpLocks/>
          </p:cNvCxnSpPr>
          <p:nvPr/>
        </p:nvCxnSpPr>
        <p:spPr>
          <a:xfrm>
            <a:off x="1387904" y="1098236"/>
            <a:ext cx="59440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C173A5E1-7080-B367-3DF5-12D5A852AA53}"/>
              </a:ext>
            </a:extLst>
          </p:cNvPr>
          <p:cNvSpPr/>
          <p:nvPr/>
        </p:nvSpPr>
        <p:spPr>
          <a:xfrm>
            <a:off x="7331975" y="922809"/>
            <a:ext cx="1697497" cy="328359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早期に</a:t>
            </a:r>
            <a:r>
              <a:rPr kumimoji="1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DMAT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派遣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D02D400-E7B9-E0B3-51DD-7E8E67C6D8A5}"/>
              </a:ext>
            </a:extLst>
          </p:cNvPr>
          <p:cNvSpPr/>
          <p:nvPr/>
        </p:nvSpPr>
        <p:spPr>
          <a:xfrm>
            <a:off x="3317212" y="2098297"/>
            <a:ext cx="3299248" cy="272653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停電無又は十分量の燃料自己確保が可能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10F67F6-FF74-44BB-3EE6-EC6DE71A519A}"/>
              </a:ext>
            </a:extLst>
          </p:cNvPr>
          <p:cNvCxnSpPr>
            <a:cxnSpLocks/>
          </p:cNvCxnSpPr>
          <p:nvPr/>
        </p:nvCxnSpPr>
        <p:spPr>
          <a:xfrm flipV="1">
            <a:off x="1661424" y="1743701"/>
            <a:ext cx="168689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8C0159D-3E7E-19FD-6531-6723486AEA32}"/>
              </a:ext>
            </a:extLst>
          </p:cNvPr>
          <p:cNvCxnSpPr>
            <a:cxnSpLocks/>
          </p:cNvCxnSpPr>
          <p:nvPr/>
        </p:nvCxnSpPr>
        <p:spPr>
          <a:xfrm>
            <a:off x="1174282" y="1806202"/>
            <a:ext cx="0" cy="469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C0DE927A-E77F-D151-10EF-F3A838502424}"/>
              </a:ext>
            </a:extLst>
          </p:cNvPr>
          <p:cNvCxnSpPr>
            <a:cxnSpLocks/>
          </p:cNvCxnSpPr>
          <p:nvPr/>
        </p:nvCxnSpPr>
        <p:spPr>
          <a:xfrm>
            <a:off x="1173918" y="2257835"/>
            <a:ext cx="21581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コネクタ: カギ線 10">
            <a:extLst>
              <a:ext uri="{FF2B5EF4-FFF2-40B4-BE49-F238E27FC236}">
                <a16:creationId xmlns:a16="http://schemas.microsoft.com/office/drawing/2014/main" id="{99526F72-8B0C-E8BF-1059-2EC7254304B1}"/>
              </a:ext>
            </a:extLst>
          </p:cNvPr>
          <p:cNvCxnSpPr>
            <a:cxnSpLocks/>
          </p:cNvCxnSpPr>
          <p:nvPr/>
        </p:nvCxnSpPr>
        <p:spPr>
          <a:xfrm flipV="1">
            <a:off x="5811168" y="1256515"/>
            <a:ext cx="2332098" cy="451439"/>
          </a:xfrm>
          <a:prstGeom prst="bentConnector3">
            <a:avLst>
              <a:gd name="adj1" fmla="val 10010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4F0D41F-4AA7-A3B2-9DCD-57946E23B6F7}"/>
              </a:ext>
            </a:extLst>
          </p:cNvPr>
          <p:cNvSpPr/>
          <p:nvPr/>
        </p:nvSpPr>
        <p:spPr>
          <a:xfrm>
            <a:off x="603854" y="1575545"/>
            <a:ext cx="1062703" cy="284768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EBAD4FE-553C-587F-1132-7C2717982772}"/>
              </a:ext>
            </a:extLst>
          </p:cNvPr>
          <p:cNvCxnSpPr>
            <a:cxnSpLocks/>
          </p:cNvCxnSpPr>
          <p:nvPr/>
        </p:nvCxnSpPr>
        <p:spPr>
          <a:xfrm>
            <a:off x="1173918" y="1150055"/>
            <a:ext cx="0" cy="4398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28E09D4F-F4C9-D8D9-3B91-28B47281C801}"/>
              </a:ext>
            </a:extLst>
          </p:cNvPr>
          <p:cNvSpPr/>
          <p:nvPr/>
        </p:nvSpPr>
        <p:spPr>
          <a:xfrm>
            <a:off x="452664" y="791410"/>
            <a:ext cx="1454247" cy="595540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①脆弱性の高い医療機関</a:t>
            </a:r>
            <a:br>
              <a:rPr kumimoji="1" lang="en-US" altLang="ja-JP" sz="1400" strike="sngStrike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kumimoji="1" lang="en-US" altLang="ja-JP" sz="90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※EMIS</a:t>
            </a:r>
            <a:r>
              <a:rPr kumimoji="1" lang="ja-JP" altLang="en-US" sz="90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入力状況は問わない</a:t>
            </a:r>
            <a:endParaRPr kumimoji="1" lang="en-US" altLang="ja-JP" sz="110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7D436A5C-6BAB-0AFC-F6CF-F88A4F160375}"/>
              </a:ext>
            </a:extLst>
          </p:cNvPr>
          <p:cNvSpPr/>
          <p:nvPr/>
        </p:nvSpPr>
        <p:spPr>
          <a:xfrm>
            <a:off x="4087284" y="933137"/>
            <a:ext cx="1141665" cy="27714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電話連絡不可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C03CBC39-859F-136B-C38F-D172D2618E3E}"/>
              </a:ext>
            </a:extLst>
          </p:cNvPr>
          <p:cNvSpPr/>
          <p:nvPr/>
        </p:nvSpPr>
        <p:spPr>
          <a:xfrm>
            <a:off x="3324391" y="1562179"/>
            <a:ext cx="2990151" cy="307172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自家発無又は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自家発稼働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24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時間以内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5ABC3C1-3CE3-36C1-98C5-CAEFD9998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139"/>
            <a:ext cx="7886700" cy="503131"/>
          </a:xfrm>
        </p:spPr>
        <p:txBody>
          <a:bodyPr/>
          <a:lstStyle/>
          <a:p>
            <a:pPr algn="ctr"/>
            <a:r>
              <a:rPr kumimoji="1"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停電対応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5F12594-4040-AD5E-D9A9-71031D52F290}"/>
              </a:ext>
            </a:extLst>
          </p:cNvPr>
          <p:cNvSpPr txBox="1"/>
          <p:nvPr/>
        </p:nvSpPr>
        <p:spPr>
          <a:xfrm>
            <a:off x="5629696" y="258891"/>
            <a:ext cx="32136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※</a:t>
            </a:r>
            <a:r>
              <a:rPr kumimoji="0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並行してライフライン支援のリスト作成を実施</a:t>
            </a: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FD122C2-012E-2B55-C82A-9136AEFD79E9}"/>
              </a:ext>
            </a:extLst>
          </p:cNvPr>
          <p:cNvGrpSpPr/>
          <p:nvPr/>
        </p:nvGrpSpPr>
        <p:grpSpPr>
          <a:xfrm>
            <a:off x="3906929" y="5176103"/>
            <a:ext cx="4936400" cy="1302451"/>
            <a:chOff x="3051661" y="5069968"/>
            <a:chExt cx="4936400" cy="1302451"/>
          </a:xfrm>
        </p:grpSpPr>
        <p:cxnSp>
          <p:nvCxnSpPr>
            <p:cNvPr id="87" name="コネクタ: カギ線 86">
              <a:extLst>
                <a:ext uri="{FF2B5EF4-FFF2-40B4-BE49-F238E27FC236}">
                  <a16:creationId xmlns:a16="http://schemas.microsoft.com/office/drawing/2014/main" id="{CAF4C6A7-E0E1-4BED-9898-1B0A3F9A4E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78012" y="5489396"/>
              <a:ext cx="1448050" cy="451439"/>
            </a:xfrm>
            <a:prstGeom prst="bentConnector3">
              <a:avLst>
                <a:gd name="adj1" fmla="val 100105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0D5BB1AE-8EB1-6CB6-91A5-F63F0A3022F5}"/>
                </a:ext>
              </a:extLst>
            </p:cNvPr>
            <p:cNvCxnSpPr>
              <a:cxnSpLocks/>
            </p:cNvCxnSpPr>
            <p:nvPr/>
          </p:nvCxnSpPr>
          <p:spPr>
            <a:xfrm>
              <a:off x="4727022" y="5347778"/>
              <a:ext cx="207452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F53A8EA-E269-2B83-91BC-88EC2D7555A8}"/>
                </a:ext>
              </a:extLst>
            </p:cNvPr>
            <p:cNvSpPr/>
            <p:nvPr/>
          </p:nvSpPr>
          <p:spPr>
            <a:xfrm>
              <a:off x="6801543" y="5184944"/>
              <a:ext cx="958565" cy="27222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DMAT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派遣</a:t>
              </a:r>
            </a:p>
          </p:txBody>
        </p:sp>
        <p:sp>
          <p:nvSpPr>
            <p:cNvPr id="54" name="大かっこ 53">
              <a:extLst>
                <a:ext uri="{FF2B5EF4-FFF2-40B4-BE49-F238E27FC236}">
                  <a16:creationId xmlns:a16="http://schemas.microsoft.com/office/drawing/2014/main" id="{DF321AC8-F62A-8BCC-521E-758CAA563588}"/>
                </a:ext>
              </a:extLst>
            </p:cNvPr>
            <p:cNvSpPr/>
            <p:nvPr/>
          </p:nvSpPr>
          <p:spPr>
            <a:xfrm>
              <a:off x="3051661" y="5069968"/>
              <a:ext cx="4936400" cy="1249268"/>
            </a:xfrm>
            <a:prstGeom prst="bracketPair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E4C2F14-9A5F-10E7-BDA4-A5ACC06A4F79}"/>
                </a:ext>
              </a:extLst>
            </p:cNvPr>
            <p:cNvSpPr/>
            <p:nvPr/>
          </p:nvSpPr>
          <p:spPr>
            <a:xfrm>
              <a:off x="5152818" y="5234092"/>
              <a:ext cx="1021866" cy="227372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電話連絡不可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153D398-8269-1C03-DA3F-FD92C3D15147}"/>
                </a:ext>
              </a:extLst>
            </p:cNvPr>
            <p:cNvSpPr/>
            <p:nvPr/>
          </p:nvSpPr>
          <p:spPr>
            <a:xfrm>
              <a:off x="3570461" y="5840414"/>
              <a:ext cx="841032" cy="203866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電話連絡可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82" name="直線矢印コネクタ 81">
              <a:extLst>
                <a:ext uri="{FF2B5EF4-FFF2-40B4-BE49-F238E27FC236}">
                  <a16:creationId xmlns:a16="http://schemas.microsoft.com/office/drawing/2014/main" id="{BB01F448-79AF-F648-21C3-3E273FB35B49}"/>
                </a:ext>
              </a:extLst>
            </p:cNvPr>
            <p:cNvCxnSpPr>
              <a:cxnSpLocks/>
            </p:cNvCxnSpPr>
            <p:nvPr/>
          </p:nvCxnSpPr>
          <p:spPr>
            <a:xfrm>
              <a:off x="3997788" y="5580903"/>
              <a:ext cx="0" cy="25809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617F3A9-7334-5B94-B671-FDD4559A7775}"/>
                </a:ext>
              </a:extLst>
            </p:cNvPr>
            <p:cNvSpPr/>
            <p:nvPr/>
          </p:nvSpPr>
          <p:spPr>
            <a:xfrm>
              <a:off x="3322754" y="5078888"/>
              <a:ext cx="1387209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③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EMIS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未入力かつ施設情報無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/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不足</a:t>
              </a: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F258775-5F2F-5D24-57FB-E8CFAF9567E6}"/>
                </a:ext>
              </a:extLst>
            </p:cNvPr>
            <p:cNvSpPr/>
            <p:nvPr/>
          </p:nvSpPr>
          <p:spPr>
            <a:xfrm>
              <a:off x="5146213" y="5842595"/>
              <a:ext cx="737227" cy="221014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問題あり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F565235-DFBF-E3CF-5E5D-2D109B5097DD}"/>
                </a:ext>
              </a:extLst>
            </p:cNvPr>
            <p:cNvSpPr/>
            <p:nvPr/>
          </p:nvSpPr>
          <p:spPr>
            <a:xfrm>
              <a:off x="5130171" y="6151405"/>
              <a:ext cx="737227" cy="221014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問題なし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BEFA1379-4168-A50F-C6C7-90E5BBCE5030}"/>
                </a:ext>
              </a:extLst>
            </p:cNvPr>
            <p:cNvCxnSpPr>
              <a:cxnSpLocks/>
            </p:cNvCxnSpPr>
            <p:nvPr/>
          </p:nvCxnSpPr>
          <p:spPr>
            <a:xfrm>
              <a:off x="4422157" y="5957382"/>
              <a:ext cx="727106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コネクタ: カギ線 88">
              <a:extLst>
                <a:ext uri="{FF2B5EF4-FFF2-40B4-BE49-F238E27FC236}">
                  <a16:creationId xmlns:a16="http://schemas.microsoft.com/office/drawing/2014/main" id="{B20251F8-853D-98A8-1130-C373CB88BFBC}"/>
                </a:ext>
              </a:extLst>
            </p:cNvPr>
            <p:cNvCxnSpPr>
              <a:cxnSpLocks/>
            </p:cNvCxnSpPr>
            <p:nvPr/>
          </p:nvCxnSpPr>
          <p:spPr>
            <a:xfrm>
              <a:off x="3973166" y="6037376"/>
              <a:ext cx="1136574" cy="214582"/>
            </a:xfrm>
            <a:prstGeom prst="bentConnector3">
              <a:avLst>
                <a:gd name="adj1" fmla="val 330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CA38FEFD-7EF7-238C-4F99-06F7A5413930}"/>
              </a:ext>
            </a:extLst>
          </p:cNvPr>
          <p:cNvCxnSpPr>
            <a:cxnSpLocks/>
          </p:cNvCxnSpPr>
          <p:nvPr/>
        </p:nvCxnSpPr>
        <p:spPr>
          <a:xfrm>
            <a:off x="1309409" y="3128571"/>
            <a:ext cx="59440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4EA78910-BB71-6EFF-69C5-2204B10BAC51}"/>
              </a:ext>
            </a:extLst>
          </p:cNvPr>
          <p:cNvSpPr/>
          <p:nvPr/>
        </p:nvSpPr>
        <p:spPr>
          <a:xfrm>
            <a:off x="7252125" y="2947617"/>
            <a:ext cx="1697497" cy="348715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早期に</a:t>
            </a:r>
            <a:r>
              <a:rPr kumimoji="1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DMAT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派遣</a:t>
            </a: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128A2DBE-C74C-FA26-8F64-7E3A899C2FA4}"/>
              </a:ext>
            </a:extLst>
          </p:cNvPr>
          <p:cNvCxnSpPr>
            <a:cxnSpLocks/>
          </p:cNvCxnSpPr>
          <p:nvPr/>
        </p:nvCxnSpPr>
        <p:spPr>
          <a:xfrm flipV="1">
            <a:off x="1660555" y="3937941"/>
            <a:ext cx="168689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0607909F-4434-C884-1F11-3E98DFDD38D8}"/>
              </a:ext>
            </a:extLst>
          </p:cNvPr>
          <p:cNvCxnSpPr>
            <a:cxnSpLocks/>
          </p:cNvCxnSpPr>
          <p:nvPr/>
        </p:nvCxnSpPr>
        <p:spPr>
          <a:xfrm>
            <a:off x="1302815" y="3871051"/>
            <a:ext cx="0" cy="469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223A2E2F-33B3-E8C8-420C-D19275060261}"/>
              </a:ext>
            </a:extLst>
          </p:cNvPr>
          <p:cNvCxnSpPr>
            <a:cxnSpLocks/>
          </p:cNvCxnSpPr>
          <p:nvPr/>
        </p:nvCxnSpPr>
        <p:spPr>
          <a:xfrm flipV="1">
            <a:off x="1300183" y="4331310"/>
            <a:ext cx="204114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コネクタ: カギ線 75">
            <a:extLst>
              <a:ext uri="{FF2B5EF4-FFF2-40B4-BE49-F238E27FC236}">
                <a16:creationId xmlns:a16="http://schemas.microsoft.com/office/drawing/2014/main" id="{6B8AB560-F4C1-C0CE-F582-71F6DB322553}"/>
              </a:ext>
            </a:extLst>
          </p:cNvPr>
          <p:cNvCxnSpPr>
            <a:cxnSpLocks/>
          </p:cNvCxnSpPr>
          <p:nvPr/>
        </p:nvCxnSpPr>
        <p:spPr>
          <a:xfrm flipV="1">
            <a:off x="5555683" y="3298407"/>
            <a:ext cx="2565308" cy="600865"/>
          </a:xfrm>
          <a:prstGeom prst="bentConnector3">
            <a:avLst>
              <a:gd name="adj1" fmla="val 10010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33F13902-7FC9-E3F3-D832-4E8C4B49F61B}"/>
              </a:ext>
            </a:extLst>
          </p:cNvPr>
          <p:cNvCxnSpPr>
            <a:cxnSpLocks/>
          </p:cNvCxnSpPr>
          <p:nvPr/>
        </p:nvCxnSpPr>
        <p:spPr>
          <a:xfrm>
            <a:off x="1095423" y="3296422"/>
            <a:ext cx="0" cy="4838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38F30D54-8E69-6DB8-05FB-E168CDF736D3}"/>
              </a:ext>
            </a:extLst>
          </p:cNvPr>
          <p:cNvSpPr/>
          <p:nvPr/>
        </p:nvSpPr>
        <p:spPr>
          <a:xfrm>
            <a:off x="3935289" y="2980724"/>
            <a:ext cx="1135682" cy="275006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電話連絡不可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271166F4-0746-4FF8-ADB8-9C223AE3E97B}"/>
              </a:ext>
            </a:extLst>
          </p:cNvPr>
          <p:cNvSpPr/>
          <p:nvPr/>
        </p:nvSpPr>
        <p:spPr>
          <a:xfrm>
            <a:off x="151586" y="2749106"/>
            <a:ext cx="1915365" cy="811980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②上記に該当しないが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EMIS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にて要支援</a:t>
            </a:r>
            <a:br>
              <a:rPr kumimoji="1" lang="en-US" altLang="ja-JP" sz="1400" noProof="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※</a:t>
            </a:r>
            <a:r>
              <a:rPr kumimoji="1" lang="ja-JP" altLang="en-US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詳細入力で</a:t>
            </a:r>
            <a:r>
              <a: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1</a:t>
            </a:r>
            <a:r>
              <a:rPr kumimoji="1" lang="ja-JP" altLang="en-US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日未満の施設から優先的に把握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D4D31CE-CDF9-4829-BB54-A7CD517B9004}"/>
              </a:ext>
            </a:extLst>
          </p:cNvPr>
          <p:cNvSpPr/>
          <p:nvPr/>
        </p:nvSpPr>
        <p:spPr>
          <a:xfrm>
            <a:off x="3349266" y="3764406"/>
            <a:ext cx="2965276" cy="301333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自家発無又は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自家発稼働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24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時間以内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D43A512-DDC7-9B60-0F5F-39011D337BFF}"/>
              </a:ext>
            </a:extLst>
          </p:cNvPr>
          <p:cNvSpPr/>
          <p:nvPr/>
        </p:nvSpPr>
        <p:spPr>
          <a:xfrm>
            <a:off x="3338575" y="4183014"/>
            <a:ext cx="1897025" cy="270549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自家発稼働</a:t>
            </a:r>
            <a:r>
              <a:rPr kumimoji="1" lang="en-US" altLang="ja-JP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24</a:t>
            </a: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F545198-C65C-1C63-CFE3-7794BF159560}"/>
              </a:ext>
            </a:extLst>
          </p:cNvPr>
          <p:cNvCxnSpPr>
            <a:cxnSpLocks/>
          </p:cNvCxnSpPr>
          <p:nvPr/>
        </p:nvCxnSpPr>
        <p:spPr>
          <a:xfrm flipV="1">
            <a:off x="5232836" y="4305432"/>
            <a:ext cx="204114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7943BC5-2038-A56C-5140-A20681E31C2B}"/>
              </a:ext>
            </a:extLst>
          </p:cNvPr>
          <p:cNvSpPr/>
          <p:nvPr/>
        </p:nvSpPr>
        <p:spPr>
          <a:xfrm>
            <a:off x="7272242" y="4143981"/>
            <a:ext cx="1697497" cy="27632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DMAT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派遣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0BE91A18-7B82-667A-5E4F-924C7B77A190}"/>
              </a:ext>
            </a:extLst>
          </p:cNvPr>
          <p:cNvSpPr/>
          <p:nvPr/>
        </p:nvSpPr>
        <p:spPr>
          <a:xfrm>
            <a:off x="3359566" y="4569572"/>
            <a:ext cx="3281957" cy="270549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停電無又は十分量の燃料自己確保が可能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DCFB225-7F41-4E5C-D82A-9CCF20B3E59F}"/>
              </a:ext>
            </a:extLst>
          </p:cNvPr>
          <p:cNvCxnSpPr>
            <a:cxnSpLocks/>
          </p:cNvCxnSpPr>
          <p:nvPr/>
        </p:nvCxnSpPr>
        <p:spPr>
          <a:xfrm>
            <a:off x="1121301" y="3998493"/>
            <a:ext cx="0" cy="687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E3F7916-3C7B-52AB-52E6-B5DFA5C37D6B}"/>
              </a:ext>
            </a:extLst>
          </p:cNvPr>
          <p:cNvCxnSpPr>
            <a:cxnSpLocks/>
          </p:cNvCxnSpPr>
          <p:nvPr/>
        </p:nvCxnSpPr>
        <p:spPr>
          <a:xfrm flipV="1">
            <a:off x="1109362" y="4690743"/>
            <a:ext cx="224525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D7D4F2DE-EAE7-CF0E-C4F9-F9EECB63596F}"/>
              </a:ext>
            </a:extLst>
          </p:cNvPr>
          <p:cNvSpPr/>
          <p:nvPr/>
        </p:nvSpPr>
        <p:spPr>
          <a:xfrm>
            <a:off x="628650" y="3770204"/>
            <a:ext cx="1057133" cy="282571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01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8FB12B5-25EF-EC4D-6325-F500314D7BD0}"/>
              </a:ext>
            </a:extLst>
          </p:cNvPr>
          <p:cNvSpPr txBox="1"/>
          <p:nvPr/>
        </p:nvSpPr>
        <p:spPr>
          <a:xfrm>
            <a:off x="8626" y="65182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脆弱性の高い医療機関リスト：貯水の使用可能時間が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時間未満（休日使用量が受水槽容量を上回る）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E630F6FE-E5E6-32D0-9DC9-C886C9C8D2D5}"/>
              </a:ext>
            </a:extLst>
          </p:cNvPr>
          <p:cNvCxnSpPr>
            <a:cxnSpLocks/>
          </p:cNvCxnSpPr>
          <p:nvPr/>
        </p:nvCxnSpPr>
        <p:spPr>
          <a:xfrm>
            <a:off x="1387904" y="1098236"/>
            <a:ext cx="59440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D02D400-E7B9-E0B3-51DD-7E8E67C6D8A5}"/>
              </a:ext>
            </a:extLst>
          </p:cNvPr>
          <p:cNvSpPr/>
          <p:nvPr/>
        </p:nvSpPr>
        <p:spPr>
          <a:xfrm>
            <a:off x="3317212" y="2140593"/>
            <a:ext cx="3316068" cy="25956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断水無又は十分量の水自己確保が可能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10F67F6-FF74-44BB-3EE6-EC6DE71A519A}"/>
              </a:ext>
            </a:extLst>
          </p:cNvPr>
          <p:cNvCxnSpPr>
            <a:cxnSpLocks/>
          </p:cNvCxnSpPr>
          <p:nvPr/>
        </p:nvCxnSpPr>
        <p:spPr>
          <a:xfrm flipV="1">
            <a:off x="1661424" y="1743701"/>
            <a:ext cx="168689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8C0159D-3E7E-19FD-6531-6723486AEA32}"/>
              </a:ext>
            </a:extLst>
          </p:cNvPr>
          <p:cNvCxnSpPr>
            <a:cxnSpLocks/>
          </p:cNvCxnSpPr>
          <p:nvPr/>
        </p:nvCxnSpPr>
        <p:spPr>
          <a:xfrm>
            <a:off x="1174282" y="1806202"/>
            <a:ext cx="0" cy="469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C0DE927A-E77F-D151-10EF-F3A838502424}"/>
              </a:ext>
            </a:extLst>
          </p:cNvPr>
          <p:cNvCxnSpPr>
            <a:cxnSpLocks/>
          </p:cNvCxnSpPr>
          <p:nvPr/>
        </p:nvCxnSpPr>
        <p:spPr>
          <a:xfrm>
            <a:off x="1173918" y="2257835"/>
            <a:ext cx="21581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4F0D41F-4AA7-A3B2-9DCD-57946E23B6F7}"/>
              </a:ext>
            </a:extLst>
          </p:cNvPr>
          <p:cNvSpPr/>
          <p:nvPr/>
        </p:nvSpPr>
        <p:spPr>
          <a:xfrm>
            <a:off x="603854" y="1575545"/>
            <a:ext cx="1062703" cy="284768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EBAD4FE-553C-587F-1132-7C2717982772}"/>
              </a:ext>
            </a:extLst>
          </p:cNvPr>
          <p:cNvCxnSpPr>
            <a:cxnSpLocks/>
          </p:cNvCxnSpPr>
          <p:nvPr/>
        </p:nvCxnSpPr>
        <p:spPr>
          <a:xfrm>
            <a:off x="1173918" y="1150055"/>
            <a:ext cx="0" cy="4398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28E09D4F-F4C9-D8D9-3B91-28B47281C801}"/>
              </a:ext>
            </a:extLst>
          </p:cNvPr>
          <p:cNvSpPr/>
          <p:nvPr/>
        </p:nvSpPr>
        <p:spPr>
          <a:xfrm>
            <a:off x="452664" y="791410"/>
            <a:ext cx="1454247" cy="595540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①脆弱性の高い医療機関</a:t>
            </a:r>
            <a:br>
              <a:rPr kumimoji="1" lang="en-US" altLang="ja-JP" sz="14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</a:b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※EMIS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入力状況は問わない</a:t>
            </a:r>
            <a:endParaRPr kumimoji="1" lang="en-US" altLang="ja-JP" sz="11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7D436A5C-6BAB-0AFC-F6CF-F88A4F160375}"/>
              </a:ext>
            </a:extLst>
          </p:cNvPr>
          <p:cNvSpPr/>
          <p:nvPr/>
        </p:nvSpPr>
        <p:spPr>
          <a:xfrm>
            <a:off x="4087284" y="933137"/>
            <a:ext cx="1141665" cy="27714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電話連絡不可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5ABC3C1-3CE3-36C1-98C5-CAEFD9998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139"/>
            <a:ext cx="7886700" cy="503131"/>
          </a:xfrm>
        </p:spPr>
        <p:txBody>
          <a:bodyPr/>
          <a:lstStyle/>
          <a:p>
            <a:pPr algn="ctr"/>
            <a:r>
              <a:rPr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断水</a:t>
            </a:r>
            <a:r>
              <a:rPr kumimoji="1" lang="ja-JP" altLang="en-US" sz="4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対応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5F12594-4040-AD5E-D9A9-71031D52F290}"/>
              </a:ext>
            </a:extLst>
          </p:cNvPr>
          <p:cNvSpPr txBox="1"/>
          <p:nvPr/>
        </p:nvSpPr>
        <p:spPr>
          <a:xfrm>
            <a:off x="5629696" y="258891"/>
            <a:ext cx="32136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※</a:t>
            </a:r>
            <a:r>
              <a:rPr kumimoji="0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並行してライフライン支援のリスト作成を実施</a:t>
            </a: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FD122C2-012E-2B55-C82A-9136AEFD79E9}"/>
              </a:ext>
            </a:extLst>
          </p:cNvPr>
          <p:cNvGrpSpPr/>
          <p:nvPr/>
        </p:nvGrpSpPr>
        <p:grpSpPr>
          <a:xfrm>
            <a:off x="3906929" y="5176103"/>
            <a:ext cx="4936400" cy="1302451"/>
            <a:chOff x="3051661" y="5069968"/>
            <a:chExt cx="4936400" cy="1302451"/>
          </a:xfrm>
        </p:grpSpPr>
        <p:cxnSp>
          <p:nvCxnSpPr>
            <p:cNvPr id="87" name="コネクタ: カギ線 86">
              <a:extLst>
                <a:ext uri="{FF2B5EF4-FFF2-40B4-BE49-F238E27FC236}">
                  <a16:creationId xmlns:a16="http://schemas.microsoft.com/office/drawing/2014/main" id="{CAF4C6A7-E0E1-4BED-9898-1B0A3F9A4E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78012" y="5489396"/>
              <a:ext cx="1448050" cy="451439"/>
            </a:xfrm>
            <a:prstGeom prst="bentConnector3">
              <a:avLst>
                <a:gd name="adj1" fmla="val 100105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0D5BB1AE-8EB1-6CB6-91A5-F63F0A3022F5}"/>
                </a:ext>
              </a:extLst>
            </p:cNvPr>
            <p:cNvCxnSpPr>
              <a:cxnSpLocks/>
            </p:cNvCxnSpPr>
            <p:nvPr/>
          </p:nvCxnSpPr>
          <p:spPr>
            <a:xfrm>
              <a:off x="4727022" y="5347778"/>
              <a:ext cx="207452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F53A8EA-E269-2B83-91BC-88EC2D7555A8}"/>
                </a:ext>
              </a:extLst>
            </p:cNvPr>
            <p:cNvSpPr/>
            <p:nvPr/>
          </p:nvSpPr>
          <p:spPr>
            <a:xfrm>
              <a:off x="6801543" y="5184944"/>
              <a:ext cx="958565" cy="27222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DMAT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派遣</a:t>
              </a:r>
            </a:p>
          </p:txBody>
        </p:sp>
        <p:sp>
          <p:nvSpPr>
            <p:cNvPr id="54" name="大かっこ 53">
              <a:extLst>
                <a:ext uri="{FF2B5EF4-FFF2-40B4-BE49-F238E27FC236}">
                  <a16:creationId xmlns:a16="http://schemas.microsoft.com/office/drawing/2014/main" id="{DF321AC8-F62A-8BCC-521E-758CAA563588}"/>
                </a:ext>
              </a:extLst>
            </p:cNvPr>
            <p:cNvSpPr/>
            <p:nvPr/>
          </p:nvSpPr>
          <p:spPr>
            <a:xfrm>
              <a:off x="3051661" y="5069968"/>
              <a:ext cx="4936400" cy="1249268"/>
            </a:xfrm>
            <a:prstGeom prst="bracketPair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E4C2F14-9A5F-10E7-BDA4-A5ACC06A4F79}"/>
                </a:ext>
              </a:extLst>
            </p:cNvPr>
            <p:cNvSpPr/>
            <p:nvPr/>
          </p:nvSpPr>
          <p:spPr>
            <a:xfrm>
              <a:off x="5152818" y="5234092"/>
              <a:ext cx="1021866" cy="227372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電話連絡不可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153D398-8269-1C03-DA3F-FD92C3D15147}"/>
                </a:ext>
              </a:extLst>
            </p:cNvPr>
            <p:cNvSpPr/>
            <p:nvPr/>
          </p:nvSpPr>
          <p:spPr>
            <a:xfrm>
              <a:off x="3570461" y="5840414"/>
              <a:ext cx="841032" cy="203866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電話連絡可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82" name="直線矢印コネクタ 81">
              <a:extLst>
                <a:ext uri="{FF2B5EF4-FFF2-40B4-BE49-F238E27FC236}">
                  <a16:creationId xmlns:a16="http://schemas.microsoft.com/office/drawing/2014/main" id="{BB01F448-79AF-F648-21C3-3E273FB35B49}"/>
                </a:ext>
              </a:extLst>
            </p:cNvPr>
            <p:cNvCxnSpPr>
              <a:cxnSpLocks/>
            </p:cNvCxnSpPr>
            <p:nvPr/>
          </p:nvCxnSpPr>
          <p:spPr>
            <a:xfrm>
              <a:off x="3997788" y="5580903"/>
              <a:ext cx="0" cy="25809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617F3A9-7334-5B94-B671-FDD4559A7775}"/>
                </a:ext>
              </a:extLst>
            </p:cNvPr>
            <p:cNvSpPr/>
            <p:nvPr/>
          </p:nvSpPr>
          <p:spPr>
            <a:xfrm>
              <a:off x="3322754" y="5078888"/>
              <a:ext cx="1387209" cy="561611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③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EMIS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未入力かつ施設情報無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/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不足</a:t>
              </a: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F258775-5F2F-5D24-57FB-E8CFAF9567E6}"/>
                </a:ext>
              </a:extLst>
            </p:cNvPr>
            <p:cNvSpPr/>
            <p:nvPr/>
          </p:nvSpPr>
          <p:spPr>
            <a:xfrm>
              <a:off x="5146213" y="5842595"/>
              <a:ext cx="737227" cy="221014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問題あり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F565235-DFBF-E3CF-5E5D-2D109B5097DD}"/>
                </a:ext>
              </a:extLst>
            </p:cNvPr>
            <p:cNvSpPr/>
            <p:nvPr/>
          </p:nvSpPr>
          <p:spPr>
            <a:xfrm>
              <a:off x="5130171" y="6151405"/>
              <a:ext cx="737227" cy="221014"/>
            </a:xfrm>
            <a:custGeom>
              <a:avLst/>
              <a:gdLst>
                <a:gd name="connsiteX0" fmla="*/ 0 w 1433033"/>
                <a:gd name="connsiteY0" fmla="*/ 71652 h 716516"/>
                <a:gd name="connsiteX1" fmla="*/ 71652 w 1433033"/>
                <a:gd name="connsiteY1" fmla="*/ 0 h 716516"/>
                <a:gd name="connsiteX2" fmla="*/ 1361381 w 1433033"/>
                <a:gd name="connsiteY2" fmla="*/ 0 h 716516"/>
                <a:gd name="connsiteX3" fmla="*/ 1433033 w 1433033"/>
                <a:gd name="connsiteY3" fmla="*/ 71652 h 716516"/>
                <a:gd name="connsiteX4" fmla="*/ 1433033 w 1433033"/>
                <a:gd name="connsiteY4" fmla="*/ 644864 h 716516"/>
                <a:gd name="connsiteX5" fmla="*/ 1361381 w 1433033"/>
                <a:gd name="connsiteY5" fmla="*/ 716516 h 716516"/>
                <a:gd name="connsiteX6" fmla="*/ 71652 w 1433033"/>
                <a:gd name="connsiteY6" fmla="*/ 716516 h 716516"/>
                <a:gd name="connsiteX7" fmla="*/ 0 w 1433033"/>
                <a:gd name="connsiteY7" fmla="*/ 644864 h 716516"/>
                <a:gd name="connsiteX8" fmla="*/ 0 w 1433033"/>
                <a:gd name="connsiteY8" fmla="*/ 71652 h 71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3033" h="716516">
                  <a:moveTo>
                    <a:pt x="0" y="71652"/>
                  </a:moveTo>
                  <a:cubicBezTo>
                    <a:pt x="0" y="32080"/>
                    <a:pt x="32080" y="0"/>
                    <a:pt x="71652" y="0"/>
                  </a:cubicBezTo>
                  <a:lnTo>
                    <a:pt x="1361381" y="0"/>
                  </a:lnTo>
                  <a:cubicBezTo>
                    <a:pt x="1400953" y="0"/>
                    <a:pt x="1433033" y="32080"/>
                    <a:pt x="1433033" y="71652"/>
                  </a:cubicBezTo>
                  <a:lnTo>
                    <a:pt x="1433033" y="644864"/>
                  </a:lnTo>
                  <a:cubicBezTo>
                    <a:pt x="1433033" y="684436"/>
                    <a:pt x="1400953" y="716516"/>
                    <a:pt x="1361381" y="716516"/>
                  </a:cubicBezTo>
                  <a:lnTo>
                    <a:pt x="71652" y="716516"/>
                  </a:lnTo>
                  <a:cubicBezTo>
                    <a:pt x="32080" y="716516"/>
                    <a:pt x="0" y="684436"/>
                    <a:pt x="0" y="644864"/>
                  </a:cubicBezTo>
                  <a:lnTo>
                    <a:pt x="0" y="71652"/>
                  </a:lnTo>
                  <a:close/>
                </a:path>
              </a:pathLst>
            </a:custGeom>
            <a:ln w="1905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9876" tIns="29876" rIns="29876" bIns="29876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問題なし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BEFA1379-4168-A50F-C6C7-90E5BBCE5030}"/>
                </a:ext>
              </a:extLst>
            </p:cNvPr>
            <p:cNvCxnSpPr>
              <a:cxnSpLocks/>
            </p:cNvCxnSpPr>
            <p:nvPr/>
          </p:nvCxnSpPr>
          <p:spPr>
            <a:xfrm>
              <a:off x="4422157" y="5957382"/>
              <a:ext cx="727106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コネクタ: カギ線 88">
              <a:extLst>
                <a:ext uri="{FF2B5EF4-FFF2-40B4-BE49-F238E27FC236}">
                  <a16:creationId xmlns:a16="http://schemas.microsoft.com/office/drawing/2014/main" id="{B20251F8-853D-98A8-1130-C373CB88BFBC}"/>
                </a:ext>
              </a:extLst>
            </p:cNvPr>
            <p:cNvCxnSpPr>
              <a:cxnSpLocks/>
            </p:cNvCxnSpPr>
            <p:nvPr/>
          </p:nvCxnSpPr>
          <p:spPr>
            <a:xfrm>
              <a:off x="3973166" y="6037376"/>
              <a:ext cx="1136574" cy="214582"/>
            </a:xfrm>
            <a:prstGeom prst="bentConnector3">
              <a:avLst>
                <a:gd name="adj1" fmla="val 330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CA38FEFD-7EF7-238C-4F99-06F7A5413930}"/>
              </a:ext>
            </a:extLst>
          </p:cNvPr>
          <p:cNvCxnSpPr>
            <a:cxnSpLocks/>
          </p:cNvCxnSpPr>
          <p:nvPr/>
        </p:nvCxnSpPr>
        <p:spPr>
          <a:xfrm>
            <a:off x="1309409" y="3128571"/>
            <a:ext cx="59440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128A2DBE-C74C-FA26-8F64-7E3A899C2FA4}"/>
              </a:ext>
            </a:extLst>
          </p:cNvPr>
          <p:cNvCxnSpPr>
            <a:cxnSpLocks/>
          </p:cNvCxnSpPr>
          <p:nvPr/>
        </p:nvCxnSpPr>
        <p:spPr>
          <a:xfrm flipV="1">
            <a:off x="1660555" y="3937941"/>
            <a:ext cx="168689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コネクタ: カギ線 75">
            <a:extLst>
              <a:ext uri="{FF2B5EF4-FFF2-40B4-BE49-F238E27FC236}">
                <a16:creationId xmlns:a16="http://schemas.microsoft.com/office/drawing/2014/main" id="{6B8AB560-F4C1-C0CE-F582-71F6DB322553}"/>
              </a:ext>
            </a:extLst>
          </p:cNvPr>
          <p:cNvCxnSpPr>
            <a:cxnSpLocks/>
          </p:cNvCxnSpPr>
          <p:nvPr/>
        </p:nvCxnSpPr>
        <p:spPr>
          <a:xfrm flipV="1">
            <a:off x="3987610" y="3298407"/>
            <a:ext cx="4131455" cy="600865"/>
          </a:xfrm>
          <a:prstGeom prst="bentConnector3">
            <a:avLst>
              <a:gd name="adj1" fmla="val 10010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33F13902-7FC9-E3F3-D832-4E8C4B49F61B}"/>
              </a:ext>
            </a:extLst>
          </p:cNvPr>
          <p:cNvCxnSpPr>
            <a:cxnSpLocks/>
          </p:cNvCxnSpPr>
          <p:nvPr/>
        </p:nvCxnSpPr>
        <p:spPr>
          <a:xfrm>
            <a:off x="1095423" y="3296422"/>
            <a:ext cx="0" cy="4838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38F30D54-8E69-6DB8-05FB-E168CDF736D3}"/>
              </a:ext>
            </a:extLst>
          </p:cNvPr>
          <p:cNvSpPr/>
          <p:nvPr/>
        </p:nvSpPr>
        <p:spPr>
          <a:xfrm>
            <a:off x="3935289" y="2980724"/>
            <a:ext cx="1135682" cy="275006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電話連絡不可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271166F4-0746-4FF8-ADB8-9C223AE3E97B}"/>
              </a:ext>
            </a:extLst>
          </p:cNvPr>
          <p:cNvSpPr/>
          <p:nvPr/>
        </p:nvSpPr>
        <p:spPr>
          <a:xfrm>
            <a:off x="151586" y="2749106"/>
            <a:ext cx="1915365" cy="811980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②上記に該当しないが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EMIS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にて要支援</a:t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</a:br>
            <a:r>
              <a: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※</a:t>
            </a:r>
            <a:r>
              <a:rPr kumimoji="1" lang="ja-JP" altLang="en-US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詳細入力で</a:t>
            </a:r>
            <a:r>
              <a: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1</a:t>
            </a:r>
            <a:r>
              <a:rPr kumimoji="1" lang="ja-JP" altLang="en-US" sz="10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日未満の施設から優先的に把握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D4D31CE-CDF9-4829-BB54-A7CD517B9004}"/>
              </a:ext>
            </a:extLst>
          </p:cNvPr>
          <p:cNvSpPr/>
          <p:nvPr/>
        </p:nvSpPr>
        <p:spPr>
          <a:xfrm>
            <a:off x="3349266" y="3780304"/>
            <a:ext cx="828754" cy="285435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断水有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DCFB225-7F41-4E5C-D82A-9CCF20B3E59F}"/>
              </a:ext>
            </a:extLst>
          </p:cNvPr>
          <p:cNvCxnSpPr>
            <a:cxnSpLocks/>
          </p:cNvCxnSpPr>
          <p:nvPr/>
        </p:nvCxnSpPr>
        <p:spPr>
          <a:xfrm>
            <a:off x="1121301" y="3998493"/>
            <a:ext cx="0" cy="687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E3F7916-3C7B-52AB-52E6-B5DFA5C37D6B}"/>
              </a:ext>
            </a:extLst>
          </p:cNvPr>
          <p:cNvCxnSpPr>
            <a:cxnSpLocks/>
          </p:cNvCxnSpPr>
          <p:nvPr/>
        </p:nvCxnSpPr>
        <p:spPr>
          <a:xfrm flipV="1">
            <a:off x="1109362" y="4690743"/>
            <a:ext cx="224525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D7D4F2DE-EAE7-CF0E-C4F9-F9EECB63596F}"/>
              </a:ext>
            </a:extLst>
          </p:cNvPr>
          <p:cNvSpPr/>
          <p:nvPr/>
        </p:nvSpPr>
        <p:spPr>
          <a:xfrm>
            <a:off x="628650" y="3770204"/>
            <a:ext cx="1057133" cy="282571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電話連絡可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A1A6C4A-F014-D0DF-2470-6674B081FA88}"/>
              </a:ext>
            </a:extLst>
          </p:cNvPr>
          <p:cNvSpPr/>
          <p:nvPr/>
        </p:nvSpPr>
        <p:spPr>
          <a:xfrm>
            <a:off x="7331975" y="941254"/>
            <a:ext cx="1697497" cy="27632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DMAT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派遣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66770B6C-7665-6772-7407-342E7DE48A10}"/>
              </a:ext>
            </a:extLst>
          </p:cNvPr>
          <p:cNvSpPr/>
          <p:nvPr/>
        </p:nvSpPr>
        <p:spPr>
          <a:xfrm>
            <a:off x="7269368" y="2976543"/>
            <a:ext cx="1697497" cy="27632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DMAT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派遣</a:t>
            </a:r>
          </a:p>
        </p:txBody>
      </p:sp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1F92C2B8-CC96-5585-F6F5-33F4FD760E22}"/>
              </a:ext>
            </a:extLst>
          </p:cNvPr>
          <p:cNvCxnSpPr>
            <a:cxnSpLocks/>
          </p:cNvCxnSpPr>
          <p:nvPr/>
        </p:nvCxnSpPr>
        <p:spPr>
          <a:xfrm flipV="1">
            <a:off x="3993362" y="1209375"/>
            <a:ext cx="4131455" cy="546241"/>
          </a:xfrm>
          <a:prstGeom prst="bentConnector3">
            <a:avLst>
              <a:gd name="adj1" fmla="val 10010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E643AF0A-B97E-EC62-A30B-B03F11788766}"/>
              </a:ext>
            </a:extLst>
          </p:cNvPr>
          <p:cNvSpPr/>
          <p:nvPr/>
        </p:nvSpPr>
        <p:spPr>
          <a:xfrm>
            <a:off x="3354617" y="1594046"/>
            <a:ext cx="828754" cy="285435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断水有</a:t>
            </a: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A81B12C-16B3-9F6D-3C82-B8902058C660}"/>
              </a:ext>
            </a:extLst>
          </p:cNvPr>
          <p:cNvSpPr/>
          <p:nvPr/>
        </p:nvSpPr>
        <p:spPr>
          <a:xfrm>
            <a:off x="3355218" y="4554686"/>
            <a:ext cx="3316068" cy="259564"/>
          </a:xfrm>
          <a:custGeom>
            <a:avLst/>
            <a:gdLst>
              <a:gd name="connsiteX0" fmla="*/ 0 w 1433033"/>
              <a:gd name="connsiteY0" fmla="*/ 71652 h 716516"/>
              <a:gd name="connsiteX1" fmla="*/ 71652 w 1433033"/>
              <a:gd name="connsiteY1" fmla="*/ 0 h 716516"/>
              <a:gd name="connsiteX2" fmla="*/ 1361381 w 1433033"/>
              <a:gd name="connsiteY2" fmla="*/ 0 h 716516"/>
              <a:gd name="connsiteX3" fmla="*/ 1433033 w 1433033"/>
              <a:gd name="connsiteY3" fmla="*/ 71652 h 716516"/>
              <a:gd name="connsiteX4" fmla="*/ 1433033 w 1433033"/>
              <a:gd name="connsiteY4" fmla="*/ 644864 h 716516"/>
              <a:gd name="connsiteX5" fmla="*/ 1361381 w 1433033"/>
              <a:gd name="connsiteY5" fmla="*/ 716516 h 716516"/>
              <a:gd name="connsiteX6" fmla="*/ 71652 w 1433033"/>
              <a:gd name="connsiteY6" fmla="*/ 716516 h 716516"/>
              <a:gd name="connsiteX7" fmla="*/ 0 w 1433033"/>
              <a:gd name="connsiteY7" fmla="*/ 644864 h 716516"/>
              <a:gd name="connsiteX8" fmla="*/ 0 w 1433033"/>
              <a:gd name="connsiteY8" fmla="*/ 71652 h 7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033" h="716516">
                <a:moveTo>
                  <a:pt x="0" y="71652"/>
                </a:moveTo>
                <a:cubicBezTo>
                  <a:pt x="0" y="32080"/>
                  <a:pt x="32080" y="0"/>
                  <a:pt x="71652" y="0"/>
                </a:cubicBezTo>
                <a:lnTo>
                  <a:pt x="1361381" y="0"/>
                </a:lnTo>
                <a:cubicBezTo>
                  <a:pt x="1400953" y="0"/>
                  <a:pt x="1433033" y="32080"/>
                  <a:pt x="1433033" y="71652"/>
                </a:cubicBezTo>
                <a:lnTo>
                  <a:pt x="1433033" y="644864"/>
                </a:lnTo>
                <a:cubicBezTo>
                  <a:pt x="1433033" y="684436"/>
                  <a:pt x="1400953" y="716516"/>
                  <a:pt x="1361381" y="716516"/>
                </a:cubicBezTo>
                <a:lnTo>
                  <a:pt x="71652" y="716516"/>
                </a:lnTo>
                <a:cubicBezTo>
                  <a:pt x="32080" y="716516"/>
                  <a:pt x="0" y="684436"/>
                  <a:pt x="0" y="644864"/>
                </a:cubicBezTo>
                <a:lnTo>
                  <a:pt x="0" y="71652"/>
                </a:lnTo>
                <a:close/>
              </a:path>
            </a:pathLst>
          </a:cu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9876" tIns="29876" rIns="29876" bIns="29876" numCol="1" spcCol="1270" anchor="ctr" anchorCtr="0">
            <a:noAutofit/>
          </a:bodyPr>
          <a:lstStyle/>
          <a:p>
            <a:pPr marL="0" marR="0" lvl="0" indent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断水無又は十分量の水自己確保が可能</a:t>
            </a:r>
          </a:p>
        </p:txBody>
      </p:sp>
    </p:spTree>
    <p:extLst>
      <p:ext uri="{BB962C8B-B14F-4D97-AF65-F5344CB8AC3E}">
        <p14:creationId xmlns:p14="http://schemas.microsoft.com/office/powerpoint/2010/main" val="978261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コンテンツ プレースホルダー 2">
            <a:extLst>
              <a:ext uri="{FF2B5EF4-FFF2-40B4-BE49-F238E27FC236}">
                <a16:creationId xmlns:a16="http://schemas.microsoft.com/office/drawing/2014/main" id="{E04661AD-BC9C-44FB-B9C9-EA65F1B8B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5225"/>
            <a:ext cx="8435975" cy="5432425"/>
          </a:xfrm>
        </p:spPr>
        <p:txBody>
          <a:bodyPr/>
          <a:lstStyle/>
          <a:p>
            <a:pPr>
              <a:defRPr/>
            </a:pPr>
            <a:r>
              <a:rPr lang="ja-JP" altLang="en-US" sz="2800" dirty="0"/>
              <a:t>指揮所（派遣</a:t>
            </a:r>
            <a:r>
              <a:rPr lang="en-US" altLang="ja-JP" sz="2800" dirty="0"/>
              <a:t>DMAT</a:t>
            </a:r>
            <a:r>
              <a:rPr lang="ja-JP" altLang="en-US" sz="2800" dirty="0"/>
              <a:t>）</a:t>
            </a:r>
            <a:endParaRPr lang="en-US" altLang="ja-JP" sz="2800" dirty="0"/>
          </a:p>
          <a:p>
            <a:pPr lvl="1">
              <a:defRPr/>
            </a:pPr>
            <a:r>
              <a:rPr lang="ja-JP" altLang="en-US" sz="2400" dirty="0"/>
              <a:t>医療機関のニーズ把握、</a:t>
            </a:r>
            <a:r>
              <a:rPr lang="en-US" altLang="ja-JP" sz="2400" dirty="0"/>
              <a:t>EMIS</a:t>
            </a:r>
            <a:r>
              <a:rPr lang="ja-JP" altLang="en-US" sz="2400" dirty="0"/>
              <a:t>への反映</a:t>
            </a:r>
            <a:endParaRPr lang="en-US" altLang="ja-JP" sz="2400" dirty="0"/>
          </a:p>
          <a:p>
            <a:pPr lvl="1">
              <a:defRPr/>
            </a:pPr>
            <a:r>
              <a:rPr lang="ja-JP" altLang="en-US" sz="2400" dirty="0"/>
              <a:t>補給が実施されたかを確認</a:t>
            </a:r>
            <a:endParaRPr lang="en-US" altLang="ja-JP" sz="2400" dirty="0"/>
          </a:p>
          <a:p>
            <a:pPr>
              <a:defRPr/>
            </a:pPr>
            <a:r>
              <a:rPr lang="ja-JP" altLang="en-US" sz="2800" dirty="0"/>
              <a:t>活動拠点本部</a:t>
            </a:r>
            <a:endParaRPr lang="en-US" altLang="ja-JP" sz="2800" dirty="0"/>
          </a:p>
          <a:p>
            <a:pPr lvl="1">
              <a:defRPr/>
            </a:pPr>
            <a:r>
              <a:rPr lang="ja-JP" altLang="en-US" sz="2400" dirty="0"/>
              <a:t>医療機関への補給要否・優先順位付けした担当管轄圏域内リストの作成</a:t>
            </a:r>
            <a:endParaRPr lang="en-US" altLang="ja-JP" sz="2400" dirty="0"/>
          </a:p>
          <a:p>
            <a:pPr lvl="1">
              <a:defRPr/>
            </a:pPr>
            <a:r>
              <a:rPr lang="ja-JP" altLang="en-US" sz="2400" dirty="0"/>
              <a:t>補給困難の恐れのある医療機関への</a:t>
            </a:r>
            <a:r>
              <a:rPr lang="en-US" altLang="ja-JP" sz="2400" dirty="0"/>
              <a:t>DMAT</a:t>
            </a:r>
            <a:r>
              <a:rPr lang="ja-JP" altLang="en-US" sz="2400" dirty="0"/>
              <a:t>派遣</a:t>
            </a:r>
            <a:endParaRPr lang="en-US" altLang="ja-JP" sz="2400" dirty="0"/>
          </a:p>
          <a:p>
            <a:pPr>
              <a:defRPr/>
            </a:pPr>
            <a:r>
              <a:rPr lang="ja-JP" altLang="en-US" sz="2800" dirty="0"/>
              <a:t>都道府県調整本部</a:t>
            </a:r>
            <a:endParaRPr lang="en-US" altLang="ja-JP" sz="2800" dirty="0"/>
          </a:p>
          <a:p>
            <a:pPr lvl="1">
              <a:defRPr/>
            </a:pPr>
            <a:r>
              <a:rPr lang="ja-JP" altLang="en-US" sz="2400" dirty="0"/>
              <a:t>医療機関への補給要否・優先順位付けした全リストの作成</a:t>
            </a:r>
            <a:endParaRPr lang="en-US" altLang="ja-JP" sz="2400" dirty="0"/>
          </a:p>
          <a:p>
            <a:pPr lvl="1">
              <a:defRPr/>
            </a:pPr>
            <a:r>
              <a:rPr lang="ja-JP" altLang="en-US" sz="2400" dirty="0"/>
              <a:t>災害対策本部に要請、確保依頼</a:t>
            </a:r>
            <a:endParaRPr lang="en-US" altLang="ja-JP" sz="2400" dirty="0"/>
          </a:p>
          <a:p>
            <a:pPr lvl="1">
              <a:defRPr/>
            </a:pPr>
            <a:r>
              <a:rPr lang="ja-JP" altLang="en-US" sz="2400" dirty="0"/>
              <a:t>病院補給進捗（リスト）の管理</a:t>
            </a:r>
            <a:endParaRPr lang="en-US" altLang="ja-JP" sz="24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ja-JP" altLang="en-US" sz="2800" dirty="0"/>
          </a:p>
        </p:txBody>
      </p:sp>
      <p:sp>
        <p:nvSpPr>
          <p:cNvPr id="118787" name="テキスト ボックス 1">
            <a:extLst>
              <a:ext uri="{FF2B5EF4-FFF2-40B4-BE49-F238E27FC236}">
                <a16:creationId xmlns:a16="http://schemas.microsoft.com/office/drawing/2014/main" id="{174E4D4F-BAE4-4EC0-A9FB-752FDF4A8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115888"/>
            <a:ext cx="5184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000">
                <a:solidFill>
                  <a:srgbClr val="000000"/>
                </a:solidFill>
                <a:latin typeface="Arial" panose="020B0604020202020204" pitchFamily="34" charset="0"/>
              </a:rPr>
              <a:t>各本部の役割分担</a:t>
            </a:r>
          </a:p>
        </p:txBody>
      </p:sp>
    </p:spTree>
    <p:extLst>
      <p:ext uri="{BB962C8B-B14F-4D97-AF65-F5344CB8AC3E}">
        <p14:creationId xmlns:p14="http://schemas.microsoft.com/office/powerpoint/2010/main" val="253973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1101</Words>
  <Application>Microsoft Macintosh PowerPoint</Application>
  <PresentationFormat>画面に合わせる (4:3)</PresentationFormat>
  <Paragraphs>187</Paragraphs>
  <Slides>11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Meiryo UI</vt:lpstr>
      <vt:lpstr>ＭＳ ゴシック</vt:lpstr>
      <vt:lpstr>Times</vt:lpstr>
      <vt:lpstr>Arial</vt:lpstr>
      <vt:lpstr>Calibri</vt:lpstr>
      <vt:lpstr>Garamond</vt:lpstr>
      <vt:lpstr>Wingdings</vt:lpstr>
      <vt:lpstr>Office ​​テーマ</vt:lpstr>
      <vt:lpstr>倒壊リスクにおける病院避難</vt:lpstr>
      <vt:lpstr>DMAT派遣の考え方と回答例</vt:lpstr>
      <vt:lpstr>被災病院の評価ステップと行動確定</vt:lpstr>
      <vt:lpstr>PowerPoint プレゼンテーション</vt:lpstr>
      <vt:lpstr>建物倒壊の対応</vt:lpstr>
      <vt:lpstr>建物浸水の対応</vt:lpstr>
      <vt:lpstr>停電対応</vt:lpstr>
      <vt:lpstr>断水対応</vt:lpstr>
      <vt:lpstr>PowerPoint プレゼンテーション</vt:lpstr>
      <vt:lpstr>病院支援活動</vt:lpstr>
      <vt:lpstr>物資補給の留意点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Kayako Chishima</cp:lastModifiedBy>
  <cp:revision>1129</cp:revision>
  <cp:lastPrinted>2023-06-29T09:48:55Z</cp:lastPrinted>
  <dcterms:created xsi:type="dcterms:W3CDTF">2004-02-01T08:53:06Z</dcterms:created>
  <dcterms:modified xsi:type="dcterms:W3CDTF">2023-07-07T07:07:47Z</dcterms:modified>
</cp:coreProperties>
</file>