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2"/>
  </p:notesMasterIdLst>
  <p:handoutMasterIdLst>
    <p:handoutMasterId r:id="rId13"/>
  </p:handoutMasterIdLst>
  <p:sldIdLst>
    <p:sldId id="1216" r:id="rId2"/>
    <p:sldId id="2141416286" r:id="rId3"/>
    <p:sldId id="2141415723" r:id="rId4"/>
    <p:sldId id="2141415699" r:id="rId5"/>
    <p:sldId id="503" r:id="rId6"/>
    <p:sldId id="1227" r:id="rId7"/>
    <p:sldId id="428" r:id="rId8"/>
    <p:sldId id="550" r:id="rId9"/>
    <p:sldId id="437" r:id="rId10"/>
    <p:sldId id="409" r:id="rId11"/>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BA5"/>
    <a:srgbClr val="00FF00"/>
    <a:srgbClr val="4F81BD"/>
    <a:srgbClr val="4D12FF"/>
    <a:srgbClr val="850C10"/>
    <a:srgbClr val="900A17"/>
    <a:srgbClr val="FF4B0B"/>
    <a:srgbClr val="FF1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809" autoAdjust="0"/>
  </p:normalViewPr>
  <p:slideViewPr>
    <p:cSldViewPr>
      <p:cViewPr varScale="1">
        <p:scale>
          <a:sx n="68" d="100"/>
          <a:sy n="68" d="100"/>
        </p:scale>
        <p:origin x="116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46" d="100"/>
          <a:sy n="46" d="100"/>
        </p:scale>
        <p:origin x="2816" y="6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1026">
            <a:extLst>
              <a:ext uri="{FF2B5EF4-FFF2-40B4-BE49-F238E27FC236}">
                <a16:creationId xmlns:a16="http://schemas.microsoft.com/office/drawing/2014/main" id="{78F60957-CF6C-4D9D-A833-20E2CC271E43}"/>
              </a:ext>
            </a:extLst>
          </p:cNvPr>
          <p:cNvSpPr>
            <a:spLocks noGrp="1" noChangeArrowheads="1"/>
          </p:cNvSpPr>
          <p:nvPr>
            <p:ph type="hdr" sz="quarter"/>
          </p:nvPr>
        </p:nvSpPr>
        <p:spPr bwMode="auto">
          <a:xfrm>
            <a:off x="1" y="1"/>
            <a:ext cx="2950375" cy="497367"/>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eaLnBrk="1" hangingPunct="1">
              <a:defRPr sz="1200">
                <a:latin typeface="Times" pitchFamily="-106" charset="0"/>
                <a:ea typeface="Osaka" pitchFamily="-106" charset="-128"/>
                <a:cs typeface="+mn-cs"/>
              </a:defRPr>
            </a:lvl1pPr>
          </a:lstStyle>
          <a:p>
            <a:pPr>
              <a:defRPr/>
            </a:pPr>
            <a:r>
              <a:rPr lang="zh-TW" altLang="en-US"/>
              <a:t>事後配布資料</a:t>
            </a:r>
            <a:endParaRPr lang="en-US" altLang="ja-JP"/>
          </a:p>
        </p:txBody>
      </p:sp>
    </p:spTree>
    <p:extLst>
      <p:ext uri="{BB962C8B-B14F-4D97-AF65-F5344CB8AC3E}">
        <p14:creationId xmlns:p14="http://schemas.microsoft.com/office/powerpoint/2010/main" val="275118186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684C54E-3D87-4D58-B8AC-AE9FE0B0B9D2}"/>
              </a:ext>
            </a:extLst>
          </p:cNvPr>
          <p:cNvSpPr>
            <a:spLocks noGrp="1" noChangeArrowheads="1"/>
          </p:cNvSpPr>
          <p:nvPr>
            <p:ph type="hdr" sz="quarter"/>
          </p:nvPr>
        </p:nvSpPr>
        <p:spPr bwMode="auto">
          <a:xfrm>
            <a:off x="1" y="1"/>
            <a:ext cx="2950375" cy="497367"/>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eaLnBrk="1" hangingPunct="1">
              <a:defRPr sz="1200">
                <a:latin typeface="Times" pitchFamily="-106" charset="0"/>
                <a:ea typeface="Osaka" pitchFamily="-106" charset="-128"/>
                <a:cs typeface="+mn-cs"/>
              </a:defRPr>
            </a:lvl1pPr>
          </a:lstStyle>
          <a:p>
            <a:pPr>
              <a:defRPr/>
            </a:pPr>
            <a:r>
              <a:rPr lang="zh-TW" altLang="en-US"/>
              <a:t>事後配布資料</a:t>
            </a:r>
            <a:endParaRPr lang="en-US" altLang="ja-JP"/>
          </a:p>
        </p:txBody>
      </p:sp>
      <p:sp>
        <p:nvSpPr>
          <p:cNvPr id="56323" name="Rectangle 3">
            <a:extLst>
              <a:ext uri="{FF2B5EF4-FFF2-40B4-BE49-F238E27FC236}">
                <a16:creationId xmlns:a16="http://schemas.microsoft.com/office/drawing/2014/main" id="{35ECDB1A-FD05-410B-B72C-6F1B4750842E}"/>
              </a:ext>
            </a:extLst>
          </p:cNvPr>
          <p:cNvSpPr>
            <a:spLocks noGrp="1" noChangeArrowheads="1"/>
          </p:cNvSpPr>
          <p:nvPr>
            <p:ph type="dt" idx="1"/>
          </p:nvPr>
        </p:nvSpPr>
        <p:spPr bwMode="auto">
          <a:xfrm>
            <a:off x="3856825" y="1"/>
            <a:ext cx="2950375" cy="497367"/>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algn="r" eaLnBrk="1" hangingPunct="1">
              <a:defRPr sz="1200">
                <a:latin typeface="Times" pitchFamily="-106" charset="0"/>
                <a:ea typeface="Osaka" pitchFamily="-106" charset="-128"/>
                <a:cs typeface="+mn-cs"/>
              </a:defRPr>
            </a:lvl1pPr>
          </a:lstStyle>
          <a:p>
            <a:pPr>
              <a:defRPr/>
            </a:pPr>
            <a:r>
              <a:rPr lang="en-US" altLang="ja-JP"/>
              <a:t>2014/10/2</a:t>
            </a:r>
          </a:p>
        </p:txBody>
      </p:sp>
      <p:sp>
        <p:nvSpPr>
          <p:cNvPr id="11268" name="Rectangle 4">
            <a:extLst>
              <a:ext uri="{FF2B5EF4-FFF2-40B4-BE49-F238E27FC236}">
                <a16:creationId xmlns:a16="http://schemas.microsoft.com/office/drawing/2014/main" id="{5AB697AB-6F70-403C-AA54-9EFC18B9D738}"/>
              </a:ext>
            </a:extLst>
          </p:cNvPr>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DDEED136-D01C-4F15-8C05-E9DE0E235D83}"/>
              </a:ext>
            </a:extLst>
          </p:cNvPr>
          <p:cNvSpPr>
            <a:spLocks noGrp="1" noChangeArrowheads="1"/>
          </p:cNvSpPr>
          <p:nvPr>
            <p:ph type="body" sz="quarter" idx="3"/>
          </p:nvPr>
        </p:nvSpPr>
        <p:spPr bwMode="auto">
          <a:xfrm>
            <a:off x="908055" y="4720985"/>
            <a:ext cx="4991091" cy="4473102"/>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6326" name="Rectangle 6">
            <a:extLst>
              <a:ext uri="{FF2B5EF4-FFF2-40B4-BE49-F238E27FC236}">
                <a16:creationId xmlns:a16="http://schemas.microsoft.com/office/drawing/2014/main" id="{DFB9C265-EF2B-4696-B361-AC72F414B2B3}"/>
              </a:ext>
            </a:extLst>
          </p:cNvPr>
          <p:cNvSpPr>
            <a:spLocks noGrp="1" noChangeArrowheads="1"/>
          </p:cNvSpPr>
          <p:nvPr>
            <p:ph type="ftr" sz="quarter" idx="4"/>
          </p:nvPr>
        </p:nvSpPr>
        <p:spPr bwMode="auto">
          <a:xfrm>
            <a:off x="1" y="9441971"/>
            <a:ext cx="2950375" cy="497367"/>
          </a:xfrm>
          <a:prstGeom prst="rect">
            <a:avLst/>
          </a:prstGeom>
          <a:noFill/>
          <a:ln w="9525">
            <a:noFill/>
            <a:miter lim="800000"/>
            <a:headEnd/>
            <a:tailEnd/>
          </a:ln>
          <a:effectLst/>
        </p:spPr>
        <p:txBody>
          <a:bodyPr vert="horz" wrap="square" lIns="92236" tIns="46118" rIns="92236" bIns="46118" numCol="1" anchor="b" anchorCtr="0" compatLnSpc="1">
            <a:prstTxWarp prst="textNoShape">
              <a:avLst/>
            </a:prstTxWarp>
          </a:bodyPr>
          <a:lstStyle>
            <a:lvl1pPr eaLnBrk="1" hangingPunct="1">
              <a:defRPr sz="1200">
                <a:latin typeface="Times" pitchFamily="-106" charset="0"/>
                <a:ea typeface="Osaka" pitchFamily="-106" charset="-128"/>
                <a:cs typeface="+mn-cs"/>
              </a:defRPr>
            </a:lvl1pPr>
          </a:lstStyle>
          <a:p>
            <a:pPr>
              <a:defRPr/>
            </a:pPr>
            <a:endParaRPr lang="en-US" altLang="ja-JP"/>
          </a:p>
        </p:txBody>
      </p:sp>
      <p:sp>
        <p:nvSpPr>
          <p:cNvPr id="56327" name="Rectangle 7">
            <a:extLst>
              <a:ext uri="{FF2B5EF4-FFF2-40B4-BE49-F238E27FC236}">
                <a16:creationId xmlns:a16="http://schemas.microsoft.com/office/drawing/2014/main" id="{23922DAD-DD4C-4AC1-8357-AA00C8FE1E87}"/>
              </a:ext>
            </a:extLst>
          </p:cNvPr>
          <p:cNvSpPr>
            <a:spLocks noGrp="1" noChangeArrowheads="1"/>
          </p:cNvSpPr>
          <p:nvPr>
            <p:ph type="sldNum" sz="quarter" idx="5"/>
          </p:nvPr>
        </p:nvSpPr>
        <p:spPr bwMode="auto">
          <a:xfrm>
            <a:off x="3856825" y="9441971"/>
            <a:ext cx="2950375" cy="497367"/>
          </a:xfrm>
          <a:prstGeom prst="rect">
            <a:avLst/>
          </a:prstGeom>
          <a:noFill/>
          <a:ln w="9525">
            <a:noFill/>
            <a:miter lim="800000"/>
            <a:headEnd/>
            <a:tailEnd/>
          </a:ln>
          <a:effectLst/>
        </p:spPr>
        <p:txBody>
          <a:bodyPr vert="horz" wrap="square" lIns="92236" tIns="46118" rIns="92236" bIns="46118" numCol="1" anchor="b" anchorCtr="0" compatLnSpc="1">
            <a:prstTxWarp prst="textNoShape">
              <a:avLst/>
            </a:prstTxWarp>
          </a:bodyPr>
          <a:lstStyle>
            <a:lvl1pPr algn="r" eaLnBrk="1" hangingPunct="1">
              <a:defRPr sz="1200">
                <a:ea typeface="Osaka"/>
                <a:cs typeface="Osaka"/>
              </a:defRPr>
            </a:lvl1pPr>
          </a:lstStyle>
          <a:p>
            <a:pPr>
              <a:defRPr/>
            </a:pPr>
            <a:fld id="{D54E86D3-56B1-4511-80D7-90D71064C327}" type="slidenum">
              <a:rPr lang="en-US" altLang="ja-JP"/>
              <a:pPr>
                <a:defRPr/>
              </a:pPr>
              <a:t>‹#›</a:t>
            </a:fld>
            <a:endParaRPr lang="en-US" altLang="ja-JP"/>
          </a:p>
        </p:txBody>
      </p:sp>
    </p:spTree>
    <p:extLst>
      <p:ext uri="{BB962C8B-B14F-4D97-AF65-F5344CB8AC3E}">
        <p14:creationId xmlns:p14="http://schemas.microsoft.com/office/powerpoint/2010/main" val="283673901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Times" pitchFamily="80" charset="0"/>
        <a:ea typeface="Osaka" pitchFamily="80" charset="-128"/>
        <a:cs typeface="Osaka" pitchFamily="-112" charset="-128"/>
      </a:defRPr>
    </a:lvl1pPr>
    <a:lvl2pPr marL="457200" algn="l" rtl="0" eaLnBrk="0" fontAlgn="base" hangingPunct="0">
      <a:spcBef>
        <a:spcPct val="30000"/>
      </a:spcBef>
      <a:spcAft>
        <a:spcPct val="0"/>
      </a:spcAft>
      <a:defRPr kumimoji="1" sz="1200" kern="1200">
        <a:solidFill>
          <a:schemeClr val="tx1"/>
        </a:solidFill>
        <a:latin typeface="Times" pitchFamily="80" charset="0"/>
        <a:ea typeface="Osaka" pitchFamily="80" charset="-128"/>
        <a:cs typeface="Osaka" pitchFamily="-112" charset="-128"/>
      </a:defRPr>
    </a:lvl2pPr>
    <a:lvl3pPr marL="914400" algn="l" rtl="0" eaLnBrk="0" fontAlgn="base" hangingPunct="0">
      <a:spcBef>
        <a:spcPct val="30000"/>
      </a:spcBef>
      <a:spcAft>
        <a:spcPct val="0"/>
      </a:spcAft>
      <a:defRPr kumimoji="1" sz="1200" kern="1200">
        <a:solidFill>
          <a:schemeClr val="tx1"/>
        </a:solidFill>
        <a:latin typeface="Times" pitchFamily="80" charset="0"/>
        <a:ea typeface="Osaka" pitchFamily="80" charset="-128"/>
        <a:cs typeface="Osaka" pitchFamily="-112" charset="-128"/>
      </a:defRPr>
    </a:lvl3pPr>
    <a:lvl4pPr marL="1371600" algn="l" rtl="0" eaLnBrk="0" fontAlgn="base" hangingPunct="0">
      <a:spcBef>
        <a:spcPct val="30000"/>
      </a:spcBef>
      <a:spcAft>
        <a:spcPct val="0"/>
      </a:spcAft>
      <a:defRPr kumimoji="1" sz="1200" kern="1200">
        <a:solidFill>
          <a:schemeClr val="tx1"/>
        </a:solidFill>
        <a:latin typeface="Times" pitchFamily="80" charset="0"/>
        <a:ea typeface="Osaka" pitchFamily="80" charset="-128"/>
        <a:cs typeface="Osaka" pitchFamily="-112" charset="-128"/>
      </a:defRPr>
    </a:lvl4pPr>
    <a:lvl5pPr marL="1828800" algn="l" rtl="0" eaLnBrk="0" fontAlgn="base" hangingPunct="0">
      <a:spcBef>
        <a:spcPct val="30000"/>
      </a:spcBef>
      <a:spcAft>
        <a:spcPct val="0"/>
      </a:spcAft>
      <a:defRPr kumimoji="1" sz="1200" kern="1200">
        <a:solidFill>
          <a:schemeClr val="tx1"/>
        </a:solidFill>
        <a:latin typeface="Times" pitchFamily="80" charset="0"/>
        <a:ea typeface="Osaka" pitchFamily="80" charset="-128"/>
        <a:cs typeface="Osaka" pitchFamily="-112"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0BE8843-AB6E-B535-1F26-C44C3632A9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spcBef>
                <a:spcPct val="30000"/>
              </a:spcBef>
              <a:defRPr kumimoji="1" sz="1200">
                <a:solidFill>
                  <a:schemeClr val="tx1"/>
                </a:solidFill>
                <a:latin typeface="Times" panose="02020603050405020304" pitchFamily="18" charset="0"/>
                <a:ea typeface="Osaka"/>
                <a:cs typeface="Osaka"/>
              </a:defRPr>
            </a:lvl1pPr>
            <a:lvl2pPr marL="747713" indent="-287338" defTabSz="892175">
              <a:spcBef>
                <a:spcPct val="30000"/>
              </a:spcBef>
              <a:defRPr kumimoji="1" sz="1200">
                <a:solidFill>
                  <a:schemeClr val="tx1"/>
                </a:solidFill>
                <a:latin typeface="Times" panose="02020603050405020304" pitchFamily="18" charset="0"/>
                <a:ea typeface="Osaka"/>
                <a:cs typeface="Osaka"/>
              </a:defRPr>
            </a:lvl2pPr>
            <a:lvl3pPr marL="1150938" indent="-230188" defTabSz="892175">
              <a:spcBef>
                <a:spcPct val="30000"/>
              </a:spcBef>
              <a:defRPr kumimoji="1" sz="1200">
                <a:solidFill>
                  <a:schemeClr val="tx1"/>
                </a:solidFill>
                <a:latin typeface="Times" panose="02020603050405020304" pitchFamily="18" charset="0"/>
                <a:ea typeface="Osaka"/>
                <a:cs typeface="Osaka"/>
              </a:defRPr>
            </a:lvl3pPr>
            <a:lvl4pPr marL="1611313" indent="-230188" defTabSz="892175">
              <a:spcBef>
                <a:spcPct val="30000"/>
              </a:spcBef>
              <a:defRPr kumimoji="1" sz="1200">
                <a:solidFill>
                  <a:schemeClr val="tx1"/>
                </a:solidFill>
                <a:latin typeface="Times" panose="02020603050405020304" pitchFamily="18" charset="0"/>
                <a:ea typeface="Osaka"/>
                <a:cs typeface="Osaka"/>
              </a:defRPr>
            </a:lvl4pPr>
            <a:lvl5pPr marL="2071688" indent="-230188" defTabSz="892175">
              <a:spcBef>
                <a:spcPct val="30000"/>
              </a:spcBef>
              <a:defRPr kumimoji="1" sz="1200">
                <a:solidFill>
                  <a:schemeClr val="tx1"/>
                </a:solidFill>
                <a:latin typeface="Times" panose="02020603050405020304" pitchFamily="18" charset="0"/>
                <a:ea typeface="Osaka"/>
                <a:cs typeface="Osaka"/>
              </a:defRPr>
            </a:lvl5pPr>
            <a:lvl6pPr marL="2528888" indent="-230188" defTabSz="89217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86088" indent="-230188" defTabSz="89217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43288" indent="-230188" defTabSz="89217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900488" indent="-230188" defTabSz="89217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A0351CF-F50E-4171-BF05-69253AED3B70}" type="slidenum">
              <a:rPr lang="en-US" altLang="ja-JP" smtClean="0"/>
              <a:pPr>
                <a:spcBef>
                  <a:spcPct val="0"/>
                </a:spcBef>
              </a:pPr>
              <a:t>8</a:t>
            </a:fld>
            <a:endParaRPr lang="en-US" altLang="ja-JP"/>
          </a:p>
        </p:txBody>
      </p:sp>
      <p:sp>
        <p:nvSpPr>
          <p:cNvPr id="72707" name="Rectangle 2">
            <a:extLst>
              <a:ext uri="{FF2B5EF4-FFF2-40B4-BE49-F238E27FC236}">
                <a16:creationId xmlns:a16="http://schemas.microsoft.com/office/drawing/2014/main" id="{195BF812-0ACD-D725-A66A-AE77D516608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B7AAA7E-8545-1CC8-73DD-873DB5AD96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anose="02020603050405020304" pitchFamily="18" charset="0"/>
              <a:ea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EB3440C8-9512-4D63-9C6D-9D5A7A0CDA8F}"/>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E8D9E4EB-C9F2-4578-9FE5-7D8BFBFEB5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B27E6EF-8333-4AE7-AADE-AF84AD344DDC}"/>
              </a:ext>
            </a:extLst>
          </p:cNvPr>
          <p:cNvSpPr>
            <a:spLocks noGrp="1"/>
          </p:cNvSpPr>
          <p:nvPr>
            <p:ph type="sldNum" sz="quarter" idx="12"/>
          </p:nvPr>
        </p:nvSpPr>
        <p:spPr/>
        <p:txBody>
          <a:bodyPr/>
          <a:lstStyle>
            <a:lvl1pPr>
              <a:defRPr/>
            </a:lvl1pPr>
          </a:lstStyle>
          <a:p>
            <a:pPr>
              <a:defRPr/>
            </a:pPr>
            <a:fld id="{F06A49A8-0DE3-46A3-95B2-DF9A5858D4EC}" type="slidenum">
              <a:rPr lang="en-US" altLang="ja-JP"/>
              <a:pPr>
                <a:defRPr/>
              </a:pPr>
              <a:t>‹#›</a:t>
            </a:fld>
            <a:endParaRPr lang="en-US" altLang="ja-JP"/>
          </a:p>
        </p:txBody>
      </p:sp>
    </p:spTree>
    <p:extLst>
      <p:ext uri="{BB962C8B-B14F-4D97-AF65-F5344CB8AC3E}">
        <p14:creationId xmlns:p14="http://schemas.microsoft.com/office/powerpoint/2010/main" val="211185008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D709D589-29AB-47A3-B846-C19EF6AA29A9}"/>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42C73C0-16AD-4417-B61A-161BB6175A34}"/>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6" name="スライド番号プレースホルダ 5">
            <a:extLst>
              <a:ext uri="{FF2B5EF4-FFF2-40B4-BE49-F238E27FC236}">
                <a16:creationId xmlns:a16="http://schemas.microsoft.com/office/drawing/2014/main" id="{376350B7-376D-4397-9C9F-E341155494C1}"/>
              </a:ext>
            </a:extLst>
          </p:cNvPr>
          <p:cNvSpPr>
            <a:spLocks noGrp="1"/>
          </p:cNvSpPr>
          <p:nvPr>
            <p:ph type="sldNum" sz="quarter" idx="12"/>
          </p:nvPr>
        </p:nvSpPr>
        <p:spPr/>
        <p:txBody>
          <a:bodyPr/>
          <a:lstStyle>
            <a:lvl1pPr>
              <a:defRPr/>
            </a:lvl1pPr>
          </a:lstStyle>
          <a:p>
            <a:pPr>
              <a:defRPr/>
            </a:pPr>
            <a:fld id="{D2AEE6F8-1274-438B-BA19-B3FF5AC4F977}" type="slidenum">
              <a:rPr lang="en-US" altLang="ja-JP"/>
              <a:pPr>
                <a:defRPr/>
              </a:pPr>
              <a:t>‹#›</a:t>
            </a:fld>
            <a:endParaRPr lang="en-US" altLang="ja-JP"/>
          </a:p>
        </p:txBody>
      </p:sp>
    </p:spTree>
    <p:extLst>
      <p:ext uri="{BB962C8B-B14F-4D97-AF65-F5344CB8AC3E}">
        <p14:creationId xmlns:p14="http://schemas.microsoft.com/office/powerpoint/2010/main" val="247031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9D45B7D-7B4D-4DC9-A22B-466CA98EC7B8}"/>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79D747D-09FA-4095-9578-0717244DEBA5}"/>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6" name="スライド番号プレースホルダ 5">
            <a:extLst>
              <a:ext uri="{FF2B5EF4-FFF2-40B4-BE49-F238E27FC236}">
                <a16:creationId xmlns:a16="http://schemas.microsoft.com/office/drawing/2014/main" id="{72E9228A-2D01-443D-AC3D-3E282FC386B1}"/>
              </a:ext>
            </a:extLst>
          </p:cNvPr>
          <p:cNvSpPr>
            <a:spLocks noGrp="1"/>
          </p:cNvSpPr>
          <p:nvPr>
            <p:ph type="sldNum" sz="quarter" idx="12"/>
          </p:nvPr>
        </p:nvSpPr>
        <p:spPr/>
        <p:txBody>
          <a:bodyPr/>
          <a:lstStyle>
            <a:lvl1pPr>
              <a:defRPr/>
            </a:lvl1pPr>
          </a:lstStyle>
          <a:p>
            <a:pPr>
              <a:defRPr/>
            </a:pPr>
            <a:fld id="{A6E11BDE-FAD0-4B06-9D36-900FD79F0507}" type="slidenum">
              <a:rPr lang="en-US" altLang="ja-JP"/>
              <a:pPr>
                <a:defRPr/>
              </a:pPr>
              <a:t>‹#›</a:t>
            </a:fld>
            <a:endParaRPr lang="en-US" altLang="ja-JP"/>
          </a:p>
        </p:txBody>
      </p:sp>
    </p:spTree>
    <p:extLst>
      <p:ext uri="{BB962C8B-B14F-4D97-AF65-F5344CB8AC3E}">
        <p14:creationId xmlns:p14="http://schemas.microsoft.com/office/powerpoint/2010/main" val="131403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FEEC505-4450-4CAA-B3B6-5CDD5B9B0DE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A38B2D02-6D95-47A8-891A-8314FB4EA73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9B6C6FF-C203-4304-A077-D30200DC9E19}"/>
              </a:ext>
            </a:extLst>
          </p:cNvPr>
          <p:cNvSpPr>
            <a:spLocks noGrp="1"/>
          </p:cNvSpPr>
          <p:nvPr>
            <p:ph type="sldNum" sz="quarter" idx="12"/>
          </p:nvPr>
        </p:nvSpPr>
        <p:spPr/>
        <p:txBody>
          <a:bodyPr/>
          <a:lstStyle>
            <a:lvl1pPr>
              <a:defRPr/>
            </a:lvl1pPr>
          </a:lstStyle>
          <a:p>
            <a:pPr>
              <a:defRPr/>
            </a:pPr>
            <a:fld id="{DF3FBE40-D220-4ED9-AB7C-817E90B681D9}" type="slidenum">
              <a:rPr lang="en-US" altLang="ja-JP"/>
              <a:pPr>
                <a:defRPr/>
              </a:pPr>
              <a:t>‹#›</a:t>
            </a:fld>
            <a:endParaRPr lang="en-US" altLang="ja-JP"/>
          </a:p>
        </p:txBody>
      </p:sp>
    </p:spTree>
    <p:extLst>
      <p:ext uri="{BB962C8B-B14F-4D97-AF65-F5344CB8AC3E}">
        <p14:creationId xmlns:p14="http://schemas.microsoft.com/office/powerpoint/2010/main" val="16736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6D2E0656-19F5-4D3F-8278-1F200BD347DA}"/>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CBF1D60A-2BA1-4E7C-91A0-350344881DD8}"/>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6" name="スライド番号プレースホルダ 5">
            <a:extLst>
              <a:ext uri="{FF2B5EF4-FFF2-40B4-BE49-F238E27FC236}">
                <a16:creationId xmlns:a16="http://schemas.microsoft.com/office/drawing/2014/main" id="{11001E0A-B0CB-4302-8FE7-888DC31A29DA}"/>
              </a:ext>
            </a:extLst>
          </p:cNvPr>
          <p:cNvSpPr>
            <a:spLocks noGrp="1"/>
          </p:cNvSpPr>
          <p:nvPr>
            <p:ph type="sldNum" sz="quarter" idx="12"/>
          </p:nvPr>
        </p:nvSpPr>
        <p:spPr/>
        <p:txBody>
          <a:bodyPr/>
          <a:lstStyle>
            <a:lvl1pPr>
              <a:defRPr/>
            </a:lvl1pPr>
          </a:lstStyle>
          <a:p>
            <a:pPr>
              <a:defRPr/>
            </a:pPr>
            <a:fld id="{90FBDD66-7D8F-4424-A206-09A36E78842E}" type="slidenum">
              <a:rPr lang="en-US" altLang="ja-JP"/>
              <a:pPr>
                <a:defRPr/>
              </a:pPr>
              <a:t>‹#›</a:t>
            </a:fld>
            <a:endParaRPr lang="en-US" altLang="ja-JP"/>
          </a:p>
        </p:txBody>
      </p:sp>
    </p:spTree>
    <p:extLst>
      <p:ext uri="{BB962C8B-B14F-4D97-AF65-F5344CB8AC3E}">
        <p14:creationId xmlns:p14="http://schemas.microsoft.com/office/powerpoint/2010/main" val="397833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a:extLst>
              <a:ext uri="{FF2B5EF4-FFF2-40B4-BE49-F238E27FC236}">
                <a16:creationId xmlns:a16="http://schemas.microsoft.com/office/drawing/2014/main" id="{42B5B9BF-BEA1-4F0F-905A-014346BF17EE}"/>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5">
            <a:extLst>
              <a:ext uri="{FF2B5EF4-FFF2-40B4-BE49-F238E27FC236}">
                <a16:creationId xmlns:a16="http://schemas.microsoft.com/office/drawing/2014/main" id="{3795D2FA-BCBB-40DF-A5E6-60F64C0ED0C6}"/>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7" name="スライド番号プレースホルダ 6">
            <a:extLst>
              <a:ext uri="{FF2B5EF4-FFF2-40B4-BE49-F238E27FC236}">
                <a16:creationId xmlns:a16="http://schemas.microsoft.com/office/drawing/2014/main" id="{B4044D7B-9CE5-4D05-BBE4-19833BBCF88F}"/>
              </a:ext>
            </a:extLst>
          </p:cNvPr>
          <p:cNvSpPr>
            <a:spLocks noGrp="1"/>
          </p:cNvSpPr>
          <p:nvPr>
            <p:ph type="sldNum" sz="quarter" idx="12"/>
          </p:nvPr>
        </p:nvSpPr>
        <p:spPr/>
        <p:txBody>
          <a:bodyPr/>
          <a:lstStyle>
            <a:lvl1pPr>
              <a:defRPr/>
            </a:lvl1pPr>
          </a:lstStyle>
          <a:p>
            <a:pPr>
              <a:defRPr/>
            </a:pPr>
            <a:fld id="{FE44D78A-5A8C-4755-AD7F-1BF80ADE0FED}" type="slidenum">
              <a:rPr lang="en-US" altLang="ja-JP"/>
              <a:pPr>
                <a:defRPr/>
              </a:pPr>
              <a:t>‹#›</a:t>
            </a:fld>
            <a:endParaRPr lang="en-US" altLang="ja-JP"/>
          </a:p>
        </p:txBody>
      </p:sp>
    </p:spTree>
    <p:extLst>
      <p:ext uri="{BB962C8B-B14F-4D97-AF65-F5344CB8AC3E}">
        <p14:creationId xmlns:p14="http://schemas.microsoft.com/office/powerpoint/2010/main" val="411847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a:extLst>
              <a:ext uri="{FF2B5EF4-FFF2-40B4-BE49-F238E27FC236}">
                <a16:creationId xmlns:a16="http://schemas.microsoft.com/office/drawing/2014/main" id="{C8D31EF4-2654-4B1A-BC35-6DCA56B12E3A}"/>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7">
            <a:extLst>
              <a:ext uri="{FF2B5EF4-FFF2-40B4-BE49-F238E27FC236}">
                <a16:creationId xmlns:a16="http://schemas.microsoft.com/office/drawing/2014/main" id="{382484B9-8C41-44F1-BE1D-465D76377EE9}"/>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9" name="スライド番号プレースホルダ 8">
            <a:extLst>
              <a:ext uri="{FF2B5EF4-FFF2-40B4-BE49-F238E27FC236}">
                <a16:creationId xmlns:a16="http://schemas.microsoft.com/office/drawing/2014/main" id="{68832809-853D-474A-A7D7-AFEEC5B34A11}"/>
              </a:ext>
            </a:extLst>
          </p:cNvPr>
          <p:cNvSpPr>
            <a:spLocks noGrp="1"/>
          </p:cNvSpPr>
          <p:nvPr>
            <p:ph type="sldNum" sz="quarter" idx="12"/>
          </p:nvPr>
        </p:nvSpPr>
        <p:spPr/>
        <p:txBody>
          <a:bodyPr/>
          <a:lstStyle>
            <a:lvl1pPr>
              <a:defRPr/>
            </a:lvl1pPr>
          </a:lstStyle>
          <a:p>
            <a:pPr>
              <a:defRPr/>
            </a:pPr>
            <a:fld id="{781899F5-7F08-40DD-B8AB-E827E24FE193}" type="slidenum">
              <a:rPr lang="en-US" altLang="ja-JP"/>
              <a:pPr>
                <a:defRPr/>
              </a:pPr>
              <a:t>‹#›</a:t>
            </a:fld>
            <a:endParaRPr lang="en-US" altLang="ja-JP"/>
          </a:p>
        </p:txBody>
      </p:sp>
    </p:spTree>
    <p:extLst>
      <p:ext uri="{BB962C8B-B14F-4D97-AF65-F5344CB8AC3E}">
        <p14:creationId xmlns:p14="http://schemas.microsoft.com/office/powerpoint/2010/main" val="303427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a:extLst>
              <a:ext uri="{FF2B5EF4-FFF2-40B4-BE49-F238E27FC236}">
                <a16:creationId xmlns:a16="http://schemas.microsoft.com/office/drawing/2014/main" id="{7DAE7EDA-95BE-48EC-BA15-F751DEB8B8AE}"/>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3">
            <a:extLst>
              <a:ext uri="{FF2B5EF4-FFF2-40B4-BE49-F238E27FC236}">
                <a16:creationId xmlns:a16="http://schemas.microsoft.com/office/drawing/2014/main" id="{61D61E0E-D911-46B8-9E7B-4934828EB326}"/>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5" name="スライド番号プレースホルダ 4">
            <a:extLst>
              <a:ext uri="{FF2B5EF4-FFF2-40B4-BE49-F238E27FC236}">
                <a16:creationId xmlns:a16="http://schemas.microsoft.com/office/drawing/2014/main" id="{005BB202-9A81-41B3-9AFD-096897657CEC}"/>
              </a:ext>
            </a:extLst>
          </p:cNvPr>
          <p:cNvSpPr>
            <a:spLocks noGrp="1"/>
          </p:cNvSpPr>
          <p:nvPr>
            <p:ph type="sldNum" sz="quarter" idx="12"/>
          </p:nvPr>
        </p:nvSpPr>
        <p:spPr/>
        <p:txBody>
          <a:bodyPr/>
          <a:lstStyle>
            <a:lvl1pPr>
              <a:defRPr/>
            </a:lvl1pPr>
          </a:lstStyle>
          <a:p>
            <a:pPr>
              <a:defRPr/>
            </a:pPr>
            <a:fld id="{CB214EA4-AD48-40FA-A7F7-3C7709B9EE49}" type="slidenum">
              <a:rPr lang="en-US" altLang="ja-JP"/>
              <a:pPr>
                <a:defRPr/>
              </a:pPr>
              <a:t>‹#›</a:t>
            </a:fld>
            <a:endParaRPr lang="en-US" altLang="ja-JP"/>
          </a:p>
        </p:txBody>
      </p:sp>
    </p:spTree>
    <p:extLst>
      <p:ext uri="{BB962C8B-B14F-4D97-AF65-F5344CB8AC3E}">
        <p14:creationId xmlns:p14="http://schemas.microsoft.com/office/powerpoint/2010/main" val="214511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a:extLst>
              <a:ext uri="{FF2B5EF4-FFF2-40B4-BE49-F238E27FC236}">
                <a16:creationId xmlns:a16="http://schemas.microsoft.com/office/drawing/2014/main" id="{18648394-B8D7-4630-AC4D-A5928C7E0B74}"/>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2">
            <a:extLst>
              <a:ext uri="{FF2B5EF4-FFF2-40B4-BE49-F238E27FC236}">
                <a16:creationId xmlns:a16="http://schemas.microsoft.com/office/drawing/2014/main" id="{9EAF4F29-6C0D-4124-87CF-FA4BF14B04A5}"/>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4" name="スライド番号プレースホルダ 3">
            <a:extLst>
              <a:ext uri="{FF2B5EF4-FFF2-40B4-BE49-F238E27FC236}">
                <a16:creationId xmlns:a16="http://schemas.microsoft.com/office/drawing/2014/main" id="{8141AC45-25AA-41C5-AAE3-0ABC47EF3D79}"/>
              </a:ext>
            </a:extLst>
          </p:cNvPr>
          <p:cNvSpPr>
            <a:spLocks noGrp="1"/>
          </p:cNvSpPr>
          <p:nvPr>
            <p:ph type="sldNum" sz="quarter" idx="12"/>
          </p:nvPr>
        </p:nvSpPr>
        <p:spPr/>
        <p:txBody>
          <a:bodyPr/>
          <a:lstStyle>
            <a:lvl1pPr>
              <a:defRPr/>
            </a:lvl1pPr>
          </a:lstStyle>
          <a:p>
            <a:pPr>
              <a:defRPr/>
            </a:pPr>
            <a:fld id="{8087D7F9-E042-428C-AB88-A19BA4B69326}" type="slidenum">
              <a:rPr lang="en-US" altLang="ja-JP"/>
              <a:pPr>
                <a:defRPr/>
              </a:pPr>
              <a:t>‹#›</a:t>
            </a:fld>
            <a:endParaRPr lang="en-US" altLang="ja-JP"/>
          </a:p>
        </p:txBody>
      </p:sp>
    </p:spTree>
    <p:extLst>
      <p:ext uri="{BB962C8B-B14F-4D97-AF65-F5344CB8AC3E}">
        <p14:creationId xmlns:p14="http://schemas.microsoft.com/office/powerpoint/2010/main" val="59172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a:extLst>
              <a:ext uri="{FF2B5EF4-FFF2-40B4-BE49-F238E27FC236}">
                <a16:creationId xmlns:a16="http://schemas.microsoft.com/office/drawing/2014/main" id="{1B8D536D-31BC-4CB4-A842-DAA456D66B63}"/>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5">
            <a:extLst>
              <a:ext uri="{FF2B5EF4-FFF2-40B4-BE49-F238E27FC236}">
                <a16:creationId xmlns:a16="http://schemas.microsoft.com/office/drawing/2014/main" id="{4B46B0F1-F8F8-4D9D-951E-75B4E86F26E8}"/>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7" name="スライド番号プレースホルダ 6">
            <a:extLst>
              <a:ext uri="{FF2B5EF4-FFF2-40B4-BE49-F238E27FC236}">
                <a16:creationId xmlns:a16="http://schemas.microsoft.com/office/drawing/2014/main" id="{BB9ECB6A-E7F6-46D6-9FC0-29B9CF6F9998}"/>
              </a:ext>
            </a:extLst>
          </p:cNvPr>
          <p:cNvSpPr>
            <a:spLocks noGrp="1"/>
          </p:cNvSpPr>
          <p:nvPr>
            <p:ph type="sldNum" sz="quarter" idx="12"/>
          </p:nvPr>
        </p:nvSpPr>
        <p:spPr/>
        <p:txBody>
          <a:bodyPr/>
          <a:lstStyle>
            <a:lvl1pPr>
              <a:defRPr/>
            </a:lvl1pPr>
          </a:lstStyle>
          <a:p>
            <a:pPr>
              <a:defRPr/>
            </a:pPr>
            <a:fld id="{31C75299-A6C5-420E-ADAF-36701C9B00FF}" type="slidenum">
              <a:rPr lang="en-US" altLang="ja-JP"/>
              <a:pPr>
                <a:defRPr/>
              </a:pPr>
              <a:t>‹#›</a:t>
            </a:fld>
            <a:endParaRPr lang="en-US" altLang="ja-JP"/>
          </a:p>
        </p:txBody>
      </p:sp>
    </p:spTree>
    <p:extLst>
      <p:ext uri="{BB962C8B-B14F-4D97-AF65-F5344CB8AC3E}">
        <p14:creationId xmlns:p14="http://schemas.microsoft.com/office/powerpoint/2010/main" val="248948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a:extLst>
              <a:ext uri="{FF2B5EF4-FFF2-40B4-BE49-F238E27FC236}">
                <a16:creationId xmlns:a16="http://schemas.microsoft.com/office/drawing/2014/main" id="{E60D3F81-47AD-47BE-AC25-A508D9006F7C}"/>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5">
            <a:extLst>
              <a:ext uri="{FF2B5EF4-FFF2-40B4-BE49-F238E27FC236}">
                <a16:creationId xmlns:a16="http://schemas.microsoft.com/office/drawing/2014/main" id="{F23E7179-50F0-46E9-9C23-DF67D2627D44}"/>
              </a:ext>
            </a:extLst>
          </p:cNvPr>
          <p:cNvSpPr>
            <a:spLocks noGrp="1"/>
          </p:cNvSpPr>
          <p:nvPr>
            <p:ph type="ftr" sz="quarter" idx="11"/>
          </p:nvPr>
        </p:nvSpPr>
        <p:spPr/>
        <p:txBody>
          <a:bodyPr wrap="square" numCol="1" anchorCtr="0" compatLnSpc="1">
            <a:prstTxWarp prst="textNoShape">
              <a:avLst/>
            </a:prstTxWarp>
          </a:bodyPr>
          <a:lstStyle>
            <a:lvl1pPr>
              <a:defRPr>
                <a:solidFill>
                  <a:srgbClr val="898989"/>
                </a:solidFill>
              </a:defRPr>
            </a:lvl1pPr>
          </a:lstStyle>
          <a:p>
            <a:pPr>
              <a:defRPr/>
            </a:pPr>
            <a:r>
              <a:rPr lang="ja-JP" altLang="en-US"/>
              <a:t>日本</a:t>
            </a:r>
            <a:r>
              <a:rPr lang="en-US" altLang="ja-JP"/>
              <a:t>DMAT</a:t>
            </a:r>
            <a:r>
              <a:rPr lang="ja-JP" altLang="en-US"/>
              <a:t>標準コース</a:t>
            </a:r>
            <a:endParaRPr kumimoji="0" lang="ja-JP" altLang="en-US"/>
          </a:p>
        </p:txBody>
      </p:sp>
      <p:sp>
        <p:nvSpPr>
          <p:cNvPr id="7" name="スライド番号プレースホルダ 6">
            <a:extLst>
              <a:ext uri="{FF2B5EF4-FFF2-40B4-BE49-F238E27FC236}">
                <a16:creationId xmlns:a16="http://schemas.microsoft.com/office/drawing/2014/main" id="{DFF549C7-74F1-4309-ABF4-D20A3E428845}"/>
              </a:ext>
            </a:extLst>
          </p:cNvPr>
          <p:cNvSpPr>
            <a:spLocks noGrp="1"/>
          </p:cNvSpPr>
          <p:nvPr>
            <p:ph type="sldNum" sz="quarter" idx="12"/>
          </p:nvPr>
        </p:nvSpPr>
        <p:spPr/>
        <p:txBody>
          <a:bodyPr/>
          <a:lstStyle>
            <a:lvl1pPr>
              <a:defRPr/>
            </a:lvl1pPr>
          </a:lstStyle>
          <a:p>
            <a:pPr>
              <a:defRPr/>
            </a:pPr>
            <a:fld id="{E50F5123-F265-435B-B5B6-985E97784EB1}" type="slidenum">
              <a:rPr lang="en-US" altLang="ja-JP"/>
              <a:pPr>
                <a:defRPr/>
              </a:pPr>
              <a:t>‹#›</a:t>
            </a:fld>
            <a:endParaRPr lang="en-US" altLang="ja-JP"/>
          </a:p>
        </p:txBody>
      </p:sp>
    </p:spTree>
    <p:extLst>
      <p:ext uri="{BB962C8B-B14F-4D97-AF65-F5344CB8AC3E}">
        <p14:creationId xmlns:p14="http://schemas.microsoft.com/office/powerpoint/2010/main" val="82134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F7913A0E-1555-4670-804B-1181A81BAB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F945A3A7-42C7-44AA-87BA-0B3F4A8739F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2D650FB-FEAD-437D-AAA4-186444CD7B2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charset="0"/>
                <a:ea typeface="Osaka" charset="-128"/>
                <a:cs typeface="+mn-cs"/>
              </a:defRPr>
            </a:lvl1pPr>
          </a:lstStyle>
          <a:p>
            <a:pPr>
              <a:defRPr/>
            </a:pPr>
            <a:endParaRPr lang="en-US" altLang="ja-JP"/>
          </a:p>
        </p:txBody>
      </p:sp>
      <p:sp>
        <p:nvSpPr>
          <p:cNvPr id="5" name="フッター プレースホルダ 4">
            <a:extLst>
              <a:ext uri="{FF2B5EF4-FFF2-40B4-BE49-F238E27FC236}">
                <a16:creationId xmlns:a16="http://schemas.microsoft.com/office/drawing/2014/main" id="{DA955791-8F28-4EF0-8CCE-9B87352F7B1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charset="0"/>
                <a:ea typeface="Osaka" charset="-128"/>
                <a:cs typeface="+mn-cs"/>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A667893-0723-4131-9582-25C0469EB7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Osaka"/>
                <a:cs typeface="Osaka"/>
              </a:defRPr>
            </a:lvl1pPr>
          </a:lstStyle>
          <a:p>
            <a:pPr>
              <a:defRPr/>
            </a:pPr>
            <a:fld id="{4845621A-3204-4E7D-8152-C5AAF1ABEB3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7851" r:id="rId1"/>
    <p:sldLayoutId id="2147487852" r:id="rId2"/>
    <p:sldLayoutId id="2147487853" r:id="rId3"/>
    <p:sldLayoutId id="2147487854" r:id="rId4"/>
    <p:sldLayoutId id="2147487855" r:id="rId5"/>
    <p:sldLayoutId id="2147487856" r:id="rId6"/>
    <p:sldLayoutId id="2147487857" r:id="rId7"/>
    <p:sldLayoutId id="2147487858" r:id="rId8"/>
    <p:sldLayoutId id="2147487859" r:id="rId9"/>
    <p:sldLayoutId id="2147487860" r:id="rId10"/>
    <p:sldLayoutId id="214748786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jp/url?sa=i&amp;rct=j&amp;q=&amp;esrc=s&amp;source=images&amp;cd=&amp;cad=rja&amp;uact=8&amp;docid=xLwcUw1UVRmBoM&amp;tbnid=1W5bKvtMbYcZjM:&amp;ved=0CAUQjRw&amp;url=http%3A%2F%2Fwww.kumamoto.jrc.or.jp%2Fexhibition%2Fex04&amp;ei=yKqWU73BMITj8AWM5oDoDw&amp;bvm=bv.68445247,d.dGc&amp;psig=AFQjCNHrnZFp_XiviD5TjATPiT6SHVH2DA&amp;ust=1402469447225766"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53B1E38C-48BC-46BE-BF2C-6189F1F16CD6}"/>
              </a:ext>
            </a:extLst>
          </p:cNvPr>
          <p:cNvSpPr>
            <a:spLocks noGrp="1"/>
          </p:cNvSpPr>
          <p:nvPr>
            <p:ph type="title"/>
          </p:nvPr>
        </p:nvSpPr>
        <p:spPr>
          <a:xfrm>
            <a:off x="457200" y="44450"/>
            <a:ext cx="8229600" cy="706438"/>
          </a:xfrm>
        </p:spPr>
        <p:txBody>
          <a:bodyPr/>
          <a:lstStyle/>
          <a:p>
            <a:r>
              <a:rPr lang="en-US" altLang="ja-JP"/>
              <a:t>DMAT</a:t>
            </a:r>
            <a:r>
              <a:rPr lang="ja-JP" altLang="en-US"/>
              <a:t>の活動は</a:t>
            </a:r>
          </a:p>
        </p:txBody>
      </p:sp>
      <p:sp>
        <p:nvSpPr>
          <p:cNvPr id="39939" name="コンテンツ プレースホルダー 2">
            <a:extLst>
              <a:ext uri="{FF2B5EF4-FFF2-40B4-BE49-F238E27FC236}">
                <a16:creationId xmlns:a16="http://schemas.microsoft.com/office/drawing/2014/main" id="{0E920563-2C6F-4354-95BB-A21E8D4AE54D}"/>
              </a:ext>
            </a:extLst>
          </p:cNvPr>
          <p:cNvSpPr>
            <a:spLocks noGrp="1"/>
          </p:cNvSpPr>
          <p:nvPr>
            <p:ph idx="1"/>
          </p:nvPr>
        </p:nvSpPr>
        <p:spPr>
          <a:xfrm>
            <a:off x="282575" y="620713"/>
            <a:ext cx="8578850" cy="6048375"/>
          </a:xfrm>
        </p:spPr>
        <p:txBody>
          <a:bodyPr/>
          <a:lstStyle/>
          <a:p>
            <a:pPr>
              <a:defRPr/>
            </a:pPr>
            <a:r>
              <a:rPr lang="ja-JP" altLang="en-US" dirty="0"/>
              <a:t>被災地の医療を支援する。</a:t>
            </a:r>
            <a:endParaRPr lang="en-US" altLang="ja-JP" dirty="0"/>
          </a:p>
          <a:p>
            <a:pPr>
              <a:defRPr/>
            </a:pPr>
            <a:r>
              <a:rPr lang="ja-JP" altLang="en-US" dirty="0"/>
              <a:t>被災地の医療従事者を支援する。</a:t>
            </a:r>
            <a:endParaRPr lang="en-US" altLang="ja-JP" dirty="0"/>
          </a:p>
          <a:p>
            <a:pPr>
              <a:defRPr/>
            </a:pPr>
            <a:r>
              <a:rPr lang="ja-JP" altLang="en-US" dirty="0"/>
              <a:t>被災地では、必ず地元の医療が　　　　　　　　　　　すでに活動している。</a:t>
            </a:r>
            <a:endParaRPr lang="en-US" altLang="ja-JP" dirty="0"/>
          </a:p>
          <a:p>
            <a:pPr>
              <a:defRPr/>
            </a:pPr>
            <a:r>
              <a:rPr lang="ja-JP" altLang="en-US" dirty="0"/>
              <a:t>被災地での医療従事者に寄り添い</a:t>
            </a:r>
            <a:endParaRPr lang="en-US" altLang="ja-JP" dirty="0"/>
          </a:p>
          <a:p>
            <a:pPr marL="0" indent="0">
              <a:buFontTx/>
              <a:buNone/>
              <a:defRPr/>
            </a:pPr>
            <a:r>
              <a:rPr lang="ja-JP" altLang="en-US" dirty="0"/>
              <a:t>　医療機関を支えることを目的とする。</a:t>
            </a:r>
            <a:endParaRPr lang="en-US" altLang="ja-JP" dirty="0"/>
          </a:p>
          <a:p>
            <a:pPr>
              <a:defRPr/>
            </a:pPr>
            <a:endParaRPr lang="en-US" altLang="ja-JP" dirty="0"/>
          </a:p>
          <a:p>
            <a:pPr marL="0" indent="0">
              <a:buFont typeface="Arial" panose="020B0604020202020204" pitchFamily="34" charset="0"/>
              <a:buNone/>
              <a:defRPr/>
            </a:pPr>
            <a:r>
              <a:rPr lang="ja-JP" altLang="en-US" dirty="0"/>
              <a:t>私は、飾り石のような華やかな人間となるより</a:t>
            </a:r>
            <a:endParaRPr lang="en-US" altLang="ja-JP" dirty="0"/>
          </a:p>
          <a:p>
            <a:pPr marL="0" indent="0">
              <a:buFont typeface="Arial" panose="020B0604020202020204" pitchFamily="34" charset="0"/>
              <a:buNone/>
              <a:defRPr/>
            </a:pPr>
            <a:r>
              <a:rPr lang="ja-JP" altLang="en-US" dirty="0"/>
              <a:t>裏石のように目立たずとも人々を支える人間になることを望みます</a:t>
            </a:r>
            <a:endParaRPr lang="en-US" altLang="ja-JP" dirty="0"/>
          </a:p>
          <a:p>
            <a:pPr marL="0" indent="0" algn="r">
              <a:buFont typeface="Arial" panose="020B0604020202020204" pitchFamily="34" charset="0"/>
              <a:buNone/>
              <a:defRPr/>
            </a:pPr>
            <a:r>
              <a:rPr lang="ja-JP" altLang="en-US" dirty="0"/>
              <a:t>赤十字救護看護婦・竹田ハツメさん</a:t>
            </a:r>
            <a:endParaRPr lang="en-US" altLang="ja-JP" dirty="0"/>
          </a:p>
          <a:p>
            <a:pPr>
              <a:defRPr/>
            </a:pPr>
            <a:endParaRPr lang="en-US" altLang="ja-JP" dirty="0"/>
          </a:p>
          <a:p>
            <a:pPr>
              <a:defRPr/>
            </a:pPr>
            <a:endParaRPr lang="ja-JP" altLang="en-US" dirty="0"/>
          </a:p>
        </p:txBody>
      </p:sp>
      <p:pic>
        <p:nvPicPr>
          <p:cNvPr id="39941" name="Picture 5">
            <a:hlinkClick r:id="rId2"/>
            <a:extLst>
              <a:ext uri="{FF2B5EF4-FFF2-40B4-BE49-F238E27FC236}">
                <a16:creationId xmlns:a16="http://schemas.microsoft.com/office/drawing/2014/main" id="{7C2CCAD8-96CE-46F3-B6CE-20F8FB067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39825"/>
            <a:ext cx="2232025"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1CDD7267-A912-4DE8-AD15-0E8DDF201315}"/>
              </a:ext>
            </a:extLst>
          </p:cNvPr>
          <p:cNvSpPr/>
          <p:nvPr/>
        </p:nvSpPr>
        <p:spPr>
          <a:xfrm>
            <a:off x="107950" y="4638675"/>
            <a:ext cx="8928100" cy="2160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dissolve">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dissolve">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9939">
                                            <p:txEl>
                                              <p:pRg st="6" end="6"/>
                                            </p:txEl>
                                          </p:spTgt>
                                        </p:tgtEl>
                                        <p:attrNameLst>
                                          <p:attrName>style.visibility</p:attrName>
                                        </p:attrNameLst>
                                      </p:cBhvr>
                                      <p:to>
                                        <p:strVal val="visible"/>
                                      </p:to>
                                    </p:set>
                                    <p:animEffect transition="in" filter="dissolve">
                                      <p:cBhvr>
                                        <p:cTn id="32" dur="500"/>
                                        <p:tgtEl>
                                          <p:spTgt spid="3993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939">
                                            <p:txEl>
                                              <p:pRg st="7" end="7"/>
                                            </p:txEl>
                                          </p:spTgt>
                                        </p:tgtEl>
                                        <p:attrNameLst>
                                          <p:attrName>style.visibility</p:attrName>
                                        </p:attrNameLst>
                                      </p:cBhvr>
                                      <p:to>
                                        <p:strVal val="visible"/>
                                      </p:to>
                                    </p:set>
                                    <p:animEffect transition="in" filter="dissolve">
                                      <p:cBhvr>
                                        <p:cTn id="37" dur="500"/>
                                        <p:tgtEl>
                                          <p:spTgt spid="3993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9939">
                                            <p:txEl>
                                              <p:pRg st="8" end="8"/>
                                            </p:txEl>
                                          </p:spTgt>
                                        </p:tgtEl>
                                        <p:attrNameLst>
                                          <p:attrName>style.visibility</p:attrName>
                                        </p:attrNameLst>
                                      </p:cBhvr>
                                      <p:to>
                                        <p:strVal val="visible"/>
                                      </p:to>
                                    </p:set>
                                    <p:animEffect transition="in" filter="dissolve">
                                      <p:cBhvr>
                                        <p:cTn id="42" dur="500"/>
                                        <p:tgtEl>
                                          <p:spTgt spid="3993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9941"/>
                                        </p:tgtEl>
                                        <p:attrNameLst>
                                          <p:attrName>style.visibility</p:attrName>
                                        </p:attrNameLst>
                                      </p:cBhvr>
                                      <p:to>
                                        <p:strVal val="visible"/>
                                      </p:to>
                                    </p:set>
                                    <p:animEffect transition="in" filter="dissolve">
                                      <p:cBhvr>
                                        <p:cTn id="4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a:extLst>
              <a:ext uri="{FF2B5EF4-FFF2-40B4-BE49-F238E27FC236}">
                <a16:creationId xmlns:a16="http://schemas.microsoft.com/office/drawing/2014/main" id="{59AA122F-7B65-4475-A828-69E5A7749017}"/>
              </a:ext>
            </a:extLst>
          </p:cNvPr>
          <p:cNvSpPr>
            <a:spLocks noGrp="1"/>
          </p:cNvSpPr>
          <p:nvPr>
            <p:ph type="title"/>
          </p:nvPr>
        </p:nvSpPr>
        <p:spPr>
          <a:xfrm>
            <a:off x="107950" y="115888"/>
            <a:ext cx="4402138" cy="836612"/>
          </a:xfrm>
        </p:spPr>
        <p:txBody>
          <a:bodyPr/>
          <a:lstStyle/>
          <a:p>
            <a:pPr algn="l"/>
            <a:r>
              <a:rPr lang="ja-JP" altLang="en-US" sz="3200"/>
              <a:t>ガソリン携行缶について</a:t>
            </a:r>
          </a:p>
        </p:txBody>
      </p:sp>
      <p:sp>
        <p:nvSpPr>
          <p:cNvPr id="94211" name="コンテンツ プレースホルダー 2">
            <a:extLst>
              <a:ext uri="{FF2B5EF4-FFF2-40B4-BE49-F238E27FC236}">
                <a16:creationId xmlns:a16="http://schemas.microsoft.com/office/drawing/2014/main" id="{7160600B-0AA9-4E0A-AAA3-0BBAFA67ABA6}"/>
              </a:ext>
            </a:extLst>
          </p:cNvPr>
          <p:cNvSpPr>
            <a:spLocks noGrp="1"/>
          </p:cNvSpPr>
          <p:nvPr>
            <p:ph idx="1"/>
          </p:nvPr>
        </p:nvSpPr>
        <p:spPr>
          <a:xfrm>
            <a:off x="107950" y="1125538"/>
            <a:ext cx="4248150" cy="5230812"/>
          </a:xfrm>
        </p:spPr>
        <p:txBody>
          <a:bodyPr/>
          <a:lstStyle/>
          <a:p>
            <a:r>
              <a:rPr lang="ja-JP" altLang="en-US" sz="2400" u="sng">
                <a:solidFill>
                  <a:srgbClr val="FF0000"/>
                </a:solidFill>
              </a:rPr>
              <a:t>ガソリン、軽油は危険物</a:t>
            </a:r>
            <a:endParaRPr lang="en-US" altLang="ja-JP" sz="2400" u="sng">
              <a:solidFill>
                <a:srgbClr val="FF0000"/>
              </a:solidFill>
            </a:endParaRPr>
          </a:p>
          <a:p>
            <a:r>
              <a:rPr lang="ja-JP" altLang="en-US" sz="2400"/>
              <a:t>消防法令に適合した専用の金属製容器を使用すること</a:t>
            </a:r>
            <a:br>
              <a:rPr lang="en-US" altLang="ja-JP" sz="2400"/>
            </a:br>
            <a:r>
              <a:rPr lang="ja-JP" altLang="en-US" sz="2400"/>
              <a:t>（灯油用ポリ容器は不可）</a:t>
            </a:r>
            <a:endParaRPr lang="en-US" altLang="ja-JP" sz="2400"/>
          </a:p>
          <a:p>
            <a:r>
              <a:rPr lang="ja-JP" altLang="en-US" sz="2400"/>
              <a:t>１台の乗用車に搭載できるガソリンは２２リットルまで</a:t>
            </a:r>
            <a:endParaRPr lang="en-US" altLang="ja-JP" sz="2400"/>
          </a:p>
          <a:p>
            <a:r>
              <a:rPr lang="ja-JP" altLang="en-US" sz="2400"/>
              <a:t>セルフスタンドでの給油不可</a:t>
            </a:r>
            <a:endParaRPr lang="en-US" altLang="ja-JP" sz="2400"/>
          </a:p>
          <a:p>
            <a:r>
              <a:rPr lang="ja-JP" altLang="en-US" sz="2400"/>
              <a:t>エア調整ネジを開けて、内部のガスを抜く等の作業が必要</a:t>
            </a:r>
            <a:br>
              <a:rPr lang="en-US" altLang="ja-JP" sz="2400"/>
            </a:br>
            <a:r>
              <a:rPr lang="ja-JP" altLang="en-US" sz="2400"/>
              <a:t>（取扱説明書に従って使用）</a:t>
            </a:r>
            <a:endParaRPr lang="en-US" altLang="ja-JP" sz="2400"/>
          </a:p>
        </p:txBody>
      </p:sp>
      <p:sp>
        <p:nvSpPr>
          <p:cNvPr id="4" name="フッター プレースホルダー 3">
            <a:extLst>
              <a:ext uri="{FF2B5EF4-FFF2-40B4-BE49-F238E27FC236}">
                <a16:creationId xmlns:a16="http://schemas.microsoft.com/office/drawing/2014/main" id="{6145F9A3-3093-497A-8D2A-4D94413E6427}"/>
              </a:ext>
            </a:extLst>
          </p:cNvPr>
          <p:cNvSpPr>
            <a:spLocks noGrp="1"/>
          </p:cNvSpPr>
          <p:nvPr>
            <p:ph type="ftr" sz="quarter" idx="11"/>
          </p:nvPr>
        </p:nvSpPr>
        <p:spPr/>
        <p:txBody>
          <a:bodyPr/>
          <a:lstStyle/>
          <a:p>
            <a:pPr>
              <a:defRPr/>
            </a:pPr>
            <a:endParaRPr lang="ja-JP" altLang="en-US"/>
          </a:p>
        </p:txBody>
      </p:sp>
      <p:pic>
        <p:nvPicPr>
          <p:cNvPr id="94213" name="図 6">
            <a:extLst>
              <a:ext uri="{FF2B5EF4-FFF2-40B4-BE49-F238E27FC236}">
                <a16:creationId xmlns:a16="http://schemas.microsoft.com/office/drawing/2014/main" id="{E3CE821E-2A50-45F8-A309-1B414E873FC5}"/>
              </a:ext>
            </a:extLst>
          </p:cNvPr>
          <p:cNvPicPr>
            <a:picLocks noChangeAspect="1"/>
          </p:cNvPicPr>
          <p:nvPr/>
        </p:nvPicPr>
        <p:blipFill>
          <a:blip r:embed="rId2">
            <a:extLst>
              <a:ext uri="{28A0092B-C50C-407E-A947-70E740481C1C}">
                <a14:useLocalDpi xmlns:a14="http://schemas.microsoft.com/office/drawing/2010/main" val="0"/>
              </a:ext>
            </a:extLst>
          </a:blip>
          <a:srcRect l="32288" t="12601" r="30701" b="5501"/>
          <a:stretch>
            <a:fillRect/>
          </a:stretch>
        </p:blipFill>
        <p:spPr bwMode="auto">
          <a:xfrm>
            <a:off x="4383088" y="44450"/>
            <a:ext cx="4760912"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a:extLst>
              <a:ext uri="{FF2B5EF4-FFF2-40B4-BE49-F238E27FC236}">
                <a16:creationId xmlns:a16="http://schemas.microsoft.com/office/drawing/2014/main" id="{60262524-AE15-4900-81D9-ACDB4C3F8A98}"/>
              </a:ext>
            </a:extLst>
          </p:cNvPr>
          <p:cNvSpPr>
            <a:spLocks noGrp="1"/>
          </p:cNvSpPr>
          <p:nvPr>
            <p:ph type="title"/>
          </p:nvPr>
        </p:nvSpPr>
        <p:spPr>
          <a:xfrm>
            <a:off x="571500" y="26988"/>
            <a:ext cx="8229600" cy="577850"/>
          </a:xfrm>
        </p:spPr>
        <p:txBody>
          <a:bodyPr/>
          <a:lstStyle/>
          <a:p>
            <a:pPr>
              <a:defRPr/>
            </a:pPr>
            <a:r>
              <a:rPr lang="en-US" altLang="ja-JP" sz="3600" dirty="0">
                <a:latin typeface="+mn-ea"/>
                <a:ea typeface="+mn-ea"/>
              </a:rPr>
              <a:t>DMAT</a:t>
            </a:r>
            <a:r>
              <a:rPr lang="ja-JP" altLang="en-US" sz="3600" dirty="0">
                <a:latin typeface="+mn-ea"/>
                <a:ea typeface="+mn-ea"/>
              </a:rPr>
              <a:t>活動の優先順位</a:t>
            </a:r>
          </a:p>
        </p:txBody>
      </p:sp>
      <p:sp>
        <p:nvSpPr>
          <p:cNvPr id="44035" name="テキスト ボックス 2">
            <a:extLst>
              <a:ext uri="{FF2B5EF4-FFF2-40B4-BE49-F238E27FC236}">
                <a16:creationId xmlns:a16="http://schemas.microsoft.com/office/drawing/2014/main" id="{F0B833D2-19EF-44B5-BFB5-B709623E54C6}"/>
              </a:ext>
            </a:extLst>
          </p:cNvPr>
          <p:cNvSpPr txBox="1">
            <a:spLocks noChangeArrowheads="1"/>
          </p:cNvSpPr>
          <p:nvPr/>
        </p:nvSpPr>
        <p:spPr bwMode="auto">
          <a:xfrm>
            <a:off x="593725" y="1628775"/>
            <a:ext cx="738188" cy="2862263"/>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3600">
                <a:latin typeface="+mn-ea"/>
                <a:ea typeface="+mn-ea"/>
              </a:rPr>
              <a:t>災害拠点病院</a:t>
            </a:r>
          </a:p>
        </p:txBody>
      </p:sp>
      <p:sp>
        <p:nvSpPr>
          <p:cNvPr id="44036" name="テキスト ボックス 3">
            <a:extLst>
              <a:ext uri="{FF2B5EF4-FFF2-40B4-BE49-F238E27FC236}">
                <a16:creationId xmlns:a16="http://schemas.microsoft.com/office/drawing/2014/main" id="{09164CC9-29B5-4473-B363-80F24A96225D}"/>
              </a:ext>
            </a:extLst>
          </p:cNvPr>
          <p:cNvSpPr txBox="1">
            <a:spLocks noChangeArrowheads="1"/>
          </p:cNvSpPr>
          <p:nvPr/>
        </p:nvSpPr>
        <p:spPr bwMode="auto">
          <a:xfrm>
            <a:off x="2754313" y="1628775"/>
            <a:ext cx="738187" cy="2551113"/>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3600" dirty="0">
                <a:latin typeface="+mn-ea"/>
                <a:ea typeface="+mn-ea"/>
              </a:rPr>
              <a:t>　一般病院　</a:t>
            </a:r>
          </a:p>
        </p:txBody>
      </p:sp>
      <p:sp>
        <p:nvSpPr>
          <p:cNvPr id="44037" name="テキスト ボックス 4">
            <a:extLst>
              <a:ext uri="{FF2B5EF4-FFF2-40B4-BE49-F238E27FC236}">
                <a16:creationId xmlns:a16="http://schemas.microsoft.com/office/drawing/2014/main" id="{A4C6EF6A-34AF-440F-B374-07AD3BECAF2C}"/>
              </a:ext>
            </a:extLst>
          </p:cNvPr>
          <p:cNvSpPr txBox="1">
            <a:spLocks noChangeArrowheads="1"/>
          </p:cNvSpPr>
          <p:nvPr/>
        </p:nvSpPr>
        <p:spPr bwMode="auto">
          <a:xfrm>
            <a:off x="4719201" y="1773238"/>
            <a:ext cx="1292662" cy="2862322"/>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3600" dirty="0">
                <a:latin typeface="+mn-ea"/>
                <a:ea typeface="+mn-ea"/>
              </a:rPr>
              <a:t>社会福祉施設</a:t>
            </a:r>
            <a:endParaRPr lang="en-US" altLang="ja-JP" sz="3600" dirty="0">
              <a:latin typeface="+mn-ea"/>
              <a:ea typeface="+mn-ea"/>
            </a:endParaRPr>
          </a:p>
          <a:p>
            <a:pPr eaLnBrk="1" hangingPunct="1">
              <a:spcBef>
                <a:spcPct val="0"/>
              </a:spcBef>
              <a:buFontTx/>
              <a:buNone/>
              <a:defRPr/>
            </a:pPr>
            <a:r>
              <a:rPr lang="ja-JP" altLang="en-US" sz="3600" dirty="0">
                <a:latin typeface="+mn-ea"/>
                <a:ea typeface="+mn-ea"/>
              </a:rPr>
              <a:t>救助現場</a:t>
            </a:r>
            <a:endParaRPr lang="en-US" altLang="ja-JP" sz="3600" dirty="0">
              <a:latin typeface="+mn-ea"/>
              <a:ea typeface="+mn-ea"/>
            </a:endParaRPr>
          </a:p>
        </p:txBody>
      </p:sp>
      <p:sp>
        <p:nvSpPr>
          <p:cNvPr id="82950" name="テキスト ボックス 5">
            <a:extLst>
              <a:ext uri="{FF2B5EF4-FFF2-40B4-BE49-F238E27FC236}">
                <a16:creationId xmlns:a16="http://schemas.microsoft.com/office/drawing/2014/main" id="{98925CD6-31D7-4CAD-A273-138F12A91C45}"/>
              </a:ext>
            </a:extLst>
          </p:cNvPr>
          <p:cNvSpPr txBox="1">
            <a:spLocks noChangeArrowheads="1"/>
          </p:cNvSpPr>
          <p:nvPr/>
        </p:nvSpPr>
        <p:spPr bwMode="auto">
          <a:xfrm>
            <a:off x="7045325" y="2028825"/>
            <a:ext cx="1846263" cy="1939925"/>
          </a:xfrm>
          <a:prstGeom prst="rect">
            <a:avLst/>
          </a:prstGeom>
          <a:solidFill>
            <a:schemeClr val="bg1"/>
          </a:solidFill>
          <a:ln w="9525">
            <a:solidFill>
              <a:schemeClr val="tx1"/>
            </a:solidFill>
            <a:miter lim="800000"/>
            <a:headEnd/>
            <a:tailEnd/>
          </a:ln>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latin typeface="ＭＳ Ｐゴシック" panose="020B0600070205080204" pitchFamily="50" charset="-128"/>
              </a:rPr>
              <a:t>　診療所</a:t>
            </a:r>
            <a:endParaRPr lang="en-US" altLang="ja-JP" sz="3600">
              <a:latin typeface="ＭＳ Ｐゴシック" panose="020B0600070205080204" pitchFamily="50" charset="-128"/>
            </a:endParaRPr>
          </a:p>
          <a:p>
            <a:pPr eaLnBrk="1" hangingPunct="1">
              <a:spcBef>
                <a:spcPct val="0"/>
              </a:spcBef>
              <a:buFontTx/>
              <a:buNone/>
            </a:pPr>
            <a:r>
              <a:rPr lang="ja-JP" altLang="en-US" sz="3600">
                <a:latin typeface="ＭＳ Ｐゴシック" panose="020B0600070205080204" pitchFamily="50" charset="-128"/>
              </a:rPr>
              <a:t>　避難所</a:t>
            </a:r>
            <a:endParaRPr lang="en-US" altLang="ja-JP" sz="3600">
              <a:latin typeface="ＭＳ Ｐゴシック" panose="020B0600070205080204" pitchFamily="50" charset="-128"/>
            </a:endParaRPr>
          </a:p>
          <a:p>
            <a:pPr eaLnBrk="1" hangingPunct="1">
              <a:spcBef>
                <a:spcPct val="0"/>
              </a:spcBef>
              <a:buFontTx/>
              <a:buNone/>
            </a:pPr>
            <a:r>
              <a:rPr lang="ja-JP" altLang="en-US" sz="3600">
                <a:latin typeface="ＭＳ Ｐゴシック" panose="020B0600070205080204" pitchFamily="50" charset="-128"/>
              </a:rPr>
              <a:t>孤立集落</a:t>
            </a:r>
            <a:endParaRPr lang="en-US" altLang="ja-JP" sz="3600">
              <a:latin typeface="ＭＳ Ｐゴシック" panose="020B0600070205080204" pitchFamily="50" charset="-128"/>
            </a:endParaRPr>
          </a:p>
        </p:txBody>
      </p:sp>
      <p:sp>
        <p:nvSpPr>
          <p:cNvPr id="7" name="右矢印 6">
            <a:extLst>
              <a:ext uri="{FF2B5EF4-FFF2-40B4-BE49-F238E27FC236}">
                <a16:creationId xmlns:a16="http://schemas.microsoft.com/office/drawing/2014/main" id="{DE8DE165-39B0-4E1F-A5DF-DC6697046019}"/>
              </a:ext>
            </a:extLst>
          </p:cNvPr>
          <p:cNvSpPr/>
          <p:nvPr/>
        </p:nvSpPr>
        <p:spPr>
          <a:xfrm>
            <a:off x="1692275" y="2205038"/>
            <a:ext cx="792163" cy="15843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8" name="右矢印 7">
            <a:extLst>
              <a:ext uri="{FF2B5EF4-FFF2-40B4-BE49-F238E27FC236}">
                <a16:creationId xmlns:a16="http://schemas.microsoft.com/office/drawing/2014/main" id="{205FF839-FAA4-4036-ABB4-6AE4F7F7CBB6}"/>
              </a:ext>
            </a:extLst>
          </p:cNvPr>
          <p:cNvSpPr/>
          <p:nvPr/>
        </p:nvSpPr>
        <p:spPr>
          <a:xfrm>
            <a:off x="3851275" y="2205038"/>
            <a:ext cx="792163" cy="15843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9" name="右矢印 8">
            <a:extLst>
              <a:ext uri="{FF2B5EF4-FFF2-40B4-BE49-F238E27FC236}">
                <a16:creationId xmlns:a16="http://schemas.microsoft.com/office/drawing/2014/main" id="{1A88C349-7B4E-4B2E-A4C2-D19FABBBB622}"/>
              </a:ext>
            </a:extLst>
          </p:cNvPr>
          <p:cNvSpPr/>
          <p:nvPr/>
        </p:nvSpPr>
        <p:spPr>
          <a:xfrm>
            <a:off x="6156325" y="2205038"/>
            <a:ext cx="792163" cy="15843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grpSp>
        <p:nvGrpSpPr>
          <p:cNvPr id="2" name="グループ化 14">
            <a:extLst>
              <a:ext uri="{FF2B5EF4-FFF2-40B4-BE49-F238E27FC236}">
                <a16:creationId xmlns:a16="http://schemas.microsoft.com/office/drawing/2014/main" id="{AD36BFBB-E0DD-4851-AF5B-3B49BB686BCC}"/>
              </a:ext>
            </a:extLst>
          </p:cNvPr>
          <p:cNvGrpSpPr>
            <a:grpSpLocks/>
          </p:cNvGrpSpPr>
          <p:nvPr/>
        </p:nvGrpSpPr>
        <p:grpSpPr bwMode="auto">
          <a:xfrm>
            <a:off x="395288" y="4292600"/>
            <a:ext cx="3616325" cy="2493963"/>
            <a:chOff x="395536" y="4293096"/>
            <a:chExt cx="3615766" cy="2494174"/>
          </a:xfrm>
        </p:grpSpPr>
        <p:sp>
          <p:nvSpPr>
            <p:cNvPr id="11" name="左大かっこ 10">
              <a:extLst>
                <a:ext uri="{FF2B5EF4-FFF2-40B4-BE49-F238E27FC236}">
                  <a16:creationId xmlns:a16="http://schemas.microsoft.com/office/drawing/2014/main" id="{C1D9331B-EFB9-465F-9E33-8025D34F9434}"/>
                </a:ext>
              </a:extLst>
            </p:cNvPr>
            <p:cNvSpPr/>
            <p:nvPr/>
          </p:nvSpPr>
          <p:spPr>
            <a:xfrm rot="16200000">
              <a:off x="2016088" y="2672544"/>
              <a:ext cx="287362" cy="3528466"/>
            </a:xfrm>
            <a:prstGeom prst="leftBracket">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latin typeface="+mn-ea"/>
              </a:endParaRPr>
            </a:p>
          </p:txBody>
        </p:sp>
        <p:sp>
          <p:nvSpPr>
            <p:cNvPr id="44048" name="テキスト ボックス 11">
              <a:extLst>
                <a:ext uri="{FF2B5EF4-FFF2-40B4-BE49-F238E27FC236}">
                  <a16:creationId xmlns:a16="http://schemas.microsoft.com/office/drawing/2014/main" id="{470B67DB-B275-48ED-B045-7C4ABB28D754}"/>
                </a:ext>
              </a:extLst>
            </p:cNvPr>
            <p:cNvSpPr txBox="1">
              <a:spLocks noChangeArrowheads="1"/>
            </p:cNvSpPr>
            <p:nvPr/>
          </p:nvSpPr>
          <p:spPr bwMode="auto">
            <a:xfrm>
              <a:off x="409821" y="4724933"/>
              <a:ext cx="3601481" cy="2062337"/>
            </a:xfrm>
            <a:prstGeom prst="rect">
              <a:avLst/>
            </a:prstGeom>
            <a:noFill/>
            <a:ln>
              <a:noFill/>
            </a:ln>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dirty="0">
                  <a:latin typeface="+mn-ea"/>
                  <a:ea typeface="+mn-ea"/>
                </a:rPr>
                <a:t>病院支援</a:t>
              </a:r>
              <a:endParaRPr lang="en-US" altLang="ja-JP" dirty="0">
                <a:latin typeface="+mn-ea"/>
                <a:ea typeface="+mn-ea"/>
              </a:endParaRPr>
            </a:p>
            <a:p>
              <a:pPr eaLnBrk="1" hangingPunct="1">
                <a:spcBef>
                  <a:spcPct val="0"/>
                </a:spcBef>
                <a:buFontTx/>
                <a:buNone/>
                <a:defRPr/>
              </a:pPr>
              <a:r>
                <a:rPr lang="ja-JP" altLang="en-US" dirty="0">
                  <a:latin typeface="+mn-ea"/>
                  <a:ea typeface="+mn-ea"/>
                </a:rPr>
                <a:t>（物資、搬送、診療）</a:t>
              </a:r>
            </a:p>
            <a:p>
              <a:pPr eaLnBrk="1" hangingPunct="1">
                <a:spcBef>
                  <a:spcPct val="0"/>
                </a:spcBef>
                <a:buFontTx/>
                <a:buNone/>
                <a:defRPr/>
              </a:pPr>
              <a:r>
                <a:rPr lang="ja-JP" altLang="en-US" dirty="0">
                  <a:latin typeface="+mn-ea"/>
                  <a:ea typeface="+mn-ea"/>
                </a:rPr>
                <a:t>病院避難</a:t>
              </a:r>
              <a:endParaRPr lang="en-US" altLang="ja-JP" dirty="0">
                <a:latin typeface="+mn-ea"/>
                <a:ea typeface="+mn-ea"/>
              </a:endParaRPr>
            </a:p>
            <a:p>
              <a:pPr eaLnBrk="1" hangingPunct="1">
                <a:spcBef>
                  <a:spcPct val="0"/>
                </a:spcBef>
                <a:buFontTx/>
                <a:buNone/>
                <a:defRPr/>
              </a:pPr>
              <a:r>
                <a:rPr lang="ja-JP" altLang="en-US" dirty="0">
                  <a:latin typeface="+mn-ea"/>
                  <a:ea typeface="+mn-ea"/>
                </a:rPr>
                <a:t>広域医療搬送</a:t>
              </a:r>
              <a:endParaRPr lang="en-US" altLang="ja-JP" dirty="0">
                <a:latin typeface="+mn-ea"/>
                <a:ea typeface="+mn-ea"/>
              </a:endParaRPr>
            </a:p>
          </p:txBody>
        </p:sp>
      </p:grpSp>
      <p:sp>
        <p:nvSpPr>
          <p:cNvPr id="13" name="テキスト ボックス 12">
            <a:extLst>
              <a:ext uri="{FF2B5EF4-FFF2-40B4-BE49-F238E27FC236}">
                <a16:creationId xmlns:a16="http://schemas.microsoft.com/office/drawing/2014/main" id="{3524FF4E-7A41-4BB4-B282-BE25989F7D82}"/>
              </a:ext>
            </a:extLst>
          </p:cNvPr>
          <p:cNvSpPr txBox="1">
            <a:spLocks noChangeArrowheads="1"/>
          </p:cNvSpPr>
          <p:nvPr/>
        </p:nvSpPr>
        <p:spPr bwMode="auto">
          <a:xfrm>
            <a:off x="4356100" y="5417655"/>
            <a:ext cx="1825625" cy="1077913"/>
          </a:xfrm>
          <a:prstGeom prst="rect">
            <a:avLst/>
          </a:prstGeom>
          <a:noFill/>
          <a:ln>
            <a:noFill/>
          </a:ln>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dirty="0">
                <a:latin typeface="+mn-ea"/>
                <a:ea typeface="+mn-ea"/>
              </a:rPr>
              <a:t>現場活動</a:t>
            </a:r>
            <a:endParaRPr lang="en-US" altLang="ja-JP" dirty="0">
              <a:latin typeface="+mn-ea"/>
              <a:ea typeface="+mn-ea"/>
            </a:endParaRPr>
          </a:p>
          <a:p>
            <a:pPr eaLnBrk="1" hangingPunct="1">
              <a:spcBef>
                <a:spcPct val="0"/>
              </a:spcBef>
              <a:buFontTx/>
              <a:buNone/>
              <a:defRPr/>
            </a:pPr>
            <a:r>
              <a:rPr lang="ja-JP" altLang="en-US" dirty="0">
                <a:latin typeface="+mn-ea"/>
                <a:ea typeface="+mn-ea"/>
              </a:rPr>
              <a:t>施設支援</a:t>
            </a:r>
          </a:p>
        </p:txBody>
      </p:sp>
      <p:sp>
        <p:nvSpPr>
          <p:cNvPr id="14" name="テキスト ボックス 13">
            <a:extLst>
              <a:ext uri="{FF2B5EF4-FFF2-40B4-BE49-F238E27FC236}">
                <a16:creationId xmlns:a16="http://schemas.microsoft.com/office/drawing/2014/main" id="{1E7EACD2-7149-4A11-8791-95A5A0549F3F}"/>
              </a:ext>
            </a:extLst>
          </p:cNvPr>
          <p:cNvSpPr txBox="1">
            <a:spLocks noChangeArrowheads="1"/>
          </p:cNvSpPr>
          <p:nvPr/>
        </p:nvSpPr>
        <p:spPr bwMode="auto">
          <a:xfrm>
            <a:off x="6850062" y="4704556"/>
            <a:ext cx="2236510" cy="1569660"/>
          </a:xfrm>
          <a:prstGeom prst="rect">
            <a:avLst/>
          </a:prstGeom>
          <a:no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a:latin typeface="+mn-ea"/>
                <a:ea typeface="+mn-ea"/>
              </a:rPr>
              <a:t>避難所支援</a:t>
            </a:r>
            <a:endParaRPr lang="en-US" altLang="ja-JP" dirty="0">
              <a:latin typeface="+mn-ea"/>
              <a:ea typeface="+mn-ea"/>
            </a:endParaRPr>
          </a:p>
          <a:p>
            <a:pPr eaLnBrk="1" hangingPunct="1">
              <a:spcBef>
                <a:spcPct val="0"/>
              </a:spcBef>
              <a:buFontTx/>
              <a:buNone/>
              <a:defRPr/>
            </a:pPr>
            <a:r>
              <a:rPr lang="ja-JP" altLang="en-US" dirty="0">
                <a:latin typeface="+mn-ea"/>
                <a:ea typeface="+mn-ea"/>
              </a:rPr>
              <a:t>救護所活動</a:t>
            </a:r>
            <a:endParaRPr lang="en-US" altLang="ja-JP" dirty="0">
              <a:latin typeface="+mn-ea"/>
              <a:ea typeface="+mn-ea"/>
            </a:endParaRPr>
          </a:p>
          <a:p>
            <a:pPr eaLnBrk="1" hangingPunct="1">
              <a:spcBef>
                <a:spcPct val="0"/>
              </a:spcBef>
              <a:buFontTx/>
              <a:buNone/>
              <a:defRPr/>
            </a:pPr>
            <a:r>
              <a:rPr lang="ja-JP" altLang="en-US" dirty="0">
                <a:latin typeface="+mn-ea"/>
                <a:ea typeface="+mn-ea"/>
              </a:rPr>
              <a:t>診療所支援</a:t>
            </a:r>
          </a:p>
        </p:txBody>
      </p:sp>
      <p:sp>
        <p:nvSpPr>
          <p:cNvPr id="4" name="テキスト ボックス 3">
            <a:extLst>
              <a:ext uri="{FF2B5EF4-FFF2-40B4-BE49-F238E27FC236}">
                <a16:creationId xmlns:a16="http://schemas.microsoft.com/office/drawing/2014/main" id="{0C2A7238-D4C0-4B4F-87A5-D368508F4280}"/>
              </a:ext>
            </a:extLst>
          </p:cNvPr>
          <p:cNvSpPr txBox="1">
            <a:spLocks noChangeArrowheads="1"/>
          </p:cNvSpPr>
          <p:nvPr/>
        </p:nvSpPr>
        <p:spPr bwMode="auto">
          <a:xfrm>
            <a:off x="5176861" y="4067176"/>
            <a:ext cx="4000500" cy="584200"/>
          </a:xfrm>
          <a:prstGeom prst="rect">
            <a:avLst/>
          </a:prstGeom>
          <a:solidFill>
            <a:srgbClr val="FFFF00"/>
          </a:solidFill>
          <a:ln w="28575">
            <a:solidFill>
              <a:srgbClr val="FF0000"/>
            </a:solidFill>
            <a:miter lim="800000"/>
            <a:headEnd/>
            <a:tailEnd/>
          </a:ln>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a:latin typeface="+mn-ea"/>
                <a:ea typeface="+mn-ea"/>
              </a:rPr>
              <a:t>リスト作成→情報収集</a:t>
            </a:r>
          </a:p>
        </p:txBody>
      </p:sp>
      <p:sp>
        <p:nvSpPr>
          <p:cNvPr id="16" name="テキスト ボックス 15">
            <a:extLst>
              <a:ext uri="{FF2B5EF4-FFF2-40B4-BE49-F238E27FC236}">
                <a16:creationId xmlns:a16="http://schemas.microsoft.com/office/drawing/2014/main" id="{676F7CAF-DAA1-428D-B761-9802B3A88381}"/>
              </a:ext>
            </a:extLst>
          </p:cNvPr>
          <p:cNvSpPr txBox="1">
            <a:spLocks noChangeArrowheads="1"/>
          </p:cNvSpPr>
          <p:nvPr/>
        </p:nvSpPr>
        <p:spPr bwMode="auto">
          <a:xfrm>
            <a:off x="5840413" y="6156325"/>
            <a:ext cx="3195637" cy="585788"/>
          </a:xfrm>
          <a:prstGeom prst="rect">
            <a:avLst/>
          </a:prstGeom>
          <a:solidFill>
            <a:srgbClr val="FFFF00"/>
          </a:solidFill>
          <a:ln w="28575">
            <a:solidFill>
              <a:srgbClr val="FF0000"/>
            </a:solidFill>
            <a:miter lim="800000"/>
            <a:headEnd/>
            <a:tailEnd/>
          </a:ln>
        </p:spPr>
        <p:txBody>
          <a:bodyPr wrap="non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a:latin typeface="+mn-ea"/>
                <a:ea typeface="+mn-ea"/>
              </a:rPr>
              <a:t>繰り返し確認する</a:t>
            </a:r>
          </a:p>
        </p:txBody>
      </p:sp>
      <p:sp>
        <p:nvSpPr>
          <p:cNvPr id="17" name="テキスト ボックス 16">
            <a:extLst>
              <a:ext uri="{FF2B5EF4-FFF2-40B4-BE49-F238E27FC236}">
                <a16:creationId xmlns:a16="http://schemas.microsoft.com/office/drawing/2014/main" id="{9ADD79BB-2669-4A90-AA1B-7080E4E987A4}"/>
              </a:ext>
            </a:extLst>
          </p:cNvPr>
          <p:cNvSpPr txBox="1">
            <a:spLocks noChangeArrowheads="1"/>
          </p:cNvSpPr>
          <p:nvPr/>
        </p:nvSpPr>
        <p:spPr bwMode="auto">
          <a:xfrm>
            <a:off x="593725" y="824419"/>
            <a:ext cx="6714579" cy="584775"/>
          </a:xfrm>
          <a:prstGeom prst="rect">
            <a:avLst/>
          </a:prstGeom>
          <a:solidFill>
            <a:srgbClr val="FFC000"/>
          </a:solidFill>
          <a:ln w="28575">
            <a:solidFill>
              <a:srgbClr val="FF0000"/>
            </a:solidFill>
            <a:miter lim="800000"/>
            <a:headEnd/>
            <a:tailEnd/>
          </a:ln>
        </p:spPr>
        <p:txBody>
          <a:bodyPr wrap="square">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dirty="0">
                <a:latin typeface="+mn-ea"/>
                <a:ea typeface="+mn-ea"/>
              </a:rPr>
              <a:t>防ぎえる災害による死亡・悲劇の低減</a:t>
            </a:r>
          </a:p>
        </p:txBody>
      </p:sp>
    </p:spTree>
    <p:extLst>
      <p:ext uri="{BB962C8B-B14F-4D97-AF65-F5344CB8AC3E}">
        <p14:creationId xmlns:p14="http://schemas.microsoft.com/office/powerpoint/2010/main" val="14037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フローチャート: データ 43">
            <a:extLst>
              <a:ext uri="{FF2B5EF4-FFF2-40B4-BE49-F238E27FC236}">
                <a16:creationId xmlns:a16="http://schemas.microsoft.com/office/drawing/2014/main" id="{6C8BD62F-9A6C-0459-A299-97144E08EAFE}"/>
              </a:ext>
            </a:extLst>
          </p:cNvPr>
          <p:cNvSpPr/>
          <p:nvPr/>
        </p:nvSpPr>
        <p:spPr>
          <a:xfrm>
            <a:off x="6918325" y="3430588"/>
            <a:ext cx="1951038" cy="1135062"/>
          </a:xfrm>
          <a:prstGeom prst="flowChartInputOutpu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3" name="フローチャート: データ 42">
            <a:extLst>
              <a:ext uri="{FF2B5EF4-FFF2-40B4-BE49-F238E27FC236}">
                <a16:creationId xmlns:a16="http://schemas.microsoft.com/office/drawing/2014/main" id="{7CE473AF-F158-B242-9FEF-CD8515576C80}"/>
              </a:ext>
            </a:extLst>
          </p:cNvPr>
          <p:cNvSpPr/>
          <p:nvPr/>
        </p:nvSpPr>
        <p:spPr>
          <a:xfrm>
            <a:off x="5916613" y="3441700"/>
            <a:ext cx="1084262" cy="1135063"/>
          </a:xfrm>
          <a:prstGeom prst="flowChartInputOutp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5" name="フローチャート: データ 34">
            <a:extLst>
              <a:ext uri="{FF2B5EF4-FFF2-40B4-BE49-F238E27FC236}">
                <a16:creationId xmlns:a16="http://schemas.microsoft.com/office/drawing/2014/main" id="{0D514FED-D0DE-3309-6534-4046621111CD}"/>
              </a:ext>
            </a:extLst>
          </p:cNvPr>
          <p:cNvSpPr/>
          <p:nvPr/>
        </p:nvSpPr>
        <p:spPr>
          <a:xfrm>
            <a:off x="4872038" y="3433763"/>
            <a:ext cx="1084262" cy="1136650"/>
          </a:xfrm>
          <a:prstGeom prst="flowChartInputOutp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角丸四角形 3">
            <a:extLst>
              <a:ext uri="{FF2B5EF4-FFF2-40B4-BE49-F238E27FC236}">
                <a16:creationId xmlns:a16="http://schemas.microsoft.com/office/drawing/2014/main" id="{6F6F8654-3DD8-93E1-4F32-7C157E76F4E4}"/>
              </a:ext>
            </a:extLst>
          </p:cNvPr>
          <p:cNvSpPr/>
          <p:nvPr/>
        </p:nvSpPr>
        <p:spPr>
          <a:xfrm>
            <a:off x="349250" y="1547813"/>
            <a:ext cx="1027113" cy="1077912"/>
          </a:xfrm>
          <a:prstGeom prst="round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入院</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患者</a:t>
            </a:r>
          </a:p>
        </p:txBody>
      </p:sp>
      <p:sp>
        <p:nvSpPr>
          <p:cNvPr id="3" name="角丸四角形 4">
            <a:extLst>
              <a:ext uri="{FF2B5EF4-FFF2-40B4-BE49-F238E27FC236}">
                <a16:creationId xmlns:a16="http://schemas.microsoft.com/office/drawing/2014/main" id="{21F7A2C5-2EF5-C10F-8F46-DC2504BCC869}"/>
              </a:ext>
            </a:extLst>
          </p:cNvPr>
          <p:cNvSpPr/>
          <p:nvPr/>
        </p:nvSpPr>
        <p:spPr>
          <a:xfrm>
            <a:off x="1357313" y="1557338"/>
            <a:ext cx="1027112" cy="1076325"/>
          </a:xfrm>
          <a:prstGeom prst="round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施設</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入所者</a:t>
            </a:r>
          </a:p>
        </p:txBody>
      </p:sp>
      <p:sp>
        <p:nvSpPr>
          <p:cNvPr id="4" name="角丸四角形 6">
            <a:extLst>
              <a:ext uri="{FF2B5EF4-FFF2-40B4-BE49-F238E27FC236}">
                <a16:creationId xmlns:a16="http://schemas.microsoft.com/office/drawing/2014/main" id="{3A307A28-A03A-3840-76CF-144702D10BBD}"/>
              </a:ext>
            </a:extLst>
          </p:cNvPr>
          <p:cNvSpPr/>
          <p:nvPr/>
        </p:nvSpPr>
        <p:spPr>
          <a:xfrm>
            <a:off x="2365375" y="1557338"/>
            <a:ext cx="1027113" cy="1076325"/>
          </a:xfrm>
          <a:prstGeom prst="round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要医療・介護者</a:t>
            </a:r>
          </a:p>
        </p:txBody>
      </p:sp>
      <p:sp>
        <p:nvSpPr>
          <p:cNvPr id="5" name="角丸四角形 7">
            <a:extLst>
              <a:ext uri="{FF2B5EF4-FFF2-40B4-BE49-F238E27FC236}">
                <a16:creationId xmlns:a16="http://schemas.microsoft.com/office/drawing/2014/main" id="{81011076-8A80-DF3C-A40A-4664FBE2A613}"/>
              </a:ext>
            </a:extLst>
          </p:cNvPr>
          <p:cNvSpPr/>
          <p:nvPr/>
        </p:nvSpPr>
        <p:spPr>
          <a:xfrm>
            <a:off x="3373438" y="1557338"/>
            <a:ext cx="1027112" cy="1076325"/>
          </a:xfrm>
          <a:prstGeom prst="roundRect">
            <a:avLst/>
          </a:prstGeom>
          <a:solidFill>
            <a:srgbClr val="66FF33"/>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一般</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住民</a:t>
            </a:r>
          </a:p>
        </p:txBody>
      </p:sp>
      <p:sp>
        <p:nvSpPr>
          <p:cNvPr id="10" name="角丸四角形 8">
            <a:extLst>
              <a:ext uri="{FF2B5EF4-FFF2-40B4-BE49-F238E27FC236}">
                <a16:creationId xmlns:a16="http://schemas.microsoft.com/office/drawing/2014/main" id="{5514765B-2117-7E86-4DBD-C062C2DA1D7D}"/>
              </a:ext>
            </a:extLst>
          </p:cNvPr>
          <p:cNvSpPr/>
          <p:nvPr/>
        </p:nvSpPr>
        <p:spPr>
          <a:xfrm>
            <a:off x="349250" y="3530600"/>
            <a:ext cx="1006475" cy="1076325"/>
          </a:xfrm>
          <a:prstGeom prst="roundRect">
            <a:avLst/>
          </a:prstGeom>
          <a:solidFill>
            <a:srgbClr val="FF0000"/>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病院</a:t>
            </a:r>
          </a:p>
        </p:txBody>
      </p:sp>
      <p:sp>
        <p:nvSpPr>
          <p:cNvPr id="11" name="角丸四角形 9">
            <a:extLst>
              <a:ext uri="{FF2B5EF4-FFF2-40B4-BE49-F238E27FC236}">
                <a16:creationId xmlns:a16="http://schemas.microsoft.com/office/drawing/2014/main" id="{AA928F18-01FC-8E7D-1386-FD086ADD6E34}"/>
              </a:ext>
            </a:extLst>
          </p:cNvPr>
          <p:cNvSpPr/>
          <p:nvPr/>
        </p:nvSpPr>
        <p:spPr>
          <a:xfrm>
            <a:off x="1355725" y="3538538"/>
            <a:ext cx="1027113" cy="1077912"/>
          </a:xfrm>
          <a:prstGeom prst="roundRect">
            <a:avLst/>
          </a:prstGeom>
          <a:solidFill>
            <a:srgbClr val="FFC000"/>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社会福祉施設</a:t>
            </a:r>
          </a:p>
        </p:txBody>
      </p:sp>
      <p:sp>
        <p:nvSpPr>
          <p:cNvPr id="12" name="角丸四角形 10">
            <a:extLst>
              <a:ext uri="{FF2B5EF4-FFF2-40B4-BE49-F238E27FC236}">
                <a16:creationId xmlns:a16="http://schemas.microsoft.com/office/drawing/2014/main" id="{360E000F-01A4-1104-278E-F68130D1C10D}"/>
              </a:ext>
            </a:extLst>
          </p:cNvPr>
          <p:cNvSpPr/>
          <p:nvPr/>
        </p:nvSpPr>
        <p:spPr>
          <a:xfrm>
            <a:off x="2363788" y="3443288"/>
            <a:ext cx="1905000" cy="1150937"/>
          </a:xfrm>
          <a:prstGeom prst="roundRect">
            <a:avLst/>
          </a:prstGeom>
          <a:solidFill>
            <a:srgbClr val="66FF33"/>
          </a:solidFill>
          <a:ln w="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S PGothic" panose="020B0600070205080204" pitchFamily="34" charset="-128"/>
              </a:rPr>
              <a:t>診療所・</a:t>
            </a:r>
            <a:endParaRPr lang="en-US" altLang="ja-JP" dirty="0">
              <a:solidFill>
                <a:schemeClr val="tx1"/>
              </a:solidFill>
              <a:latin typeface="MS PGothic" panose="020B0600070205080204" pitchFamily="34" charset="-128"/>
            </a:endParaRPr>
          </a:p>
          <a:p>
            <a:pPr algn="ctr">
              <a:defRPr/>
            </a:pPr>
            <a:r>
              <a:rPr lang="ja-JP" altLang="en-US" dirty="0">
                <a:solidFill>
                  <a:schemeClr val="tx1"/>
                </a:solidFill>
                <a:latin typeface="MS PGothic" panose="020B0600070205080204" pitchFamily="34" charset="-128"/>
              </a:rPr>
              <a:t>福祉サービス</a:t>
            </a:r>
          </a:p>
        </p:txBody>
      </p:sp>
      <p:sp>
        <p:nvSpPr>
          <p:cNvPr id="13" name="角丸四角形 11">
            <a:extLst>
              <a:ext uri="{FF2B5EF4-FFF2-40B4-BE49-F238E27FC236}">
                <a16:creationId xmlns:a16="http://schemas.microsoft.com/office/drawing/2014/main" id="{772A18F8-B2D6-BCFB-29DE-FBB7C96662D7}"/>
              </a:ext>
            </a:extLst>
          </p:cNvPr>
          <p:cNvSpPr/>
          <p:nvPr/>
        </p:nvSpPr>
        <p:spPr>
          <a:xfrm>
            <a:off x="358775" y="981075"/>
            <a:ext cx="1008063" cy="441325"/>
          </a:xfrm>
          <a:prstGeom prst="round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病院</a:t>
            </a:r>
          </a:p>
        </p:txBody>
      </p:sp>
      <p:sp>
        <p:nvSpPr>
          <p:cNvPr id="15" name="角丸四角形 13">
            <a:extLst>
              <a:ext uri="{FF2B5EF4-FFF2-40B4-BE49-F238E27FC236}">
                <a16:creationId xmlns:a16="http://schemas.microsoft.com/office/drawing/2014/main" id="{B24B765E-B203-4CB5-E952-026EC8291DD5}"/>
              </a:ext>
            </a:extLst>
          </p:cNvPr>
          <p:cNvSpPr/>
          <p:nvPr/>
        </p:nvSpPr>
        <p:spPr>
          <a:xfrm>
            <a:off x="7648575" y="263525"/>
            <a:ext cx="1049338" cy="463550"/>
          </a:xfrm>
          <a:prstGeom prst="roundRect">
            <a:avLst/>
          </a:prstGeom>
          <a:noFill/>
          <a:ln w="571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a:solidFill>
                  <a:schemeClr val="tx1"/>
                </a:solidFill>
                <a:latin typeface="MS PGothic" panose="020B0600070205080204" pitchFamily="34" charset="-128"/>
              </a:rPr>
              <a:t>避難所</a:t>
            </a:r>
          </a:p>
        </p:txBody>
      </p:sp>
      <p:sp>
        <p:nvSpPr>
          <p:cNvPr id="16" name="角丸四角形 14">
            <a:extLst>
              <a:ext uri="{FF2B5EF4-FFF2-40B4-BE49-F238E27FC236}">
                <a16:creationId xmlns:a16="http://schemas.microsoft.com/office/drawing/2014/main" id="{F459D170-2CB6-1F01-517E-6D798617AD33}"/>
              </a:ext>
            </a:extLst>
          </p:cNvPr>
          <p:cNvSpPr/>
          <p:nvPr/>
        </p:nvSpPr>
        <p:spPr>
          <a:xfrm>
            <a:off x="2365375" y="1004888"/>
            <a:ext cx="2062163" cy="412750"/>
          </a:xfrm>
          <a:prstGeom prst="roundRect">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a:solidFill>
                  <a:schemeClr val="tx1"/>
                </a:solidFill>
                <a:latin typeface="MS PGothic" panose="020B0600070205080204" pitchFamily="34" charset="-128"/>
              </a:rPr>
              <a:t>自宅</a:t>
            </a:r>
          </a:p>
        </p:txBody>
      </p:sp>
      <p:sp>
        <p:nvSpPr>
          <p:cNvPr id="6" name="角丸四角形 12">
            <a:extLst>
              <a:ext uri="{FF2B5EF4-FFF2-40B4-BE49-F238E27FC236}">
                <a16:creationId xmlns:a16="http://schemas.microsoft.com/office/drawing/2014/main" id="{61BFB6E9-0B86-4F59-ADC7-50BD1E54CBEC}"/>
              </a:ext>
            </a:extLst>
          </p:cNvPr>
          <p:cNvSpPr/>
          <p:nvPr/>
        </p:nvSpPr>
        <p:spPr>
          <a:xfrm>
            <a:off x="6413500" y="141288"/>
            <a:ext cx="1049338" cy="663575"/>
          </a:xfrm>
          <a:prstGeom prst="roundRect">
            <a:avLst/>
          </a:prstGeom>
          <a:no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福祉</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避難所</a:t>
            </a:r>
          </a:p>
        </p:txBody>
      </p:sp>
      <p:sp>
        <p:nvSpPr>
          <p:cNvPr id="7" name="角丸四角形 12">
            <a:extLst>
              <a:ext uri="{FF2B5EF4-FFF2-40B4-BE49-F238E27FC236}">
                <a16:creationId xmlns:a16="http://schemas.microsoft.com/office/drawing/2014/main" id="{A8E31E05-857E-A154-A1E4-E04BF95EF8EB}"/>
              </a:ext>
            </a:extLst>
          </p:cNvPr>
          <p:cNvSpPr/>
          <p:nvPr/>
        </p:nvSpPr>
        <p:spPr>
          <a:xfrm>
            <a:off x="1428750" y="992188"/>
            <a:ext cx="923925" cy="441325"/>
          </a:xfrm>
          <a:prstGeom prst="roundRect">
            <a:avLst/>
          </a:prstGeom>
          <a:no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施設</a:t>
            </a:r>
            <a:endParaRPr lang="en-US" altLang="ja-JP" sz="2000" dirty="0">
              <a:solidFill>
                <a:schemeClr val="tx1"/>
              </a:solidFill>
              <a:latin typeface="MS PGothic" panose="020B0600070205080204" pitchFamily="34" charset="-128"/>
            </a:endParaRPr>
          </a:p>
        </p:txBody>
      </p:sp>
      <p:sp>
        <p:nvSpPr>
          <p:cNvPr id="8" name="角丸四角形 3">
            <a:extLst>
              <a:ext uri="{FF2B5EF4-FFF2-40B4-BE49-F238E27FC236}">
                <a16:creationId xmlns:a16="http://schemas.microsoft.com/office/drawing/2014/main" id="{90FE3DB3-DCF2-2DDB-9F66-4F2C0767244D}"/>
              </a:ext>
            </a:extLst>
          </p:cNvPr>
          <p:cNvSpPr/>
          <p:nvPr/>
        </p:nvSpPr>
        <p:spPr>
          <a:xfrm>
            <a:off x="4949825" y="1501775"/>
            <a:ext cx="1027113" cy="1077913"/>
          </a:xfrm>
          <a:prstGeom prst="roundRect">
            <a:avLst/>
          </a:prstGeom>
          <a:solidFill>
            <a:srgbClr val="FF00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入院</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患者</a:t>
            </a:r>
          </a:p>
        </p:txBody>
      </p:sp>
      <p:sp>
        <p:nvSpPr>
          <p:cNvPr id="9" name="角丸四角形 4">
            <a:extLst>
              <a:ext uri="{FF2B5EF4-FFF2-40B4-BE49-F238E27FC236}">
                <a16:creationId xmlns:a16="http://schemas.microsoft.com/office/drawing/2014/main" id="{EB317023-E28F-35CD-2803-12331FC296AE}"/>
              </a:ext>
            </a:extLst>
          </p:cNvPr>
          <p:cNvSpPr/>
          <p:nvPr/>
        </p:nvSpPr>
        <p:spPr>
          <a:xfrm>
            <a:off x="5957888" y="1511300"/>
            <a:ext cx="1027112" cy="1076325"/>
          </a:xfrm>
          <a:prstGeom prst="roundRect">
            <a:avLst/>
          </a:prstGeom>
          <a:solidFill>
            <a:srgbClr val="FFC0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施設</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入所者</a:t>
            </a:r>
          </a:p>
        </p:txBody>
      </p:sp>
      <p:sp>
        <p:nvSpPr>
          <p:cNvPr id="14" name="角丸四角形 6">
            <a:extLst>
              <a:ext uri="{FF2B5EF4-FFF2-40B4-BE49-F238E27FC236}">
                <a16:creationId xmlns:a16="http://schemas.microsoft.com/office/drawing/2014/main" id="{6242B6D0-441C-9FF4-61C8-EA1FA6132E10}"/>
              </a:ext>
            </a:extLst>
          </p:cNvPr>
          <p:cNvSpPr/>
          <p:nvPr/>
        </p:nvSpPr>
        <p:spPr>
          <a:xfrm>
            <a:off x="6965950" y="1511300"/>
            <a:ext cx="1027113" cy="1076325"/>
          </a:xfrm>
          <a:prstGeom prst="roundRect">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要医療・介護者</a:t>
            </a:r>
          </a:p>
        </p:txBody>
      </p:sp>
      <p:sp>
        <p:nvSpPr>
          <p:cNvPr id="17" name="角丸四角形 7">
            <a:extLst>
              <a:ext uri="{FF2B5EF4-FFF2-40B4-BE49-F238E27FC236}">
                <a16:creationId xmlns:a16="http://schemas.microsoft.com/office/drawing/2014/main" id="{C84067F1-5C54-E2FD-E1A8-75B5A6F382D6}"/>
              </a:ext>
            </a:extLst>
          </p:cNvPr>
          <p:cNvSpPr/>
          <p:nvPr/>
        </p:nvSpPr>
        <p:spPr>
          <a:xfrm>
            <a:off x="7974013" y="1511300"/>
            <a:ext cx="1027112" cy="1076325"/>
          </a:xfrm>
          <a:prstGeom prst="roundRect">
            <a:avLst/>
          </a:prstGeom>
          <a:solidFill>
            <a:srgbClr val="66FF33"/>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一般</a:t>
            </a:r>
            <a:endParaRPr lang="en-US" altLang="ja-JP" sz="2000" dirty="0">
              <a:solidFill>
                <a:schemeClr val="tx1"/>
              </a:solidFill>
              <a:latin typeface="MS PGothic" panose="020B0600070205080204" pitchFamily="34" charset="-128"/>
            </a:endParaRPr>
          </a:p>
          <a:p>
            <a:pPr algn="ctr">
              <a:defRPr/>
            </a:pPr>
            <a:r>
              <a:rPr lang="ja-JP" altLang="en-US" sz="2000" dirty="0">
                <a:solidFill>
                  <a:schemeClr val="tx1"/>
                </a:solidFill>
                <a:latin typeface="MS PGothic" panose="020B0600070205080204" pitchFamily="34" charset="-128"/>
              </a:rPr>
              <a:t>住民</a:t>
            </a:r>
          </a:p>
        </p:txBody>
      </p:sp>
      <p:sp>
        <p:nvSpPr>
          <p:cNvPr id="18" name="角丸四角形 8">
            <a:extLst>
              <a:ext uri="{FF2B5EF4-FFF2-40B4-BE49-F238E27FC236}">
                <a16:creationId xmlns:a16="http://schemas.microsoft.com/office/drawing/2014/main" id="{8C7471D6-D66C-B584-76CF-DE815BAF7693}"/>
              </a:ext>
            </a:extLst>
          </p:cNvPr>
          <p:cNvSpPr/>
          <p:nvPr/>
        </p:nvSpPr>
        <p:spPr>
          <a:xfrm>
            <a:off x="4910138" y="3770313"/>
            <a:ext cx="1006475" cy="403225"/>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病院</a:t>
            </a:r>
          </a:p>
        </p:txBody>
      </p:sp>
      <p:sp>
        <p:nvSpPr>
          <p:cNvPr id="19" name="角丸四角形 9">
            <a:extLst>
              <a:ext uri="{FF2B5EF4-FFF2-40B4-BE49-F238E27FC236}">
                <a16:creationId xmlns:a16="http://schemas.microsoft.com/office/drawing/2014/main" id="{5B2A8061-C394-9211-CD0B-5C121A5C66DC}"/>
              </a:ext>
            </a:extLst>
          </p:cNvPr>
          <p:cNvSpPr/>
          <p:nvPr/>
        </p:nvSpPr>
        <p:spPr>
          <a:xfrm>
            <a:off x="5956300" y="3492500"/>
            <a:ext cx="1027113" cy="1077913"/>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社会福祉施設</a:t>
            </a:r>
          </a:p>
        </p:txBody>
      </p:sp>
      <p:sp>
        <p:nvSpPr>
          <p:cNvPr id="20" name="角丸四角形 10">
            <a:extLst>
              <a:ext uri="{FF2B5EF4-FFF2-40B4-BE49-F238E27FC236}">
                <a16:creationId xmlns:a16="http://schemas.microsoft.com/office/drawing/2014/main" id="{127958AA-C840-46D5-C523-768B26687511}"/>
              </a:ext>
            </a:extLst>
          </p:cNvPr>
          <p:cNvSpPr/>
          <p:nvPr/>
        </p:nvSpPr>
        <p:spPr>
          <a:xfrm>
            <a:off x="6964363" y="3397250"/>
            <a:ext cx="1905000" cy="1150938"/>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S PGothic" panose="020B0600070205080204" pitchFamily="34" charset="-128"/>
              </a:rPr>
              <a:t>診療所・</a:t>
            </a:r>
            <a:endParaRPr lang="en-US" altLang="ja-JP" dirty="0">
              <a:solidFill>
                <a:schemeClr val="tx1"/>
              </a:solidFill>
              <a:latin typeface="MS PGothic" panose="020B0600070205080204" pitchFamily="34" charset="-128"/>
            </a:endParaRPr>
          </a:p>
          <a:p>
            <a:pPr algn="ctr">
              <a:defRPr/>
            </a:pPr>
            <a:r>
              <a:rPr lang="ja-JP" altLang="en-US" dirty="0">
                <a:solidFill>
                  <a:schemeClr val="tx1"/>
                </a:solidFill>
                <a:latin typeface="MS PGothic" panose="020B0600070205080204" pitchFamily="34" charset="-128"/>
              </a:rPr>
              <a:t>福祉サービス</a:t>
            </a:r>
          </a:p>
        </p:txBody>
      </p:sp>
      <p:sp>
        <p:nvSpPr>
          <p:cNvPr id="24" name="フローチャート: データ 23">
            <a:extLst>
              <a:ext uri="{FF2B5EF4-FFF2-40B4-BE49-F238E27FC236}">
                <a16:creationId xmlns:a16="http://schemas.microsoft.com/office/drawing/2014/main" id="{08AE91A0-2F51-61EE-0423-6891F6585708}"/>
              </a:ext>
            </a:extLst>
          </p:cNvPr>
          <p:cNvSpPr/>
          <p:nvPr/>
        </p:nvSpPr>
        <p:spPr>
          <a:xfrm>
            <a:off x="4949825" y="938213"/>
            <a:ext cx="1112838" cy="390525"/>
          </a:xfrm>
          <a:prstGeom prst="flowChartInputOutpu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289" name="テキスト ボックス 36">
            <a:extLst>
              <a:ext uri="{FF2B5EF4-FFF2-40B4-BE49-F238E27FC236}">
                <a16:creationId xmlns:a16="http://schemas.microsoft.com/office/drawing/2014/main" id="{92ADBEE4-A1C1-3A5F-668C-3D287B2A0EC4}"/>
              </a:ext>
            </a:extLst>
          </p:cNvPr>
          <p:cNvSpPr txBox="1">
            <a:spLocks noChangeArrowheads="1"/>
          </p:cNvSpPr>
          <p:nvPr/>
        </p:nvSpPr>
        <p:spPr bwMode="auto">
          <a:xfrm>
            <a:off x="5105400" y="912813"/>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a:latin typeface="ＭＳ Ｐゴシック" panose="020B0600070205080204" pitchFamily="50" charset="-128"/>
              </a:rPr>
              <a:t>病院</a:t>
            </a:r>
          </a:p>
        </p:txBody>
      </p:sp>
      <p:sp>
        <p:nvSpPr>
          <p:cNvPr id="38" name="角丸四角形 12">
            <a:extLst>
              <a:ext uri="{FF2B5EF4-FFF2-40B4-BE49-F238E27FC236}">
                <a16:creationId xmlns:a16="http://schemas.microsoft.com/office/drawing/2014/main" id="{C2686D09-B15A-3EEF-9BED-D683A853C756}"/>
              </a:ext>
            </a:extLst>
          </p:cNvPr>
          <p:cNvSpPr/>
          <p:nvPr/>
        </p:nvSpPr>
        <p:spPr>
          <a:xfrm>
            <a:off x="6097588" y="862013"/>
            <a:ext cx="922337" cy="441325"/>
          </a:xfrm>
          <a:prstGeom prst="round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施設</a:t>
            </a:r>
            <a:endParaRPr lang="en-US" altLang="ja-JP" sz="2000" dirty="0">
              <a:solidFill>
                <a:schemeClr val="tx1"/>
              </a:solidFill>
              <a:latin typeface="MS PGothic" panose="020B0600070205080204" pitchFamily="34" charset="-128"/>
            </a:endParaRPr>
          </a:p>
        </p:txBody>
      </p:sp>
      <p:sp>
        <p:nvSpPr>
          <p:cNvPr id="39" name="フローチャート: データ 38">
            <a:extLst>
              <a:ext uri="{FF2B5EF4-FFF2-40B4-BE49-F238E27FC236}">
                <a16:creationId xmlns:a16="http://schemas.microsoft.com/office/drawing/2014/main" id="{56A36FEC-5149-BCAC-8058-6844496E71A7}"/>
              </a:ext>
            </a:extLst>
          </p:cNvPr>
          <p:cNvSpPr/>
          <p:nvPr/>
        </p:nvSpPr>
        <p:spPr>
          <a:xfrm>
            <a:off x="6051550" y="938213"/>
            <a:ext cx="973138" cy="390525"/>
          </a:xfrm>
          <a:prstGeom prst="flowChartInputOutpu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11292" name="グループ化 41">
            <a:extLst>
              <a:ext uri="{FF2B5EF4-FFF2-40B4-BE49-F238E27FC236}">
                <a16:creationId xmlns:a16="http://schemas.microsoft.com/office/drawing/2014/main" id="{1E697EEF-B13C-57B4-7708-A945103176AD}"/>
              </a:ext>
            </a:extLst>
          </p:cNvPr>
          <p:cNvGrpSpPr>
            <a:grpSpLocks/>
          </p:cNvGrpSpPr>
          <p:nvPr/>
        </p:nvGrpSpPr>
        <p:grpSpPr bwMode="auto">
          <a:xfrm>
            <a:off x="6937375" y="919163"/>
            <a:ext cx="2063750" cy="414337"/>
            <a:chOff x="6721994" y="1032862"/>
            <a:chExt cx="2062801" cy="413762"/>
          </a:xfrm>
        </p:grpSpPr>
        <p:sp>
          <p:nvSpPr>
            <p:cNvPr id="40" name="角丸四角形 14">
              <a:extLst>
                <a:ext uri="{FF2B5EF4-FFF2-40B4-BE49-F238E27FC236}">
                  <a16:creationId xmlns:a16="http://schemas.microsoft.com/office/drawing/2014/main" id="{5EE59390-DA52-62E0-8C21-E23445C6DA1F}"/>
                </a:ext>
              </a:extLst>
            </p:cNvPr>
            <p:cNvSpPr/>
            <p:nvPr/>
          </p:nvSpPr>
          <p:spPr>
            <a:xfrm>
              <a:off x="6721994" y="1032862"/>
              <a:ext cx="2062801" cy="413762"/>
            </a:xfrm>
            <a:prstGeom prst="roundRect">
              <a:avLst/>
            </a:prstGeom>
            <a:no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自宅</a:t>
              </a:r>
            </a:p>
          </p:txBody>
        </p:sp>
        <p:sp>
          <p:nvSpPr>
            <p:cNvPr id="41" name="フローチャート: データ 40">
              <a:extLst>
                <a:ext uri="{FF2B5EF4-FFF2-40B4-BE49-F238E27FC236}">
                  <a16:creationId xmlns:a16="http://schemas.microsoft.com/office/drawing/2014/main" id="{E763F5FD-72FC-982C-778F-19353AA6D57A}"/>
                </a:ext>
              </a:extLst>
            </p:cNvPr>
            <p:cNvSpPr/>
            <p:nvPr/>
          </p:nvSpPr>
          <p:spPr>
            <a:xfrm>
              <a:off x="6948903" y="1053470"/>
              <a:ext cx="1591530" cy="388398"/>
            </a:xfrm>
            <a:prstGeom prst="flowChartInputOutput">
              <a:avLst/>
            </a:prstGeom>
            <a:noFill/>
            <a:ln w="5715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45" name="矢印: 上 44">
            <a:extLst>
              <a:ext uri="{FF2B5EF4-FFF2-40B4-BE49-F238E27FC236}">
                <a16:creationId xmlns:a16="http://schemas.microsoft.com/office/drawing/2014/main" id="{82C8E308-0FA2-D5AF-04D0-4EA9CD390D61}"/>
              </a:ext>
            </a:extLst>
          </p:cNvPr>
          <p:cNvSpPr/>
          <p:nvPr/>
        </p:nvSpPr>
        <p:spPr>
          <a:xfrm>
            <a:off x="468313" y="2673350"/>
            <a:ext cx="3767137" cy="811213"/>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左大かっこ 46">
            <a:extLst>
              <a:ext uri="{FF2B5EF4-FFF2-40B4-BE49-F238E27FC236}">
                <a16:creationId xmlns:a16="http://schemas.microsoft.com/office/drawing/2014/main" id="{107946CB-486C-BA0F-7690-3F925B04095D}"/>
              </a:ext>
            </a:extLst>
          </p:cNvPr>
          <p:cNvSpPr/>
          <p:nvPr/>
        </p:nvSpPr>
        <p:spPr>
          <a:xfrm rot="16200000">
            <a:off x="6610350" y="2419350"/>
            <a:ext cx="336550" cy="447040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8" name="矢印: 上 47">
            <a:extLst>
              <a:ext uri="{FF2B5EF4-FFF2-40B4-BE49-F238E27FC236}">
                <a16:creationId xmlns:a16="http://schemas.microsoft.com/office/drawing/2014/main" id="{AC00E57E-17D1-E1FA-4DA1-DEC7E7D4243B}"/>
              </a:ext>
            </a:extLst>
          </p:cNvPr>
          <p:cNvSpPr/>
          <p:nvPr/>
        </p:nvSpPr>
        <p:spPr>
          <a:xfrm>
            <a:off x="5118100" y="2633663"/>
            <a:ext cx="3768725" cy="746125"/>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矢印: 上 48">
            <a:extLst>
              <a:ext uri="{FF2B5EF4-FFF2-40B4-BE49-F238E27FC236}">
                <a16:creationId xmlns:a16="http://schemas.microsoft.com/office/drawing/2014/main" id="{85F09E9E-4C9B-32FF-FF99-6735F442DAEE}"/>
              </a:ext>
            </a:extLst>
          </p:cNvPr>
          <p:cNvSpPr/>
          <p:nvPr/>
        </p:nvSpPr>
        <p:spPr>
          <a:xfrm>
            <a:off x="4781550" y="4867275"/>
            <a:ext cx="3768725" cy="62865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正方形/長方形 49">
            <a:extLst>
              <a:ext uri="{FF2B5EF4-FFF2-40B4-BE49-F238E27FC236}">
                <a16:creationId xmlns:a16="http://schemas.microsoft.com/office/drawing/2014/main" id="{FFA67759-F0BF-4599-40EF-ECD14067C959}"/>
              </a:ext>
            </a:extLst>
          </p:cNvPr>
          <p:cNvSpPr/>
          <p:nvPr/>
        </p:nvSpPr>
        <p:spPr>
          <a:xfrm>
            <a:off x="4857750" y="5619750"/>
            <a:ext cx="850900" cy="384175"/>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物資</a:t>
            </a:r>
          </a:p>
        </p:txBody>
      </p:sp>
      <p:sp>
        <p:nvSpPr>
          <p:cNvPr id="51" name="正方形/長方形 50">
            <a:extLst>
              <a:ext uri="{FF2B5EF4-FFF2-40B4-BE49-F238E27FC236}">
                <a16:creationId xmlns:a16="http://schemas.microsoft.com/office/drawing/2014/main" id="{F3359110-02BB-E4ED-BA42-174970CD0FB5}"/>
              </a:ext>
            </a:extLst>
          </p:cNvPr>
          <p:cNvSpPr/>
          <p:nvPr/>
        </p:nvSpPr>
        <p:spPr>
          <a:xfrm>
            <a:off x="6154738" y="5627688"/>
            <a:ext cx="850900" cy="433387"/>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搬送</a:t>
            </a:r>
          </a:p>
        </p:txBody>
      </p:sp>
      <p:sp>
        <p:nvSpPr>
          <p:cNvPr id="11299" name="テキスト ボックス 51">
            <a:extLst>
              <a:ext uri="{FF2B5EF4-FFF2-40B4-BE49-F238E27FC236}">
                <a16:creationId xmlns:a16="http://schemas.microsoft.com/office/drawing/2014/main" id="{EA1A0032-6B93-95EA-EDF6-A1DFCA7FFF97}"/>
              </a:ext>
            </a:extLst>
          </p:cNvPr>
          <p:cNvSpPr txBox="1">
            <a:spLocks noChangeArrowheads="1"/>
          </p:cNvSpPr>
          <p:nvPr/>
        </p:nvSpPr>
        <p:spPr bwMode="auto">
          <a:xfrm>
            <a:off x="6156325" y="6010275"/>
            <a:ext cx="1004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転送</a:t>
            </a:r>
            <a:endParaRPr lang="en-US" altLang="ja-JP" sz="1600">
              <a:latin typeface="ＭＳ Ｐゴシック" panose="020B0600070205080204" pitchFamily="50" charset="-128"/>
              <a:ea typeface="メイリオ" panose="020B0604030504040204" pitchFamily="50" charset="-128"/>
            </a:endParaRPr>
          </a:p>
          <a:p>
            <a:pPr>
              <a:spcBef>
                <a:spcPct val="0"/>
              </a:spcBef>
              <a:buFontTx/>
              <a:buNone/>
            </a:pPr>
            <a:r>
              <a:rPr lang="ja-JP" altLang="en-US" sz="1600">
                <a:latin typeface="ＭＳ Ｐゴシック" panose="020B0600070205080204" pitchFamily="50" charset="-128"/>
                <a:ea typeface="メイリオ" panose="020B0604030504040204" pitchFamily="50" charset="-128"/>
              </a:rPr>
              <a:t>避難</a:t>
            </a:r>
            <a:endParaRPr lang="en-US" altLang="ja-JP" sz="1600">
              <a:latin typeface="ＭＳ Ｐゴシック" panose="020B0600070205080204" pitchFamily="50" charset="-128"/>
              <a:ea typeface="メイリオ" panose="020B0604030504040204" pitchFamily="50" charset="-128"/>
            </a:endParaRPr>
          </a:p>
          <a:p>
            <a:pPr>
              <a:spcBef>
                <a:spcPct val="0"/>
              </a:spcBef>
              <a:buFontTx/>
              <a:buNone/>
            </a:pPr>
            <a:r>
              <a:rPr lang="ja-JP" altLang="en-US" sz="1600">
                <a:latin typeface="ＭＳ Ｐゴシック" panose="020B0600070205080204" pitchFamily="50" charset="-128"/>
                <a:ea typeface="メイリオ" panose="020B0604030504040204" pitchFamily="50" charset="-128"/>
              </a:rPr>
              <a:t>広域搬送</a:t>
            </a:r>
          </a:p>
        </p:txBody>
      </p:sp>
      <p:sp>
        <p:nvSpPr>
          <p:cNvPr id="11300" name="テキスト ボックス 54">
            <a:extLst>
              <a:ext uri="{FF2B5EF4-FFF2-40B4-BE49-F238E27FC236}">
                <a16:creationId xmlns:a16="http://schemas.microsoft.com/office/drawing/2014/main" id="{59677445-48C4-ED2D-5E84-CBA6A4DB9D07}"/>
              </a:ext>
            </a:extLst>
          </p:cNvPr>
          <p:cNvSpPr txBox="1">
            <a:spLocks noChangeArrowheads="1"/>
          </p:cNvSpPr>
          <p:nvPr/>
        </p:nvSpPr>
        <p:spPr bwMode="auto">
          <a:xfrm>
            <a:off x="4513263" y="6024563"/>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ライフライン</a:t>
            </a:r>
            <a:endParaRPr lang="en-US" altLang="ja-JP" sz="1600">
              <a:latin typeface="ＭＳ Ｐゴシック" panose="020B0600070205080204" pitchFamily="50" charset="-128"/>
              <a:ea typeface="メイリオ" panose="020B0604030504040204" pitchFamily="50" charset="-128"/>
            </a:endParaRPr>
          </a:p>
          <a:p>
            <a:pPr>
              <a:spcBef>
                <a:spcPct val="0"/>
              </a:spcBef>
              <a:buFontTx/>
              <a:buNone/>
            </a:pPr>
            <a:r>
              <a:rPr lang="ja-JP" altLang="en-US" sz="1600">
                <a:latin typeface="ＭＳ Ｐゴシック" panose="020B0600070205080204" pitchFamily="50" charset="-128"/>
                <a:ea typeface="メイリオ" panose="020B0604030504040204" pitchFamily="50" charset="-128"/>
              </a:rPr>
              <a:t>生活物資</a:t>
            </a:r>
            <a:endParaRPr lang="en-US" altLang="ja-JP" sz="1600">
              <a:latin typeface="ＭＳ Ｐゴシック" panose="020B0600070205080204" pitchFamily="50" charset="-128"/>
              <a:ea typeface="メイリオ" panose="020B0604030504040204" pitchFamily="50" charset="-128"/>
            </a:endParaRPr>
          </a:p>
          <a:p>
            <a:pPr>
              <a:spcBef>
                <a:spcPct val="0"/>
              </a:spcBef>
              <a:buFontTx/>
              <a:buNone/>
            </a:pPr>
            <a:r>
              <a:rPr lang="ja-JP" altLang="en-US" sz="1600">
                <a:latin typeface="ＭＳ Ｐゴシック" panose="020B0600070205080204" pitchFamily="50" charset="-128"/>
                <a:ea typeface="メイリオ" panose="020B0604030504040204" pitchFamily="50" charset="-128"/>
              </a:rPr>
              <a:t>医療資機材</a:t>
            </a:r>
          </a:p>
        </p:txBody>
      </p:sp>
      <p:sp>
        <p:nvSpPr>
          <p:cNvPr id="11301" name="テキスト ボックス 55">
            <a:extLst>
              <a:ext uri="{FF2B5EF4-FFF2-40B4-BE49-F238E27FC236}">
                <a16:creationId xmlns:a16="http://schemas.microsoft.com/office/drawing/2014/main" id="{285EEE3C-B80C-BAE9-6D67-BCAC9F084BD2}"/>
              </a:ext>
            </a:extLst>
          </p:cNvPr>
          <p:cNvSpPr txBox="1">
            <a:spLocks noChangeArrowheads="1"/>
          </p:cNvSpPr>
          <p:nvPr/>
        </p:nvSpPr>
        <p:spPr bwMode="auto">
          <a:xfrm>
            <a:off x="7646988" y="6022975"/>
            <a:ext cx="11826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診療</a:t>
            </a:r>
            <a:endParaRPr lang="en-US" altLang="ja-JP" sz="1600">
              <a:latin typeface="ＭＳ Ｐゴシック" panose="020B0600070205080204" pitchFamily="50" charset="-128"/>
              <a:ea typeface="メイリオ" panose="020B0604030504040204" pitchFamily="50" charset="-128"/>
            </a:endParaRPr>
          </a:p>
          <a:p>
            <a:pPr>
              <a:spcBef>
                <a:spcPct val="0"/>
              </a:spcBef>
              <a:buFontTx/>
              <a:buNone/>
            </a:pPr>
            <a:r>
              <a:rPr lang="ja-JP" altLang="en-US" sz="1600">
                <a:latin typeface="ＭＳ Ｐゴシック" panose="020B0600070205080204" pitchFamily="50" charset="-128"/>
                <a:ea typeface="メイリオ" panose="020B0604030504040204" pitchFamily="50" charset="-128"/>
              </a:rPr>
              <a:t>救護所</a:t>
            </a:r>
            <a:endParaRPr lang="en-US" altLang="ja-JP" sz="1600">
              <a:latin typeface="ＭＳ Ｐゴシック" panose="020B0600070205080204" pitchFamily="50" charset="-128"/>
              <a:ea typeface="メイリオ" panose="020B0604030504040204" pitchFamily="50" charset="-128"/>
            </a:endParaRPr>
          </a:p>
          <a:p>
            <a:pPr>
              <a:spcBef>
                <a:spcPct val="0"/>
              </a:spcBef>
              <a:buFontTx/>
              <a:buNone/>
            </a:pPr>
            <a:r>
              <a:rPr lang="ja-JP" altLang="en-US" sz="1600">
                <a:latin typeface="ＭＳ Ｐゴシック" panose="020B0600070205080204" pitchFamily="50" charset="-128"/>
                <a:ea typeface="メイリオ" panose="020B0604030504040204" pitchFamily="50" charset="-128"/>
              </a:rPr>
              <a:t>巡回診療</a:t>
            </a:r>
            <a:endParaRPr lang="en-US" altLang="ja-JP" sz="1600">
              <a:latin typeface="ＭＳ Ｐゴシック" panose="020B060007020508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B2C29757-A749-66FA-4B25-5EE425F62322}"/>
              </a:ext>
            </a:extLst>
          </p:cNvPr>
          <p:cNvSpPr/>
          <p:nvPr/>
        </p:nvSpPr>
        <p:spPr>
          <a:xfrm>
            <a:off x="7594600" y="5661025"/>
            <a:ext cx="1370013" cy="400050"/>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診療・介護</a:t>
            </a:r>
            <a:endParaRPr lang="en-US" altLang="ja-JP" sz="2000" dirty="0">
              <a:solidFill>
                <a:schemeClr val="tx1"/>
              </a:solidFill>
              <a:latin typeface="MS PGothic" panose="020B0600070205080204" pitchFamily="34" charset="-128"/>
            </a:endParaRPr>
          </a:p>
        </p:txBody>
      </p:sp>
      <p:sp>
        <p:nvSpPr>
          <p:cNvPr id="11303" name="タイトル 57">
            <a:extLst>
              <a:ext uri="{FF2B5EF4-FFF2-40B4-BE49-F238E27FC236}">
                <a16:creationId xmlns:a16="http://schemas.microsoft.com/office/drawing/2014/main" id="{47457B1D-F96B-DDAF-440B-F5E1EFC8AE4A}"/>
              </a:ext>
            </a:extLst>
          </p:cNvPr>
          <p:cNvSpPr>
            <a:spLocks noGrp="1" noChangeArrowheads="1"/>
          </p:cNvSpPr>
          <p:nvPr>
            <p:ph type="title"/>
          </p:nvPr>
        </p:nvSpPr>
        <p:spPr>
          <a:xfrm>
            <a:off x="53975" y="44450"/>
            <a:ext cx="4640263" cy="561975"/>
          </a:xfrm>
        </p:spPr>
        <p:txBody>
          <a:bodyPr/>
          <a:lstStyle/>
          <a:p>
            <a:pPr algn="l"/>
            <a:r>
              <a:rPr lang="ja-JP" altLang="en-US"/>
              <a:t>災害医療支援とは</a:t>
            </a:r>
          </a:p>
        </p:txBody>
      </p:sp>
      <p:sp>
        <p:nvSpPr>
          <p:cNvPr id="59" name="四角形: 角を丸くする 58">
            <a:extLst>
              <a:ext uri="{FF2B5EF4-FFF2-40B4-BE49-F238E27FC236}">
                <a16:creationId xmlns:a16="http://schemas.microsoft.com/office/drawing/2014/main" id="{D0989522-AB6D-0C50-44EC-A7D15473F51F}"/>
              </a:ext>
            </a:extLst>
          </p:cNvPr>
          <p:cNvSpPr/>
          <p:nvPr/>
        </p:nvSpPr>
        <p:spPr>
          <a:xfrm>
            <a:off x="4400550" y="5583238"/>
            <a:ext cx="4743450" cy="12715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爆発 1 24">
            <a:extLst>
              <a:ext uri="{FF2B5EF4-FFF2-40B4-BE49-F238E27FC236}">
                <a16:creationId xmlns:a16="http://schemas.microsoft.com/office/drawing/2014/main" id="{4379FA5B-6B06-E7EC-9670-A2A353CE8858}"/>
              </a:ext>
            </a:extLst>
          </p:cNvPr>
          <p:cNvSpPr/>
          <p:nvPr/>
        </p:nvSpPr>
        <p:spPr>
          <a:xfrm>
            <a:off x="4103688" y="1609725"/>
            <a:ext cx="1165225" cy="285432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latin typeface="MS PGothic" panose="020B0600070205080204" pitchFamily="34" charset="-128"/>
              </a:rPr>
              <a:t>被災</a:t>
            </a:r>
          </a:p>
        </p:txBody>
      </p:sp>
      <p:sp>
        <p:nvSpPr>
          <p:cNvPr id="11306" name="テキスト ボックス 61">
            <a:extLst>
              <a:ext uri="{FF2B5EF4-FFF2-40B4-BE49-F238E27FC236}">
                <a16:creationId xmlns:a16="http://schemas.microsoft.com/office/drawing/2014/main" id="{C3B3FF38-C48E-EEFF-CFC5-B8868307FAA6}"/>
              </a:ext>
            </a:extLst>
          </p:cNvPr>
          <p:cNvSpPr txBox="1">
            <a:spLocks noChangeArrowheads="1"/>
          </p:cNvSpPr>
          <p:nvPr/>
        </p:nvSpPr>
        <p:spPr bwMode="auto">
          <a:xfrm>
            <a:off x="-30163" y="652463"/>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場所</a:t>
            </a:r>
          </a:p>
        </p:txBody>
      </p:sp>
      <p:sp>
        <p:nvSpPr>
          <p:cNvPr id="11307" name="テキスト ボックス 62">
            <a:extLst>
              <a:ext uri="{FF2B5EF4-FFF2-40B4-BE49-F238E27FC236}">
                <a16:creationId xmlns:a16="http://schemas.microsoft.com/office/drawing/2014/main" id="{9EF7B3F8-6A21-DDE2-5F82-546A626AB9A7}"/>
              </a:ext>
            </a:extLst>
          </p:cNvPr>
          <p:cNvSpPr txBox="1">
            <a:spLocks noChangeArrowheads="1"/>
          </p:cNvSpPr>
          <p:nvPr/>
        </p:nvSpPr>
        <p:spPr bwMode="auto">
          <a:xfrm>
            <a:off x="-77788" y="1338263"/>
            <a:ext cx="5937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状態</a:t>
            </a:r>
          </a:p>
        </p:txBody>
      </p:sp>
      <p:sp>
        <p:nvSpPr>
          <p:cNvPr id="11308" name="テキスト ボックス 63">
            <a:extLst>
              <a:ext uri="{FF2B5EF4-FFF2-40B4-BE49-F238E27FC236}">
                <a16:creationId xmlns:a16="http://schemas.microsoft.com/office/drawing/2014/main" id="{E3A8748F-6B69-A865-B0F4-000B7BA0355C}"/>
              </a:ext>
            </a:extLst>
          </p:cNvPr>
          <p:cNvSpPr txBox="1">
            <a:spLocks noChangeArrowheads="1"/>
          </p:cNvSpPr>
          <p:nvPr/>
        </p:nvSpPr>
        <p:spPr bwMode="auto">
          <a:xfrm>
            <a:off x="-107950" y="3213100"/>
            <a:ext cx="1414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医療福祉提供</a:t>
            </a:r>
          </a:p>
        </p:txBody>
      </p:sp>
      <p:sp>
        <p:nvSpPr>
          <p:cNvPr id="65" name="角丸四角形 11">
            <a:extLst>
              <a:ext uri="{FF2B5EF4-FFF2-40B4-BE49-F238E27FC236}">
                <a16:creationId xmlns:a16="http://schemas.microsoft.com/office/drawing/2014/main" id="{9FAB0C72-E398-BA3B-F36F-C7832C3B40A3}"/>
              </a:ext>
            </a:extLst>
          </p:cNvPr>
          <p:cNvSpPr/>
          <p:nvPr/>
        </p:nvSpPr>
        <p:spPr>
          <a:xfrm>
            <a:off x="5146675" y="165100"/>
            <a:ext cx="1008063" cy="631825"/>
          </a:xfrm>
          <a:prstGeom prst="round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MS PGothic" panose="020B0600070205080204" pitchFamily="34" charset="-128"/>
              </a:rPr>
              <a:t>一時避難場所</a:t>
            </a:r>
          </a:p>
        </p:txBody>
      </p:sp>
      <p:sp>
        <p:nvSpPr>
          <p:cNvPr id="11310" name="テキスト ボックス 65">
            <a:extLst>
              <a:ext uri="{FF2B5EF4-FFF2-40B4-BE49-F238E27FC236}">
                <a16:creationId xmlns:a16="http://schemas.microsoft.com/office/drawing/2014/main" id="{9500AC9C-2426-1CC7-D3B0-2C479088C14E}"/>
              </a:ext>
            </a:extLst>
          </p:cNvPr>
          <p:cNvSpPr txBox="1">
            <a:spLocks noChangeArrowheads="1"/>
          </p:cNvSpPr>
          <p:nvPr/>
        </p:nvSpPr>
        <p:spPr bwMode="auto">
          <a:xfrm>
            <a:off x="3925888" y="5249863"/>
            <a:ext cx="10048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ＭＳ Ｐゴシック" panose="020B0600070205080204" pitchFamily="50" charset="-128"/>
                <a:ea typeface="メイリオ" panose="020B0604030504040204" pitchFamily="50" charset="-128"/>
              </a:rPr>
              <a:t>医療支援</a:t>
            </a:r>
          </a:p>
        </p:txBody>
      </p:sp>
      <p:sp>
        <p:nvSpPr>
          <p:cNvPr id="21" name="爆発 1 24">
            <a:extLst>
              <a:ext uri="{FF2B5EF4-FFF2-40B4-BE49-F238E27FC236}">
                <a16:creationId xmlns:a16="http://schemas.microsoft.com/office/drawing/2014/main" id="{F810F704-99F1-8268-F743-029EFD85162C}"/>
              </a:ext>
            </a:extLst>
          </p:cNvPr>
          <p:cNvSpPr/>
          <p:nvPr/>
        </p:nvSpPr>
        <p:spPr>
          <a:xfrm>
            <a:off x="7426325" y="1112838"/>
            <a:ext cx="1493838" cy="83978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MS PGothic" panose="020B0600070205080204" pitchFamily="34" charset="-128"/>
              </a:rPr>
              <a:t>新規</a:t>
            </a:r>
            <a:endParaRPr lang="en-US" altLang="ja-JP" sz="1600" dirty="0">
              <a:solidFill>
                <a:schemeClr val="tx1"/>
              </a:solidFill>
              <a:latin typeface="MS PGothic" panose="020B0600070205080204" pitchFamily="34" charset="-128"/>
            </a:endParaRPr>
          </a:p>
          <a:p>
            <a:pPr algn="ctr">
              <a:defRPr/>
            </a:pPr>
            <a:r>
              <a:rPr lang="ja-JP" altLang="en-US" sz="1600" dirty="0">
                <a:solidFill>
                  <a:schemeClr val="tx1"/>
                </a:solidFill>
                <a:latin typeface="MS PGothic" panose="020B0600070205080204" pitchFamily="34" charset="-128"/>
              </a:rPr>
              <a:t>傷病者</a:t>
            </a:r>
          </a:p>
        </p:txBody>
      </p:sp>
      <p:sp>
        <p:nvSpPr>
          <p:cNvPr id="22" name="爆発 1 24">
            <a:extLst>
              <a:ext uri="{FF2B5EF4-FFF2-40B4-BE49-F238E27FC236}">
                <a16:creationId xmlns:a16="http://schemas.microsoft.com/office/drawing/2014/main" id="{CBBA18D7-7177-50B0-6E43-211F286BA961}"/>
              </a:ext>
            </a:extLst>
          </p:cNvPr>
          <p:cNvSpPr/>
          <p:nvPr/>
        </p:nvSpPr>
        <p:spPr>
          <a:xfrm>
            <a:off x="7848600" y="533400"/>
            <a:ext cx="1473200" cy="83978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MS PGothic" panose="020B0600070205080204" pitchFamily="34" charset="-128"/>
              </a:rPr>
              <a:t>避難者</a:t>
            </a:r>
          </a:p>
        </p:txBody>
      </p:sp>
    </p:spTree>
    <p:extLst>
      <p:ext uri="{BB962C8B-B14F-4D97-AF65-F5344CB8AC3E}">
        <p14:creationId xmlns:p14="http://schemas.microsoft.com/office/powerpoint/2010/main" val="3599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80">
                                          <p:stCondLst>
                                            <p:cond delay="0"/>
                                          </p:stCondLst>
                                        </p:cTn>
                                        <p:tgtEl>
                                          <p:spTgt spid="61"/>
                                        </p:tgtEl>
                                      </p:cBhvr>
                                    </p:animEffect>
                                    <p:anim calcmode="lin" valueType="num">
                                      <p:cBhvr>
                                        <p:cTn id="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3" dur="26">
                                          <p:stCondLst>
                                            <p:cond delay="650"/>
                                          </p:stCondLst>
                                        </p:cTn>
                                        <p:tgtEl>
                                          <p:spTgt spid="61"/>
                                        </p:tgtEl>
                                      </p:cBhvr>
                                      <p:to x="100000" y="60000"/>
                                    </p:animScale>
                                    <p:animScale>
                                      <p:cBhvr>
                                        <p:cTn id="14" dur="166" decel="50000">
                                          <p:stCondLst>
                                            <p:cond delay="676"/>
                                          </p:stCondLst>
                                        </p:cTn>
                                        <p:tgtEl>
                                          <p:spTgt spid="61"/>
                                        </p:tgtEl>
                                      </p:cBhvr>
                                      <p:to x="100000" y="100000"/>
                                    </p:animScale>
                                    <p:animScale>
                                      <p:cBhvr>
                                        <p:cTn id="15" dur="26">
                                          <p:stCondLst>
                                            <p:cond delay="1312"/>
                                          </p:stCondLst>
                                        </p:cTn>
                                        <p:tgtEl>
                                          <p:spTgt spid="61"/>
                                        </p:tgtEl>
                                      </p:cBhvr>
                                      <p:to x="100000" y="80000"/>
                                    </p:animScale>
                                    <p:animScale>
                                      <p:cBhvr>
                                        <p:cTn id="16" dur="166" decel="50000">
                                          <p:stCondLst>
                                            <p:cond delay="1338"/>
                                          </p:stCondLst>
                                        </p:cTn>
                                        <p:tgtEl>
                                          <p:spTgt spid="61"/>
                                        </p:tgtEl>
                                      </p:cBhvr>
                                      <p:to x="100000" y="100000"/>
                                    </p:animScale>
                                    <p:animScale>
                                      <p:cBhvr>
                                        <p:cTn id="17" dur="26">
                                          <p:stCondLst>
                                            <p:cond delay="1642"/>
                                          </p:stCondLst>
                                        </p:cTn>
                                        <p:tgtEl>
                                          <p:spTgt spid="61"/>
                                        </p:tgtEl>
                                      </p:cBhvr>
                                      <p:to x="100000" y="90000"/>
                                    </p:animScale>
                                    <p:animScale>
                                      <p:cBhvr>
                                        <p:cTn id="18" dur="166" decel="50000">
                                          <p:stCondLst>
                                            <p:cond delay="1668"/>
                                          </p:stCondLst>
                                        </p:cTn>
                                        <p:tgtEl>
                                          <p:spTgt spid="61"/>
                                        </p:tgtEl>
                                      </p:cBhvr>
                                      <p:to x="100000" y="100000"/>
                                    </p:animScale>
                                    <p:animScale>
                                      <p:cBhvr>
                                        <p:cTn id="19" dur="26">
                                          <p:stCondLst>
                                            <p:cond delay="1808"/>
                                          </p:stCondLst>
                                        </p:cTn>
                                        <p:tgtEl>
                                          <p:spTgt spid="61"/>
                                        </p:tgtEl>
                                      </p:cBhvr>
                                      <p:to x="100000" y="95000"/>
                                    </p:animScale>
                                    <p:animScale>
                                      <p:cBhvr>
                                        <p:cTn id="20" dur="166" decel="50000">
                                          <p:stCondLst>
                                            <p:cond delay="1834"/>
                                          </p:stCondLst>
                                        </p:cTn>
                                        <p:tgtEl>
                                          <p:spTgt spid="6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par>
                                <p:cTn id="41" presetID="31" presetClass="entr" presetSubtype="0" fill="hold" nodeType="withEffect">
                                  <p:stCondLst>
                                    <p:cond delay="0"/>
                                  </p:stCondLst>
                                  <p:childTnLst>
                                    <p:set>
                                      <p:cBhvr>
                                        <p:cTn id="42" dur="1" fill="hold">
                                          <p:stCondLst>
                                            <p:cond delay="0"/>
                                          </p:stCondLst>
                                        </p:cTn>
                                        <p:tgtEl>
                                          <p:spTgt spid="11289"/>
                                        </p:tgtEl>
                                        <p:attrNameLst>
                                          <p:attrName>style.visibility</p:attrName>
                                        </p:attrNameLst>
                                      </p:cBhvr>
                                      <p:to>
                                        <p:strVal val="visible"/>
                                      </p:to>
                                    </p:set>
                                    <p:anim calcmode="lin" valueType="num">
                                      <p:cBhvr>
                                        <p:cTn id="43" dur="1000" fill="hold"/>
                                        <p:tgtEl>
                                          <p:spTgt spid="11289"/>
                                        </p:tgtEl>
                                        <p:attrNameLst>
                                          <p:attrName>ppt_w</p:attrName>
                                        </p:attrNameLst>
                                      </p:cBhvr>
                                      <p:tavLst>
                                        <p:tav tm="0">
                                          <p:val>
                                            <p:fltVal val="0"/>
                                          </p:val>
                                        </p:tav>
                                        <p:tav tm="100000">
                                          <p:val>
                                            <p:strVal val="#ppt_w"/>
                                          </p:val>
                                        </p:tav>
                                      </p:tavLst>
                                    </p:anim>
                                    <p:anim calcmode="lin" valueType="num">
                                      <p:cBhvr>
                                        <p:cTn id="44" dur="1000" fill="hold"/>
                                        <p:tgtEl>
                                          <p:spTgt spid="11289"/>
                                        </p:tgtEl>
                                        <p:attrNameLst>
                                          <p:attrName>ppt_h</p:attrName>
                                        </p:attrNameLst>
                                      </p:cBhvr>
                                      <p:tavLst>
                                        <p:tav tm="0">
                                          <p:val>
                                            <p:fltVal val="0"/>
                                          </p:val>
                                        </p:tav>
                                        <p:tav tm="100000">
                                          <p:val>
                                            <p:strVal val="#ppt_h"/>
                                          </p:val>
                                        </p:tav>
                                      </p:tavLst>
                                    </p:anim>
                                    <p:anim calcmode="lin" valueType="num">
                                      <p:cBhvr>
                                        <p:cTn id="45" dur="1000" fill="hold"/>
                                        <p:tgtEl>
                                          <p:spTgt spid="11289"/>
                                        </p:tgtEl>
                                        <p:attrNameLst>
                                          <p:attrName>style.rotation</p:attrName>
                                        </p:attrNameLst>
                                      </p:cBhvr>
                                      <p:tavLst>
                                        <p:tav tm="0">
                                          <p:val>
                                            <p:fltVal val="90"/>
                                          </p:val>
                                        </p:tav>
                                        <p:tav tm="100000">
                                          <p:val>
                                            <p:fltVal val="0"/>
                                          </p:val>
                                        </p:tav>
                                      </p:tavLst>
                                    </p:anim>
                                    <p:animEffect transition="in" filter="fade">
                                      <p:cBhvr>
                                        <p:cTn id="46" dur="1000"/>
                                        <p:tgtEl>
                                          <p:spTgt spid="11289"/>
                                        </p:tgtEl>
                                      </p:cBhvr>
                                    </p:animEffect>
                                  </p:childTnLst>
                                </p:cTn>
                              </p:par>
                              <p:par>
                                <p:cTn id="47" presetID="3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1000" fill="hold"/>
                                        <p:tgtEl>
                                          <p:spTgt spid="38"/>
                                        </p:tgtEl>
                                        <p:attrNameLst>
                                          <p:attrName>ppt_w</p:attrName>
                                        </p:attrNameLst>
                                      </p:cBhvr>
                                      <p:tavLst>
                                        <p:tav tm="0">
                                          <p:val>
                                            <p:fltVal val="0"/>
                                          </p:val>
                                        </p:tav>
                                        <p:tav tm="100000">
                                          <p:val>
                                            <p:strVal val="#ppt_w"/>
                                          </p:val>
                                        </p:tav>
                                      </p:tavLst>
                                    </p:anim>
                                    <p:anim calcmode="lin" valueType="num">
                                      <p:cBhvr>
                                        <p:cTn id="50" dur="1000" fill="hold"/>
                                        <p:tgtEl>
                                          <p:spTgt spid="38"/>
                                        </p:tgtEl>
                                        <p:attrNameLst>
                                          <p:attrName>ppt_h</p:attrName>
                                        </p:attrNameLst>
                                      </p:cBhvr>
                                      <p:tavLst>
                                        <p:tav tm="0">
                                          <p:val>
                                            <p:fltVal val="0"/>
                                          </p:val>
                                        </p:tav>
                                        <p:tav tm="100000">
                                          <p:val>
                                            <p:strVal val="#ppt_h"/>
                                          </p:val>
                                        </p:tav>
                                      </p:tavLst>
                                    </p:anim>
                                    <p:anim calcmode="lin" valueType="num">
                                      <p:cBhvr>
                                        <p:cTn id="51" dur="1000" fill="hold"/>
                                        <p:tgtEl>
                                          <p:spTgt spid="38"/>
                                        </p:tgtEl>
                                        <p:attrNameLst>
                                          <p:attrName>style.rotation</p:attrName>
                                        </p:attrNameLst>
                                      </p:cBhvr>
                                      <p:tavLst>
                                        <p:tav tm="0">
                                          <p:val>
                                            <p:fltVal val="90"/>
                                          </p:val>
                                        </p:tav>
                                        <p:tav tm="100000">
                                          <p:val>
                                            <p:fltVal val="0"/>
                                          </p:val>
                                        </p:tav>
                                      </p:tavLst>
                                    </p:anim>
                                    <p:animEffect transition="in" filter="fade">
                                      <p:cBhvr>
                                        <p:cTn id="52" dur="1000"/>
                                        <p:tgtEl>
                                          <p:spTgt spid="38"/>
                                        </p:tgtEl>
                                      </p:cBhvr>
                                    </p:animEffect>
                                  </p:childTnLst>
                                </p:cTn>
                              </p:par>
                              <p:par>
                                <p:cTn id="53" presetID="3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1000" fill="hold"/>
                                        <p:tgtEl>
                                          <p:spTgt spid="39"/>
                                        </p:tgtEl>
                                        <p:attrNameLst>
                                          <p:attrName>ppt_w</p:attrName>
                                        </p:attrNameLst>
                                      </p:cBhvr>
                                      <p:tavLst>
                                        <p:tav tm="0">
                                          <p:val>
                                            <p:fltVal val="0"/>
                                          </p:val>
                                        </p:tav>
                                        <p:tav tm="100000">
                                          <p:val>
                                            <p:strVal val="#ppt_w"/>
                                          </p:val>
                                        </p:tav>
                                      </p:tavLst>
                                    </p:anim>
                                    <p:anim calcmode="lin" valueType="num">
                                      <p:cBhvr>
                                        <p:cTn id="56" dur="1000" fill="hold"/>
                                        <p:tgtEl>
                                          <p:spTgt spid="39"/>
                                        </p:tgtEl>
                                        <p:attrNameLst>
                                          <p:attrName>ppt_h</p:attrName>
                                        </p:attrNameLst>
                                      </p:cBhvr>
                                      <p:tavLst>
                                        <p:tav tm="0">
                                          <p:val>
                                            <p:fltVal val="0"/>
                                          </p:val>
                                        </p:tav>
                                        <p:tav tm="100000">
                                          <p:val>
                                            <p:strVal val="#ppt_h"/>
                                          </p:val>
                                        </p:tav>
                                      </p:tavLst>
                                    </p:anim>
                                    <p:anim calcmode="lin" valueType="num">
                                      <p:cBhvr>
                                        <p:cTn id="57" dur="1000" fill="hold"/>
                                        <p:tgtEl>
                                          <p:spTgt spid="39"/>
                                        </p:tgtEl>
                                        <p:attrNameLst>
                                          <p:attrName>style.rotation</p:attrName>
                                        </p:attrNameLst>
                                      </p:cBhvr>
                                      <p:tavLst>
                                        <p:tav tm="0">
                                          <p:val>
                                            <p:fltVal val="90"/>
                                          </p:val>
                                        </p:tav>
                                        <p:tav tm="100000">
                                          <p:val>
                                            <p:fltVal val="0"/>
                                          </p:val>
                                        </p:tav>
                                      </p:tavLst>
                                    </p:anim>
                                    <p:animEffect transition="in" filter="fade">
                                      <p:cBhvr>
                                        <p:cTn id="58" dur="1000"/>
                                        <p:tgtEl>
                                          <p:spTgt spid="39"/>
                                        </p:tgtEl>
                                      </p:cBhvr>
                                    </p:animEffect>
                                  </p:childTnLst>
                                </p:cTn>
                              </p:par>
                              <p:par>
                                <p:cTn id="59" presetID="3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1000" fill="hold"/>
                                        <p:tgtEl>
                                          <p:spTgt spid="65"/>
                                        </p:tgtEl>
                                        <p:attrNameLst>
                                          <p:attrName>ppt_w</p:attrName>
                                        </p:attrNameLst>
                                      </p:cBhvr>
                                      <p:tavLst>
                                        <p:tav tm="0">
                                          <p:val>
                                            <p:fltVal val="0"/>
                                          </p:val>
                                        </p:tav>
                                        <p:tav tm="100000">
                                          <p:val>
                                            <p:strVal val="#ppt_w"/>
                                          </p:val>
                                        </p:tav>
                                      </p:tavLst>
                                    </p:anim>
                                    <p:anim calcmode="lin" valueType="num">
                                      <p:cBhvr>
                                        <p:cTn id="62" dur="1000" fill="hold"/>
                                        <p:tgtEl>
                                          <p:spTgt spid="65"/>
                                        </p:tgtEl>
                                        <p:attrNameLst>
                                          <p:attrName>ppt_h</p:attrName>
                                        </p:attrNameLst>
                                      </p:cBhvr>
                                      <p:tavLst>
                                        <p:tav tm="0">
                                          <p:val>
                                            <p:fltVal val="0"/>
                                          </p:val>
                                        </p:tav>
                                        <p:tav tm="100000">
                                          <p:val>
                                            <p:strVal val="#ppt_h"/>
                                          </p:val>
                                        </p:tav>
                                      </p:tavLst>
                                    </p:anim>
                                    <p:anim calcmode="lin" valueType="num">
                                      <p:cBhvr>
                                        <p:cTn id="63" dur="1000" fill="hold"/>
                                        <p:tgtEl>
                                          <p:spTgt spid="65"/>
                                        </p:tgtEl>
                                        <p:attrNameLst>
                                          <p:attrName>style.rotation</p:attrName>
                                        </p:attrNameLst>
                                      </p:cBhvr>
                                      <p:tavLst>
                                        <p:tav tm="0">
                                          <p:val>
                                            <p:fltVal val="90"/>
                                          </p:val>
                                        </p:tav>
                                        <p:tav tm="100000">
                                          <p:val>
                                            <p:fltVal val="0"/>
                                          </p:val>
                                        </p:tav>
                                      </p:tavLst>
                                    </p:anim>
                                    <p:animEffect transition="in" filter="fade">
                                      <p:cBhvr>
                                        <p:cTn id="64" dur="1000"/>
                                        <p:tgtEl>
                                          <p:spTgt spid="65"/>
                                        </p:tgtEl>
                                      </p:cBhvr>
                                    </p:animEffect>
                                  </p:childTnLst>
                                </p:cTn>
                              </p:par>
                              <p:par>
                                <p:cTn id="65" presetID="31" presetClass="entr" presetSubtype="0" fill="hold" nodeType="withEffect">
                                  <p:stCondLst>
                                    <p:cond delay="0"/>
                                  </p:stCondLst>
                                  <p:childTnLst>
                                    <p:set>
                                      <p:cBhvr>
                                        <p:cTn id="66" dur="1" fill="hold">
                                          <p:stCondLst>
                                            <p:cond delay="0"/>
                                          </p:stCondLst>
                                        </p:cTn>
                                        <p:tgtEl>
                                          <p:spTgt spid="11292"/>
                                        </p:tgtEl>
                                        <p:attrNameLst>
                                          <p:attrName>style.visibility</p:attrName>
                                        </p:attrNameLst>
                                      </p:cBhvr>
                                      <p:to>
                                        <p:strVal val="visible"/>
                                      </p:to>
                                    </p:set>
                                    <p:anim calcmode="lin" valueType="num">
                                      <p:cBhvr>
                                        <p:cTn id="67" dur="1000" fill="hold"/>
                                        <p:tgtEl>
                                          <p:spTgt spid="11292"/>
                                        </p:tgtEl>
                                        <p:attrNameLst>
                                          <p:attrName>ppt_w</p:attrName>
                                        </p:attrNameLst>
                                      </p:cBhvr>
                                      <p:tavLst>
                                        <p:tav tm="0">
                                          <p:val>
                                            <p:fltVal val="0"/>
                                          </p:val>
                                        </p:tav>
                                        <p:tav tm="100000">
                                          <p:val>
                                            <p:strVal val="#ppt_w"/>
                                          </p:val>
                                        </p:tav>
                                      </p:tavLst>
                                    </p:anim>
                                    <p:anim calcmode="lin" valueType="num">
                                      <p:cBhvr>
                                        <p:cTn id="68" dur="1000" fill="hold"/>
                                        <p:tgtEl>
                                          <p:spTgt spid="11292"/>
                                        </p:tgtEl>
                                        <p:attrNameLst>
                                          <p:attrName>ppt_h</p:attrName>
                                        </p:attrNameLst>
                                      </p:cBhvr>
                                      <p:tavLst>
                                        <p:tav tm="0">
                                          <p:val>
                                            <p:fltVal val="0"/>
                                          </p:val>
                                        </p:tav>
                                        <p:tav tm="100000">
                                          <p:val>
                                            <p:strVal val="#ppt_h"/>
                                          </p:val>
                                        </p:tav>
                                      </p:tavLst>
                                    </p:anim>
                                    <p:anim calcmode="lin" valueType="num">
                                      <p:cBhvr>
                                        <p:cTn id="69" dur="1000" fill="hold"/>
                                        <p:tgtEl>
                                          <p:spTgt spid="11292"/>
                                        </p:tgtEl>
                                        <p:attrNameLst>
                                          <p:attrName>style.rotation</p:attrName>
                                        </p:attrNameLst>
                                      </p:cBhvr>
                                      <p:tavLst>
                                        <p:tav tm="0">
                                          <p:val>
                                            <p:fltVal val="90"/>
                                          </p:val>
                                        </p:tav>
                                        <p:tav tm="100000">
                                          <p:val>
                                            <p:fltVal val="0"/>
                                          </p:val>
                                        </p:tav>
                                      </p:tavLst>
                                    </p:anim>
                                    <p:animEffect transition="in" filter="fade">
                                      <p:cBhvr>
                                        <p:cTn id="70" dur="1000"/>
                                        <p:tgtEl>
                                          <p:spTgt spid="1129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cTn>
                              </p:par>
                              <p:par>
                                <p:cTn id="76" presetID="9"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dissolve">
                                      <p:cBhvr>
                                        <p:cTn id="78" dur="500"/>
                                        <p:tgtEl>
                                          <p:spTgt spid="2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1" presetClass="entr" presetSubtype="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1000" fill="hold"/>
                                        <p:tgtEl>
                                          <p:spTgt spid="44"/>
                                        </p:tgtEl>
                                        <p:attrNameLst>
                                          <p:attrName>ppt_w</p:attrName>
                                        </p:attrNameLst>
                                      </p:cBhvr>
                                      <p:tavLst>
                                        <p:tav tm="0">
                                          <p:val>
                                            <p:fltVal val="0"/>
                                          </p:val>
                                        </p:tav>
                                        <p:tav tm="100000">
                                          <p:val>
                                            <p:strVal val="#ppt_w"/>
                                          </p:val>
                                        </p:tav>
                                      </p:tavLst>
                                    </p:anim>
                                    <p:anim calcmode="lin" valueType="num">
                                      <p:cBhvr>
                                        <p:cTn id="84" dur="1000" fill="hold"/>
                                        <p:tgtEl>
                                          <p:spTgt spid="44"/>
                                        </p:tgtEl>
                                        <p:attrNameLst>
                                          <p:attrName>ppt_h</p:attrName>
                                        </p:attrNameLst>
                                      </p:cBhvr>
                                      <p:tavLst>
                                        <p:tav tm="0">
                                          <p:val>
                                            <p:fltVal val="0"/>
                                          </p:val>
                                        </p:tav>
                                        <p:tav tm="100000">
                                          <p:val>
                                            <p:strVal val="#ppt_h"/>
                                          </p:val>
                                        </p:tav>
                                      </p:tavLst>
                                    </p:anim>
                                    <p:anim calcmode="lin" valueType="num">
                                      <p:cBhvr>
                                        <p:cTn id="85" dur="1000" fill="hold"/>
                                        <p:tgtEl>
                                          <p:spTgt spid="44"/>
                                        </p:tgtEl>
                                        <p:attrNameLst>
                                          <p:attrName>style.rotation</p:attrName>
                                        </p:attrNameLst>
                                      </p:cBhvr>
                                      <p:tavLst>
                                        <p:tav tm="0">
                                          <p:val>
                                            <p:fltVal val="90"/>
                                          </p:val>
                                        </p:tav>
                                        <p:tav tm="100000">
                                          <p:val>
                                            <p:fltVal val="0"/>
                                          </p:val>
                                        </p:tav>
                                      </p:tavLst>
                                    </p:anim>
                                    <p:animEffect transition="in" filter="fade">
                                      <p:cBhvr>
                                        <p:cTn id="86" dur="1000"/>
                                        <p:tgtEl>
                                          <p:spTgt spid="44"/>
                                        </p:tgtEl>
                                      </p:cBhvr>
                                    </p:animEffect>
                                  </p:childTnLst>
                                </p:cTn>
                              </p:par>
                              <p:par>
                                <p:cTn id="87" presetID="3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1000" fill="hold"/>
                                        <p:tgtEl>
                                          <p:spTgt spid="43"/>
                                        </p:tgtEl>
                                        <p:attrNameLst>
                                          <p:attrName>ppt_w</p:attrName>
                                        </p:attrNameLst>
                                      </p:cBhvr>
                                      <p:tavLst>
                                        <p:tav tm="0">
                                          <p:val>
                                            <p:fltVal val="0"/>
                                          </p:val>
                                        </p:tav>
                                        <p:tav tm="100000">
                                          <p:val>
                                            <p:strVal val="#ppt_w"/>
                                          </p:val>
                                        </p:tav>
                                      </p:tavLst>
                                    </p:anim>
                                    <p:anim calcmode="lin" valueType="num">
                                      <p:cBhvr>
                                        <p:cTn id="90" dur="1000" fill="hold"/>
                                        <p:tgtEl>
                                          <p:spTgt spid="43"/>
                                        </p:tgtEl>
                                        <p:attrNameLst>
                                          <p:attrName>ppt_h</p:attrName>
                                        </p:attrNameLst>
                                      </p:cBhvr>
                                      <p:tavLst>
                                        <p:tav tm="0">
                                          <p:val>
                                            <p:fltVal val="0"/>
                                          </p:val>
                                        </p:tav>
                                        <p:tav tm="100000">
                                          <p:val>
                                            <p:strVal val="#ppt_h"/>
                                          </p:val>
                                        </p:tav>
                                      </p:tavLst>
                                    </p:anim>
                                    <p:anim calcmode="lin" valueType="num">
                                      <p:cBhvr>
                                        <p:cTn id="91" dur="1000" fill="hold"/>
                                        <p:tgtEl>
                                          <p:spTgt spid="43"/>
                                        </p:tgtEl>
                                        <p:attrNameLst>
                                          <p:attrName>style.rotation</p:attrName>
                                        </p:attrNameLst>
                                      </p:cBhvr>
                                      <p:tavLst>
                                        <p:tav tm="0">
                                          <p:val>
                                            <p:fltVal val="90"/>
                                          </p:val>
                                        </p:tav>
                                        <p:tav tm="100000">
                                          <p:val>
                                            <p:fltVal val="0"/>
                                          </p:val>
                                        </p:tav>
                                      </p:tavLst>
                                    </p:anim>
                                    <p:animEffect transition="in" filter="fade">
                                      <p:cBhvr>
                                        <p:cTn id="92" dur="1000"/>
                                        <p:tgtEl>
                                          <p:spTgt spid="43"/>
                                        </p:tgtEl>
                                      </p:cBhvr>
                                    </p:animEffect>
                                  </p:childTnLst>
                                </p:cTn>
                              </p:par>
                              <p:par>
                                <p:cTn id="93" presetID="31"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1000" fill="hold"/>
                                        <p:tgtEl>
                                          <p:spTgt spid="35"/>
                                        </p:tgtEl>
                                        <p:attrNameLst>
                                          <p:attrName>ppt_w</p:attrName>
                                        </p:attrNameLst>
                                      </p:cBhvr>
                                      <p:tavLst>
                                        <p:tav tm="0">
                                          <p:val>
                                            <p:fltVal val="0"/>
                                          </p:val>
                                        </p:tav>
                                        <p:tav tm="100000">
                                          <p:val>
                                            <p:strVal val="#ppt_w"/>
                                          </p:val>
                                        </p:tav>
                                      </p:tavLst>
                                    </p:anim>
                                    <p:anim calcmode="lin" valueType="num">
                                      <p:cBhvr>
                                        <p:cTn id="96" dur="1000" fill="hold"/>
                                        <p:tgtEl>
                                          <p:spTgt spid="35"/>
                                        </p:tgtEl>
                                        <p:attrNameLst>
                                          <p:attrName>ppt_h</p:attrName>
                                        </p:attrNameLst>
                                      </p:cBhvr>
                                      <p:tavLst>
                                        <p:tav tm="0">
                                          <p:val>
                                            <p:fltVal val="0"/>
                                          </p:val>
                                        </p:tav>
                                        <p:tav tm="100000">
                                          <p:val>
                                            <p:strVal val="#ppt_h"/>
                                          </p:val>
                                        </p:tav>
                                      </p:tavLst>
                                    </p:anim>
                                    <p:anim calcmode="lin" valueType="num">
                                      <p:cBhvr>
                                        <p:cTn id="97" dur="1000" fill="hold"/>
                                        <p:tgtEl>
                                          <p:spTgt spid="35"/>
                                        </p:tgtEl>
                                        <p:attrNameLst>
                                          <p:attrName>style.rotation</p:attrName>
                                        </p:attrNameLst>
                                      </p:cBhvr>
                                      <p:tavLst>
                                        <p:tav tm="0">
                                          <p:val>
                                            <p:fltVal val="90"/>
                                          </p:val>
                                        </p:tav>
                                        <p:tav tm="100000">
                                          <p:val>
                                            <p:fltVal val="0"/>
                                          </p:val>
                                        </p:tav>
                                      </p:tavLst>
                                    </p:anim>
                                    <p:animEffect transition="in" filter="fade">
                                      <p:cBhvr>
                                        <p:cTn id="98" dur="1000"/>
                                        <p:tgtEl>
                                          <p:spTgt spid="35"/>
                                        </p:tgtEl>
                                      </p:cBhvr>
                                    </p:animEffect>
                                  </p:childTnLst>
                                </p:cTn>
                              </p:par>
                              <p:par>
                                <p:cTn id="99" presetID="31"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1000" fill="hold"/>
                                        <p:tgtEl>
                                          <p:spTgt spid="18"/>
                                        </p:tgtEl>
                                        <p:attrNameLst>
                                          <p:attrName>ppt_w</p:attrName>
                                        </p:attrNameLst>
                                      </p:cBhvr>
                                      <p:tavLst>
                                        <p:tav tm="0">
                                          <p:val>
                                            <p:fltVal val="0"/>
                                          </p:val>
                                        </p:tav>
                                        <p:tav tm="100000">
                                          <p:val>
                                            <p:strVal val="#ppt_w"/>
                                          </p:val>
                                        </p:tav>
                                      </p:tavLst>
                                    </p:anim>
                                    <p:anim calcmode="lin" valueType="num">
                                      <p:cBhvr>
                                        <p:cTn id="102" dur="1000" fill="hold"/>
                                        <p:tgtEl>
                                          <p:spTgt spid="18"/>
                                        </p:tgtEl>
                                        <p:attrNameLst>
                                          <p:attrName>ppt_h</p:attrName>
                                        </p:attrNameLst>
                                      </p:cBhvr>
                                      <p:tavLst>
                                        <p:tav tm="0">
                                          <p:val>
                                            <p:fltVal val="0"/>
                                          </p:val>
                                        </p:tav>
                                        <p:tav tm="100000">
                                          <p:val>
                                            <p:strVal val="#ppt_h"/>
                                          </p:val>
                                        </p:tav>
                                      </p:tavLst>
                                    </p:anim>
                                    <p:anim calcmode="lin" valueType="num">
                                      <p:cBhvr>
                                        <p:cTn id="103" dur="1000" fill="hold"/>
                                        <p:tgtEl>
                                          <p:spTgt spid="18"/>
                                        </p:tgtEl>
                                        <p:attrNameLst>
                                          <p:attrName>style.rotation</p:attrName>
                                        </p:attrNameLst>
                                      </p:cBhvr>
                                      <p:tavLst>
                                        <p:tav tm="0">
                                          <p:val>
                                            <p:fltVal val="90"/>
                                          </p:val>
                                        </p:tav>
                                        <p:tav tm="100000">
                                          <p:val>
                                            <p:fltVal val="0"/>
                                          </p:val>
                                        </p:tav>
                                      </p:tavLst>
                                    </p:anim>
                                    <p:animEffect transition="in" filter="fade">
                                      <p:cBhvr>
                                        <p:cTn id="104" dur="1000"/>
                                        <p:tgtEl>
                                          <p:spTgt spid="18"/>
                                        </p:tgtEl>
                                      </p:cBhvr>
                                    </p:animEffect>
                                  </p:childTnLst>
                                </p:cTn>
                              </p:par>
                              <p:par>
                                <p:cTn id="105" presetID="31"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1000" fill="hold"/>
                                        <p:tgtEl>
                                          <p:spTgt spid="19"/>
                                        </p:tgtEl>
                                        <p:attrNameLst>
                                          <p:attrName>ppt_w</p:attrName>
                                        </p:attrNameLst>
                                      </p:cBhvr>
                                      <p:tavLst>
                                        <p:tav tm="0">
                                          <p:val>
                                            <p:fltVal val="0"/>
                                          </p:val>
                                        </p:tav>
                                        <p:tav tm="100000">
                                          <p:val>
                                            <p:strVal val="#ppt_w"/>
                                          </p:val>
                                        </p:tav>
                                      </p:tavLst>
                                    </p:anim>
                                    <p:anim calcmode="lin" valueType="num">
                                      <p:cBhvr>
                                        <p:cTn id="108" dur="1000" fill="hold"/>
                                        <p:tgtEl>
                                          <p:spTgt spid="19"/>
                                        </p:tgtEl>
                                        <p:attrNameLst>
                                          <p:attrName>ppt_h</p:attrName>
                                        </p:attrNameLst>
                                      </p:cBhvr>
                                      <p:tavLst>
                                        <p:tav tm="0">
                                          <p:val>
                                            <p:fltVal val="0"/>
                                          </p:val>
                                        </p:tav>
                                        <p:tav tm="100000">
                                          <p:val>
                                            <p:strVal val="#ppt_h"/>
                                          </p:val>
                                        </p:tav>
                                      </p:tavLst>
                                    </p:anim>
                                    <p:anim calcmode="lin" valueType="num">
                                      <p:cBhvr>
                                        <p:cTn id="109" dur="1000" fill="hold"/>
                                        <p:tgtEl>
                                          <p:spTgt spid="19"/>
                                        </p:tgtEl>
                                        <p:attrNameLst>
                                          <p:attrName>style.rotation</p:attrName>
                                        </p:attrNameLst>
                                      </p:cBhvr>
                                      <p:tavLst>
                                        <p:tav tm="0">
                                          <p:val>
                                            <p:fltVal val="90"/>
                                          </p:val>
                                        </p:tav>
                                        <p:tav tm="100000">
                                          <p:val>
                                            <p:fltVal val="0"/>
                                          </p:val>
                                        </p:tav>
                                      </p:tavLst>
                                    </p:anim>
                                    <p:animEffect transition="in" filter="fade">
                                      <p:cBhvr>
                                        <p:cTn id="110" dur="1000"/>
                                        <p:tgtEl>
                                          <p:spTgt spid="19"/>
                                        </p:tgtEl>
                                      </p:cBhvr>
                                    </p:animEffect>
                                  </p:childTnLst>
                                </p:cTn>
                              </p:par>
                              <p:par>
                                <p:cTn id="111" presetID="31" presetClass="entr" presetSubtype="0" fill="hold" nodeType="with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1000" fill="hold"/>
                                        <p:tgtEl>
                                          <p:spTgt spid="20"/>
                                        </p:tgtEl>
                                        <p:attrNameLst>
                                          <p:attrName>ppt_w</p:attrName>
                                        </p:attrNameLst>
                                      </p:cBhvr>
                                      <p:tavLst>
                                        <p:tav tm="0">
                                          <p:val>
                                            <p:fltVal val="0"/>
                                          </p:val>
                                        </p:tav>
                                        <p:tav tm="100000">
                                          <p:val>
                                            <p:strVal val="#ppt_w"/>
                                          </p:val>
                                        </p:tav>
                                      </p:tavLst>
                                    </p:anim>
                                    <p:anim calcmode="lin" valueType="num">
                                      <p:cBhvr>
                                        <p:cTn id="114" dur="1000" fill="hold"/>
                                        <p:tgtEl>
                                          <p:spTgt spid="20"/>
                                        </p:tgtEl>
                                        <p:attrNameLst>
                                          <p:attrName>ppt_h</p:attrName>
                                        </p:attrNameLst>
                                      </p:cBhvr>
                                      <p:tavLst>
                                        <p:tav tm="0">
                                          <p:val>
                                            <p:fltVal val="0"/>
                                          </p:val>
                                        </p:tav>
                                        <p:tav tm="100000">
                                          <p:val>
                                            <p:strVal val="#ppt_h"/>
                                          </p:val>
                                        </p:tav>
                                      </p:tavLst>
                                    </p:anim>
                                    <p:anim calcmode="lin" valueType="num">
                                      <p:cBhvr>
                                        <p:cTn id="115" dur="1000" fill="hold"/>
                                        <p:tgtEl>
                                          <p:spTgt spid="20"/>
                                        </p:tgtEl>
                                        <p:attrNameLst>
                                          <p:attrName>style.rotation</p:attrName>
                                        </p:attrNameLst>
                                      </p:cBhvr>
                                      <p:tavLst>
                                        <p:tav tm="0">
                                          <p:val>
                                            <p:fltVal val="90"/>
                                          </p:val>
                                        </p:tav>
                                        <p:tav tm="100000">
                                          <p:val>
                                            <p:fltVal val="0"/>
                                          </p:val>
                                        </p:tav>
                                      </p:tavLst>
                                    </p:anim>
                                    <p:animEffect transition="in" filter="fade">
                                      <p:cBhvr>
                                        <p:cTn id="116" dur="1000"/>
                                        <p:tgtEl>
                                          <p:spTgt spid="2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9" presetClass="entr" presetSubtype="0" fill="hold" nodeType="click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dissolve">
                                      <p:cBhvr>
                                        <p:cTn id="121" dur="500"/>
                                        <p:tgtEl>
                                          <p:spTgt spid="17"/>
                                        </p:tgtEl>
                                      </p:cBhvr>
                                    </p:animEffect>
                                  </p:childTnLst>
                                </p:cTn>
                              </p:par>
                              <p:par>
                                <p:cTn id="122" presetID="9" presetClass="entr" presetSubtype="0"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dissolve">
                                      <p:cBhvr>
                                        <p:cTn id="124" dur="500"/>
                                        <p:tgtEl>
                                          <p:spTgt spid="14"/>
                                        </p:tgtEl>
                                      </p:cBhvr>
                                    </p:animEffect>
                                  </p:childTnLst>
                                </p:cTn>
                              </p:par>
                              <p:par>
                                <p:cTn id="125" presetID="9" presetClass="entr" presetSubtype="0" fill="hold" nodeType="with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dissolve">
                                      <p:cBhvr>
                                        <p:cTn id="127" dur="500"/>
                                        <p:tgtEl>
                                          <p:spTgt spid="9"/>
                                        </p:tgtEl>
                                      </p:cBhvr>
                                    </p:animEffect>
                                  </p:childTnLst>
                                </p:cTn>
                              </p:par>
                              <p:par>
                                <p:cTn id="128" presetID="9" presetClass="entr" presetSubtype="0" fill="hold" nodeType="with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dissolve">
                                      <p:cBhvr>
                                        <p:cTn id="130" dur="500"/>
                                        <p:tgtEl>
                                          <p:spTgt spid="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5" presetClass="entr" presetSubtype="0" fill="hold" nodeType="clickEffect">
                                  <p:stCondLst>
                                    <p:cond delay="0"/>
                                  </p:stCondLst>
                                  <p:childTnLst>
                                    <p:set>
                                      <p:cBhvr>
                                        <p:cTn id="134" dur="1" fill="hold">
                                          <p:stCondLst>
                                            <p:cond delay="0"/>
                                          </p:stCondLst>
                                        </p:cTn>
                                        <p:tgtEl>
                                          <p:spTgt spid="11310"/>
                                        </p:tgtEl>
                                        <p:attrNameLst>
                                          <p:attrName>style.visibility</p:attrName>
                                        </p:attrNameLst>
                                      </p:cBhvr>
                                      <p:to>
                                        <p:strVal val="visible"/>
                                      </p:to>
                                    </p:set>
                                    <p:anim calcmode="lin" valueType="num">
                                      <p:cBhvr>
                                        <p:cTn id="135" dur="500" decel="50000" fill="hold">
                                          <p:stCondLst>
                                            <p:cond delay="0"/>
                                          </p:stCondLst>
                                        </p:cTn>
                                        <p:tgtEl>
                                          <p:spTgt spid="11310"/>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1310"/>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1310"/>
                                        </p:tgtEl>
                                        <p:attrNameLst>
                                          <p:attrName>ppt_w</p:attrName>
                                        </p:attrNameLst>
                                      </p:cBhvr>
                                      <p:tavLst>
                                        <p:tav tm="0">
                                          <p:val>
                                            <p:strVal val="#ppt_w*.05"/>
                                          </p:val>
                                        </p:tav>
                                        <p:tav tm="100000">
                                          <p:val>
                                            <p:strVal val="#ppt_w"/>
                                          </p:val>
                                        </p:tav>
                                      </p:tavLst>
                                    </p:anim>
                                    <p:anim calcmode="lin" valueType="num">
                                      <p:cBhvr>
                                        <p:cTn id="138" dur="1000" fill="hold"/>
                                        <p:tgtEl>
                                          <p:spTgt spid="11310"/>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1310"/>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1310"/>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1310"/>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1310"/>
                                        </p:tgtEl>
                                      </p:cBhvr>
                                    </p:animEffect>
                                  </p:childTnLst>
                                </p:cTn>
                              </p:par>
                              <p:par>
                                <p:cTn id="143" presetID="25" presetClass="entr" presetSubtype="0" fill="hold" nodeType="withEffect">
                                  <p:stCondLst>
                                    <p:cond delay="0"/>
                                  </p:stCondLst>
                                  <p:childTnLst>
                                    <p:set>
                                      <p:cBhvr>
                                        <p:cTn id="144" dur="1" fill="hold">
                                          <p:stCondLst>
                                            <p:cond delay="0"/>
                                          </p:stCondLst>
                                        </p:cTn>
                                        <p:tgtEl>
                                          <p:spTgt spid="59"/>
                                        </p:tgtEl>
                                        <p:attrNameLst>
                                          <p:attrName>style.visibility</p:attrName>
                                        </p:attrNameLst>
                                      </p:cBhvr>
                                      <p:to>
                                        <p:strVal val="visible"/>
                                      </p:to>
                                    </p:set>
                                    <p:anim calcmode="lin" valueType="num">
                                      <p:cBhvr>
                                        <p:cTn id="145"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48" dur="1000" fill="hold"/>
                                        <p:tgtEl>
                                          <p:spTgt spid="59"/>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59"/>
                                        </p:tgtEl>
                                      </p:cBhvr>
                                    </p:animEffect>
                                  </p:childTnLst>
                                </p:cTn>
                              </p:par>
                              <p:par>
                                <p:cTn id="153" presetID="25" presetClass="entr" presetSubtype="0" fill="hold" nodeType="withEffect">
                                  <p:stCondLst>
                                    <p:cond delay="0"/>
                                  </p:stCondLst>
                                  <p:childTnLst>
                                    <p:set>
                                      <p:cBhvr>
                                        <p:cTn id="154" dur="1" fill="hold">
                                          <p:stCondLst>
                                            <p:cond delay="0"/>
                                          </p:stCondLst>
                                        </p:cTn>
                                        <p:tgtEl>
                                          <p:spTgt spid="50"/>
                                        </p:tgtEl>
                                        <p:attrNameLst>
                                          <p:attrName>style.visibility</p:attrName>
                                        </p:attrNameLst>
                                      </p:cBhvr>
                                      <p:to>
                                        <p:strVal val="visible"/>
                                      </p:to>
                                    </p:set>
                                    <p:anim calcmode="lin" valueType="num">
                                      <p:cBhvr>
                                        <p:cTn id="155"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158" dur="1000" fill="hold"/>
                                        <p:tgtEl>
                                          <p:spTgt spid="50"/>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50"/>
                                        </p:tgtEl>
                                      </p:cBhvr>
                                    </p:animEffect>
                                  </p:childTnLst>
                                </p:cTn>
                              </p:par>
                              <p:par>
                                <p:cTn id="163" presetID="25" presetClass="entr" presetSubtype="0" fill="hold" nodeType="withEffect">
                                  <p:stCondLst>
                                    <p:cond delay="0"/>
                                  </p:stCondLst>
                                  <p:childTnLst>
                                    <p:set>
                                      <p:cBhvr>
                                        <p:cTn id="164" dur="1" fill="hold">
                                          <p:stCondLst>
                                            <p:cond delay="0"/>
                                          </p:stCondLst>
                                        </p:cTn>
                                        <p:tgtEl>
                                          <p:spTgt spid="11300"/>
                                        </p:tgtEl>
                                        <p:attrNameLst>
                                          <p:attrName>style.visibility</p:attrName>
                                        </p:attrNameLst>
                                      </p:cBhvr>
                                      <p:to>
                                        <p:strVal val="visible"/>
                                      </p:to>
                                    </p:set>
                                    <p:anim calcmode="lin" valueType="num">
                                      <p:cBhvr>
                                        <p:cTn id="165" dur="500" decel="50000" fill="hold">
                                          <p:stCondLst>
                                            <p:cond delay="0"/>
                                          </p:stCondLst>
                                        </p:cTn>
                                        <p:tgtEl>
                                          <p:spTgt spid="11300"/>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11300"/>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11300"/>
                                        </p:tgtEl>
                                        <p:attrNameLst>
                                          <p:attrName>ppt_w</p:attrName>
                                        </p:attrNameLst>
                                      </p:cBhvr>
                                      <p:tavLst>
                                        <p:tav tm="0">
                                          <p:val>
                                            <p:strVal val="#ppt_w*.05"/>
                                          </p:val>
                                        </p:tav>
                                        <p:tav tm="100000">
                                          <p:val>
                                            <p:strVal val="#ppt_w"/>
                                          </p:val>
                                        </p:tav>
                                      </p:tavLst>
                                    </p:anim>
                                    <p:anim calcmode="lin" valueType="num">
                                      <p:cBhvr>
                                        <p:cTn id="168" dur="1000" fill="hold"/>
                                        <p:tgtEl>
                                          <p:spTgt spid="11300"/>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11300"/>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11300"/>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11300"/>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11300"/>
                                        </p:tgtEl>
                                      </p:cBhvr>
                                    </p:animEffect>
                                  </p:childTnLst>
                                </p:cTn>
                              </p:par>
                              <p:par>
                                <p:cTn id="173" presetID="25" presetClass="entr" presetSubtype="0" fill="hold" nodeType="withEffect">
                                  <p:stCondLst>
                                    <p:cond delay="0"/>
                                  </p:stCondLst>
                                  <p:childTnLst>
                                    <p:set>
                                      <p:cBhvr>
                                        <p:cTn id="174" dur="1" fill="hold">
                                          <p:stCondLst>
                                            <p:cond delay="0"/>
                                          </p:stCondLst>
                                        </p:cTn>
                                        <p:tgtEl>
                                          <p:spTgt spid="11299"/>
                                        </p:tgtEl>
                                        <p:attrNameLst>
                                          <p:attrName>style.visibility</p:attrName>
                                        </p:attrNameLst>
                                      </p:cBhvr>
                                      <p:to>
                                        <p:strVal val="visible"/>
                                      </p:to>
                                    </p:set>
                                    <p:anim calcmode="lin" valueType="num">
                                      <p:cBhvr>
                                        <p:cTn id="175" dur="500" decel="50000" fill="hold">
                                          <p:stCondLst>
                                            <p:cond delay="0"/>
                                          </p:stCondLst>
                                        </p:cTn>
                                        <p:tgtEl>
                                          <p:spTgt spid="11299"/>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11299"/>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11299"/>
                                        </p:tgtEl>
                                        <p:attrNameLst>
                                          <p:attrName>ppt_w</p:attrName>
                                        </p:attrNameLst>
                                      </p:cBhvr>
                                      <p:tavLst>
                                        <p:tav tm="0">
                                          <p:val>
                                            <p:strVal val="#ppt_w*.05"/>
                                          </p:val>
                                        </p:tav>
                                        <p:tav tm="100000">
                                          <p:val>
                                            <p:strVal val="#ppt_w"/>
                                          </p:val>
                                        </p:tav>
                                      </p:tavLst>
                                    </p:anim>
                                    <p:anim calcmode="lin" valueType="num">
                                      <p:cBhvr>
                                        <p:cTn id="178" dur="1000" fill="hold"/>
                                        <p:tgtEl>
                                          <p:spTgt spid="11299"/>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11299"/>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11299"/>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11299"/>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11299"/>
                                        </p:tgtEl>
                                      </p:cBhvr>
                                    </p:animEffect>
                                  </p:childTnLst>
                                </p:cTn>
                              </p:par>
                              <p:par>
                                <p:cTn id="183" presetID="25" presetClass="entr" presetSubtype="0" fill="hold" nodeType="withEffect">
                                  <p:stCondLst>
                                    <p:cond delay="0"/>
                                  </p:stCondLst>
                                  <p:childTnLst>
                                    <p:set>
                                      <p:cBhvr>
                                        <p:cTn id="184" dur="1" fill="hold">
                                          <p:stCondLst>
                                            <p:cond delay="0"/>
                                          </p:stCondLst>
                                        </p:cTn>
                                        <p:tgtEl>
                                          <p:spTgt spid="51"/>
                                        </p:tgtEl>
                                        <p:attrNameLst>
                                          <p:attrName>style.visibility</p:attrName>
                                        </p:attrNameLst>
                                      </p:cBhvr>
                                      <p:to>
                                        <p:strVal val="visible"/>
                                      </p:to>
                                    </p:set>
                                    <p:anim calcmode="lin" valueType="num">
                                      <p:cBhvr>
                                        <p:cTn id="185"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186"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187"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188" dur="1000" fill="hold"/>
                                        <p:tgtEl>
                                          <p:spTgt spid="51"/>
                                        </p:tgtEl>
                                        <p:attrNameLst>
                                          <p:attrName>ppt_h</p:attrName>
                                        </p:attrNameLst>
                                      </p:cBhvr>
                                      <p:tavLst>
                                        <p:tav tm="0">
                                          <p:val>
                                            <p:strVal val="#ppt_h"/>
                                          </p:val>
                                        </p:tav>
                                        <p:tav tm="100000">
                                          <p:val>
                                            <p:strVal val="#ppt_h"/>
                                          </p:val>
                                        </p:tav>
                                      </p:tavLst>
                                    </p:anim>
                                    <p:anim calcmode="lin" valueType="num">
                                      <p:cBhvr>
                                        <p:cTn id="189"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190"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191"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192" dur="1000" decel="50000">
                                          <p:stCondLst>
                                            <p:cond delay="0"/>
                                          </p:stCondLst>
                                        </p:cTn>
                                        <p:tgtEl>
                                          <p:spTgt spid="51"/>
                                        </p:tgtEl>
                                      </p:cBhvr>
                                    </p:animEffect>
                                  </p:childTnLst>
                                </p:cTn>
                              </p:par>
                              <p:par>
                                <p:cTn id="193" presetID="25" presetClass="entr" presetSubtype="0" fill="hold"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p:cTn id="195"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196"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197"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198" dur="1000" fill="hold"/>
                                        <p:tgtEl>
                                          <p:spTgt spid="57"/>
                                        </p:tgtEl>
                                        <p:attrNameLst>
                                          <p:attrName>ppt_h</p:attrName>
                                        </p:attrNameLst>
                                      </p:cBhvr>
                                      <p:tavLst>
                                        <p:tav tm="0">
                                          <p:val>
                                            <p:strVal val="#ppt_h"/>
                                          </p:val>
                                        </p:tav>
                                        <p:tav tm="100000">
                                          <p:val>
                                            <p:strVal val="#ppt_h"/>
                                          </p:val>
                                        </p:tav>
                                      </p:tavLst>
                                    </p:anim>
                                    <p:anim calcmode="lin" valueType="num">
                                      <p:cBhvr>
                                        <p:cTn id="199"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200"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201"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202" dur="1000" decel="50000">
                                          <p:stCondLst>
                                            <p:cond delay="0"/>
                                          </p:stCondLst>
                                        </p:cTn>
                                        <p:tgtEl>
                                          <p:spTgt spid="57"/>
                                        </p:tgtEl>
                                      </p:cBhvr>
                                    </p:animEffect>
                                  </p:childTnLst>
                                </p:cTn>
                              </p:par>
                              <p:par>
                                <p:cTn id="203" presetID="25" presetClass="entr" presetSubtype="0" fill="hold" nodeType="withEffect">
                                  <p:stCondLst>
                                    <p:cond delay="0"/>
                                  </p:stCondLst>
                                  <p:childTnLst>
                                    <p:set>
                                      <p:cBhvr>
                                        <p:cTn id="204" dur="1" fill="hold">
                                          <p:stCondLst>
                                            <p:cond delay="0"/>
                                          </p:stCondLst>
                                        </p:cTn>
                                        <p:tgtEl>
                                          <p:spTgt spid="11301"/>
                                        </p:tgtEl>
                                        <p:attrNameLst>
                                          <p:attrName>style.visibility</p:attrName>
                                        </p:attrNameLst>
                                      </p:cBhvr>
                                      <p:to>
                                        <p:strVal val="visible"/>
                                      </p:to>
                                    </p:set>
                                    <p:anim calcmode="lin" valueType="num">
                                      <p:cBhvr>
                                        <p:cTn id="205" dur="500" decel="50000" fill="hold">
                                          <p:stCondLst>
                                            <p:cond delay="0"/>
                                          </p:stCondLst>
                                        </p:cTn>
                                        <p:tgtEl>
                                          <p:spTgt spid="11301"/>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11301"/>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11301"/>
                                        </p:tgtEl>
                                        <p:attrNameLst>
                                          <p:attrName>ppt_w</p:attrName>
                                        </p:attrNameLst>
                                      </p:cBhvr>
                                      <p:tavLst>
                                        <p:tav tm="0">
                                          <p:val>
                                            <p:strVal val="#ppt_w*.05"/>
                                          </p:val>
                                        </p:tav>
                                        <p:tav tm="100000">
                                          <p:val>
                                            <p:strVal val="#ppt_w"/>
                                          </p:val>
                                        </p:tav>
                                      </p:tavLst>
                                    </p:anim>
                                    <p:anim calcmode="lin" valueType="num">
                                      <p:cBhvr>
                                        <p:cTn id="208" dur="1000" fill="hold"/>
                                        <p:tgtEl>
                                          <p:spTgt spid="11301"/>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11301"/>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11301"/>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11301"/>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11301"/>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17" presetClass="entr" presetSubtype="4" fill="hold" nodeType="clickEffect">
                                  <p:stCondLst>
                                    <p:cond delay="0"/>
                                  </p:stCondLst>
                                  <p:childTnLst>
                                    <p:set>
                                      <p:cBhvr>
                                        <p:cTn id="216" dur="1" fill="hold">
                                          <p:stCondLst>
                                            <p:cond delay="0"/>
                                          </p:stCondLst>
                                        </p:cTn>
                                        <p:tgtEl>
                                          <p:spTgt spid="49"/>
                                        </p:tgtEl>
                                        <p:attrNameLst>
                                          <p:attrName>style.visibility</p:attrName>
                                        </p:attrNameLst>
                                      </p:cBhvr>
                                      <p:to>
                                        <p:strVal val="visible"/>
                                      </p:to>
                                    </p:set>
                                    <p:anim calcmode="lin" valueType="num">
                                      <p:cBhvr>
                                        <p:cTn id="217" dur="500" fill="hold"/>
                                        <p:tgtEl>
                                          <p:spTgt spid="49"/>
                                        </p:tgtEl>
                                        <p:attrNameLst>
                                          <p:attrName>ppt_x</p:attrName>
                                        </p:attrNameLst>
                                      </p:cBhvr>
                                      <p:tavLst>
                                        <p:tav tm="0">
                                          <p:val>
                                            <p:strVal val="#ppt_x"/>
                                          </p:val>
                                        </p:tav>
                                        <p:tav tm="100000">
                                          <p:val>
                                            <p:strVal val="#ppt_x"/>
                                          </p:val>
                                        </p:tav>
                                      </p:tavLst>
                                    </p:anim>
                                    <p:anim calcmode="lin" valueType="num">
                                      <p:cBhvr>
                                        <p:cTn id="218" dur="500" fill="hold"/>
                                        <p:tgtEl>
                                          <p:spTgt spid="49"/>
                                        </p:tgtEl>
                                        <p:attrNameLst>
                                          <p:attrName>ppt_y</p:attrName>
                                        </p:attrNameLst>
                                      </p:cBhvr>
                                      <p:tavLst>
                                        <p:tav tm="0">
                                          <p:val>
                                            <p:strVal val="#ppt_y+#ppt_h/2"/>
                                          </p:val>
                                        </p:tav>
                                        <p:tav tm="100000">
                                          <p:val>
                                            <p:strVal val="#ppt_y"/>
                                          </p:val>
                                        </p:tav>
                                      </p:tavLst>
                                    </p:anim>
                                    <p:anim calcmode="lin" valueType="num">
                                      <p:cBhvr>
                                        <p:cTn id="219" dur="500" fill="hold"/>
                                        <p:tgtEl>
                                          <p:spTgt spid="49"/>
                                        </p:tgtEl>
                                        <p:attrNameLst>
                                          <p:attrName>ppt_w</p:attrName>
                                        </p:attrNameLst>
                                      </p:cBhvr>
                                      <p:tavLst>
                                        <p:tav tm="0">
                                          <p:val>
                                            <p:strVal val="#ppt_w"/>
                                          </p:val>
                                        </p:tav>
                                        <p:tav tm="100000">
                                          <p:val>
                                            <p:strVal val="#ppt_w"/>
                                          </p:val>
                                        </p:tav>
                                      </p:tavLst>
                                    </p:anim>
                                    <p:anim calcmode="lin" valueType="num">
                                      <p:cBhvr>
                                        <p:cTn id="220"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9" presetClass="entr" presetSubtype="0" fill="hold" nodeType="clickEffect">
                                  <p:stCondLst>
                                    <p:cond delay="0"/>
                                  </p:stCondLst>
                                  <p:childTnLst>
                                    <p:set>
                                      <p:cBhvr>
                                        <p:cTn id="224" dur="1" fill="hold">
                                          <p:stCondLst>
                                            <p:cond delay="0"/>
                                          </p:stCondLst>
                                        </p:cTn>
                                        <p:tgtEl>
                                          <p:spTgt spid="47"/>
                                        </p:tgtEl>
                                        <p:attrNameLst>
                                          <p:attrName>style.visibility</p:attrName>
                                        </p:attrNameLst>
                                      </p:cBhvr>
                                      <p:to>
                                        <p:strVal val="visible"/>
                                      </p:to>
                                    </p:set>
                                    <p:animEffect transition="in" filter="dissolve">
                                      <p:cBhvr>
                                        <p:cTn id="225" dur="500"/>
                                        <p:tgtEl>
                                          <p:spTgt spid="47"/>
                                        </p:tgtEl>
                                      </p:cBhvr>
                                    </p:animEffect>
                                  </p:childTnLst>
                                </p:cTn>
                              </p:par>
                            </p:childTnLst>
                          </p:cTn>
                        </p:par>
                      </p:childTnLst>
                    </p:cTn>
                  </p:par>
                  <p:par>
                    <p:cTn id="226" fill="hold">
                      <p:stCondLst>
                        <p:cond delay="indefinite"/>
                      </p:stCondLst>
                      <p:childTnLst>
                        <p:par>
                          <p:cTn id="227" fill="hold">
                            <p:stCondLst>
                              <p:cond delay="0"/>
                            </p:stCondLst>
                            <p:childTnLst>
                              <p:par>
                                <p:cTn id="228" presetID="17" presetClass="entr" presetSubtype="4" fill="hold" grpId="1" nodeType="clickEffect">
                                  <p:stCondLst>
                                    <p:cond delay="0"/>
                                  </p:stCondLst>
                                  <p:childTnLst>
                                    <p:set>
                                      <p:cBhvr>
                                        <p:cTn id="229" dur="1" fill="hold">
                                          <p:stCondLst>
                                            <p:cond delay="0"/>
                                          </p:stCondLst>
                                        </p:cTn>
                                        <p:tgtEl>
                                          <p:spTgt spid="48"/>
                                        </p:tgtEl>
                                        <p:attrNameLst>
                                          <p:attrName>style.visibility</p:attrName>
                                        </p:attrNameLst>
                                      </p:cBhvr>
                                      <p:to>
                                        <p:strVal val="visible"/>
                                      </p:to>
                                    </p:set>
                                    <p:anim calcmode="lin" valueType="num">
                                      <p:cBhvr>
                                        <p:cTn id="230" dur="500" fill="hold"/>
                                        <p:tgtEl>
                                          <p:spTgt spid="48"/>
                                        </p:tgtEl>
                                        <p:attrNameLst>
                                          <p:attrName>ppt_x</p:attrName>
                                        </p:attrNameLst>
                                      </p:cBhvr>
                                      <p:tavLst>
                                        <p:tav tm="0">
                                          <p:val>
                                            <p:strVal val="#ppt_x"/>
                                          </p:val>
                                        </p:tav>
                                        <p:tav tm="100000">
                                          <p:val>
                                            <p:strVal val="#ppt_x"/>
                                          </p:val>
                                        </p:tav>
                                      </p:tavLst>
                                    </p:anim>
                                    <p:anim calcmode="lin" valueType="num">
                                      <p:cBhvr>
                                        <p:cTn id="231" dur="500" fill="hold"/>
                                        <p:tgtEl>
                                          <p:spTgt spid="48"/>
                                        </p:tgtEl>
                                        <p:attrNameLst>
                                          <p:attrName>ppt_y</p:attrName>
                                        </p:attrNameLst>
                                      </p:cBhvr>
                                      <p:tavLst>
                                        <p:tav tm="0">
                                          <p:val>
                                            <p:strVal val="#ppt_y+#ppt_h/2"/>
                                          </p:val>
                                        </p:tav>
                                        <p:tav tm="100000">
                                          <p:val>
                                            <p:strVal val="#ppt_y"/>
                                          </p:val>
                                        </p:tav>
                                      </p:tavLst>
                                    </p:anim>
                                    <p:anim calcmode="lin" valueType="num">
                                      <p:cBhvr>
                                        <p:cTn id="232" dur="500" fill="hold"/>
                                        <p:tgtEl>
                                          <p:spTgt spid="48"/>
                                        </p:tgtEl>
                                        <p:attrNameLst>
                                          <p:attrName>ppt_w</p:attrName>
                                        </p:attrNameLst>
                                      </p:cBhvr>
                                      <p:tavLst>
                                        <p:tav tm="0">
                                          <p:val>
                                            <p:strVal val="#ppt_w"/>
                                          </p:val>
                                        </p:tav>
                                        <p:tav tm="100000">
                                          <p:val>
                                            <p:strVal val="#ppt_w"/>
                                          </p:val>
                                        </p:tav>
                                      </p:tavLst>
                                    </p:anim>
                                    <p:anim calcmode="lin" valueType="num">
                                      <p:cBhvr>
                                        <p:cTn id="233" dur="5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35" grpId="0" animBg="1"/>
      <p:bldP spid="15" grpId="0" animBg="1"/>
      <p:bldP spid="6" grpId="0" animBg="1"/>
      <p:bldP spid="8" grpId="0" animBg="1"/>
      <p:bldP spid="9" grpId="0" animBg="1"/>
      <p:bldP spid="14" grpId="0" animBg="1"/>
      <p:bldP spid="17" grpId="0" animBg="1"/>
      <p:bldP spid="18" grpId="0"/>
      <p:bldP spid="19" grpId="0"/>
      <p:bldP spid="20" grpId="0"/>
      <p:bldP spid="24" grpId="0" animBg="1"/>
      <p:bldP spid="11289" grpId="0"/>
      <p:bldP spid="38" grpId="0"/>
      <p:bldP spid="39" grpId="0" animBg="1"/>
      <p:bldP spid="47" grpId="0" animBg="1"/>
      <p:bldP spid="48" grpId="0" animBg="1"/>
      <p:bldP spid="48" grpId="1" animBg="1"/>
      <p:bldP spid="49" grpId="0" animBg="1"/>
      <p:bldP spid="50" grpId="0" animBg="1"/>
      <p:bldP spid="51" grpId="0" animBg="1"/>
      <p:bldP spid="11299" grpId="0"/>
      <p:bldP spid="11300" grpId="0"/>
      <p:bldP spid="11301" grpId="0"/>
      <p:bldP spid="57" grpId="0" animBg="1"/>
      <p:bldP spid="59" grpId="0" animBg="1"/>
      <p:bldP spid="61" grpId="0" animBg="1"/>
      <p:bldP spid="65" grpId="0" animBg="1"/>
      <p:bldP spid="11310"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6626E91D-B13A-C1D3-6222-FD10C2D897D4}"/>
              </a:ext>
            </a:extLst>
          </p:cNvPr>
          <p:cNvSpPr>
            <a:spLocks noGrp="1" noChangeArrowheads="1"/>
          </p:cNvSpPr>
          <p:nvPr>
            <p:ph type="title"/>
          </p:nvPr>
        </p:nvSpPr>
        <p:spPr>
          <a:xfrm>
            <a:off x="457200" y="274638"/>
            <a:ext cx="8229600" cy="633412"/>
          </a:xfrm>
        </p:spPr>
        <p:txBody>
          <a:bodyPr/>
          <a:lstStyle/>
          <a:p>
            <a:r>
              <a:rPr lang="ja-JP" altLang="en-US"/>
              <a:t>ＤＭＡＴ基本活動</a:t>
            </a:r>
          </a:p>
        </p:txBody>
      </p:sp>
      <p:sp>
        <p:nvSpPr>
          <p:cNvPr id="12291" name="コンテンツ プレースホルダー 2">
            <a:extLst>
              <a:ext uri="{FF2B5EF4-FFF2-40B4-BE49-F238E27FC236}">
                <a16:creationId xmlns:a16="http://schemas.microsoft.com/office/drawing/2014/main" id="{0B26A886-E740-94AC-CE57-BC82835F1AC3}"/>
              </a:ext>
            </a:extLst>
          </p:cNvPr>
          <p:cNvSpPr>
            <a:spLocks noGrp="1" noChangeArrowheads="1"/>
          </p:cNvSpPr>
          <p:nvPr>
            <p:ph idx="1"/>
          </p:nvPr>
        </p:nvSpPr>
        <p:spPr>
          <a:xfrm>
            <a:off x="0" y="1052513"/>
            <a:ext cx="6660232" cy="5688855"/>
          </a:xfrm>
        </p:spPr>
        <p:txBody>
          <a:bodyPr>
            <a:normAutofit fontScale="92500" lnSpcReduction="10000"/>
          </a:bodyPr>
          <a:lstStyle/>
          <a:p>
            <a:r>
              <a:rPr lang="ja-JP" altLang="en-US" dirty="0"/>
              <a:t>災害医療体制を確立</a:t>
            </a:r>
            <a:endParaRPr lang="en-US" altLang="ja-JP" dirty="0"/>
          </a:p>
          <a:p>
            <a:pPr lvl="1"/>
            <a:r>
              <a:rPr lang="ja-JP" altLang="en-US" dirty="0"/>
              <a:t>都道府県、災害拠点病院に本部を設置</a:t>
            </a:r>
            <a:endParaRPr lang="en-US" altLang="ja-JP" dirty="0"/>
          </a:p>
          <a:p>
            <a:pPr lvl="1"/>
            <a:r>
              <a:rPr lang="ja-JP" altLang="en-US" dirty="0"/>
              <a:t>医療機関等の被害状況を集約</a:t>
            </a:r>
            <a:endParaRPr lang="en-US" altLang="ja-JP" dirty="0"/>
          </a:p>
          <a:p>
            <a:r>
              <a:rPr lang="ja-JP" altLang="en-US" dirty="0"/>
              <a:t>被災医療機関・施設支援</a:t>
            </a:r>
            <a:endParaRPr lang="en-US" altLang="ja-JP" dirty="0"/>
          </a:p>
          <a:p>
            <a:pPr lvl="1"/>
            <a:r>
              <a:rPr lang="ja-JP" altLang="en-US" dirty="0"/>
              <a:t>被害がありそうな施設を訪問</a:t>
            </a:r>
            <a:endParaRPr lang="en-US" altLang="ja-JP" dirty="0"/>
          </a:p>
          <a:p>
            <a:pPr lvl="1"/>
            <a:r>
              <a:rPr lang="ja-JP" altLang="en-US" dirty="0"/>
              <a:t>困りごと（ニーズ）を正確に聞き取り分析</a:t>
            </a:r>
            <a:endParaRPr lang="en-US" altLang="ja-JP" dirty="0"/>
          </a:p>
          <a:p>
            <a:pPr lvl="1"/>
            <a:r>
              <a:rPr lang="ja-JP" altLang="en-US" dirty="0"/>
              <a:t>方針確定、共有</a:t>
            </a:r>
            <a:endParaRPr lang="en-US" altLang="ja-JP" dirty="0"/>
          </a:p>
          <a:p>
            <a:pPr lvl="1"/>
            <a:endParaRPr lang="en-US" altLang="ja-JP" dirty="0"/>
          </a:p>
          <a:p>
            <a:pPr lvl="1"/>
            <a:r>
              <a:rPr lang="ja-JP" altLang="en-US" dirty="0"/>
              <a:t>インフラ・物資の課題⇒物資支援調整</a:t>
            </a:r>
            <a:endParaRPr lang="en-US" altLang="ja-JP" sz="1200" i="1" dirty="0"/>
          </a:p>
          <a:p>
            <a:pPr lvl="1"/>
            <a:r>
              <a:rPr lang="ja-JP" altLang="en-US" dirty="0"/>
              <a:t>患者診療・救命困難</a:t>
            </a:r>
            <a:endParaRPr lang="en-US" altLang="ja-JP" dirty="0"/>
          </a:p>
          <a:p>
            <a:pPr marL="457200" lvl="1" indent="0">
              <a:buNone/>
            </a:pPr>
            <a:r>
              <a:rPr lang="en-US" altLang="ja-JP" dirty="0"/>
              <a:t>	</a:t>
            </a:r>
            <a:r>
              <a:rPr lang="ja-JP" altLang="en-US" dirty="0"/>
              <a:t>⇒搬送支援（病院避難、広域医療搬送）</a:t>
            </a:r>
            <a:endParaRPr lang="en-US" altLang="ja-JP" dirty="0"/>
          </a:p>
          <a:p>
            <a:pPr lvl="1"/>
            <a:r>
              <a:rPr lang="ja-JP" altLang="en-US" dirty="0"/>
              <a:t>診療ニーズ⇒診療支援</a:t>
            </a:r>
            <a:endParaRPr lang="en-US" altLang="ja-JP" dirty="0"/>
          </a:p>
          <a:p>
            <a:pPr lvl="1"/>
            <a:endParaRPr lang="en-US" altLang="ja-JP" dirty="0"/>
          </a:p>
          <a:p>
            <a:pPr lvl="1"/>
            <a:endParaRPr lang="ja-JP" altLang="en-US" dirty="0"/>
          </a:p>
        </p:txBody>
      </p:sp>
      <p:sp>
        <p:nvSpPr>
          <p:cNvPr id="2" name="テキスト ボックス 1">
            <a:extLst>
              <a:ext uri="{FF2B5EF4-FFF2-40B4-BE49-F238E27FC236}">
                <a16:creationId xmlns:a16="http://schemas.microsoft.com/office/drawing/2014/main" id="{A426AD67-ED54-33EE-E28D-8CCF2A47BBDD}"/>
              </a:ext>
            </a:extLst>
          </p:cNvPr>
          <p:cNvSpPr txBox="1"/>
          <p:nvPr/>
        </p:nvSpPr>
        <p:spPr>
          <a:xfrm>
            <a:off x="6444208" y="2852936"/>
            <a:ext cx="2376264" cy="1323439"/>
          </a:xfrm>
          <a:prstGeom prst="rect">
            <a:avLst/>
          </a:prstGeom>
          <a:solidFill>
            <a:srgbClr val="FFFF00"/>
          </a:solidFill>
        </p:spPr>
        <p:txBody>
          <a:bodyPr wrap="square" rtlCol="0">
            <a:spAutoFit/>
          </a:bodyPr>
          <a:lstStyle/>
          <a:p>
            <a:r>
              <a:rPr kumimoji="1" lang="ja-JP" altLang="en-US" sz="2000" dirty="0">
                <a:latin typeface="+mn-ea"/>
                <a:ea typeface="+mn-ea"/>
              </a:rPr>
              <a:t>病院の混乱を収め、</a:t>
            </a:r>
            <a:endParaRPr kumimoji="1" lang="en-US" altLang="ja-JP" sz="2000" dirty="0">
              <a:latin typeface="+mn-ea"/>
              <a:ea typeface="+mn-ea"/>
            </a:endParaRPr>
          </a:p>
          <a:p>
            <a:r>
              <a:rPr kumimoji="1" lang="ja-JP" altLang="en-US" sz="2000" dirty="0">
                <a:latin typeface="+mn-ea"/>
                <a:ea typeface="+mn-ea"/>
              </a:rPr>
              <a:t>現有資源で最大のパフォーマンスができるようにする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a:extLst>
              <a:ext uri="{FF2B5EF4-FFF2-40B4-BE49-F238E27FC236}">
                <a16:creationId xmlns:a16="http://schemas.microsoft.com/office/drawing/2014/main" id="{4C0F0E54-916A-48F7-B0E1-63CEE76236AA}"/>
              </a:ext>
            </a:extLst>
          </p:cNvPr>
          <p:cNvSpPr>
            <a:spLocks noGrp="1"/>
          </p:cNvSpPr>
          <p:nvPr>
            <p:ph type="title"/>
          </p:nvPr>
        </p:nvSpPr>
        <p:spPr>
          <a:xfrm>
            <a:off x="457200" y="-26988"/>
            <a:ext cx="8229600" cy="1143001"/>
          </a:xfrm>
        </p:spPr>
        <p:txBody>
          <a:bodyPr/>
          <a:lstStyle/>
          <a:p>
            <a:pPr>
              <a:defRPr/>
            </a:pPr>
            <a:r>
              <a:rPr lang="ja-JP" altLang="en-US" sz="3600">
                <a:latin typeface="+mj-ea"/>
              </a:rPr>
              <a:t>活動中のマナー</a:t>
            </a:r>
          </a:p>
        </p:txBody>
      </p:sp>
      <p:sp>
        <p:nvSpPr>
          <p:cNvPr id="63491" name="コンテンツ プレースホルダー 2">
            <a:extLst>
              <a:ext uri="{FF2B5EF4-FFF2-40B4-BE49-F238E27FC236}">
                <a16:creationId xmlns:a16="http://schemas.microsoft.com/office/drawing/2014/main" id="{91E0D50A-DB0A-43C5-BACC-2A42557D5E99}"/>
              </a:ext>
            </a:extLst>
          </p:cNvPr>
          <p:cNvSpPr>
            <a:spLocks noGrp="1"/>
          </p:cNvSpPr>
          <p:nvPr>
            <p:ph idx="1"/>
          </p:nvPr>
        </p:nvSpPr>
        <p:spPr>
          <a:xfrm>
            <a:off x="457200" y="1060450"/>
            <a:ext cx="8507413" cy="4525963"/>
          </a:xfrm>
        </p:spPr>
        <p:txBody>
          <a:bodyPr/>
          <a:lstStyle/>
          <a:p>
            <a:pPr marL="0" indent="0">
              <a:buFont typeface="Arial" panose="020B0604020202020204" pitchFamily="34" charset="0"/>
              <a:buNone/>
              <a:defRPr/>
            </a:pPr>
            <a:r>
              <a:rPr lang="ja-JP" altLang="en-US" sz="2800" dirty="0">
                <a:latin typeface="+mj-ea"/>
                <a:ea typeface="+mj-ea"/>
              </a:rPr>
              <a:t>・支援者が被災地にできるだけ迷惑をかけない</a:t>
            </a:r>
            <a:endParaRPr lang="en-US" altLang="ja-JP" sz="2800" dirty="0">
              <a:latin typeface="+mj-ea"/>
              <a:ea typeface="+mj-ea"/>
            </a:endParaRPr>
          </a:p>
          <a:p>
            <a:pPr marL="0" indent="0">
              <a:buFont typeface="Arial" panose="020B0604020202020204" pitchFamily="34" charset="0"/>
              <a:buNone/>
              <a:defRPr/>
            </a:pPr>
            <a:r>
              <a:rPr lang="ja-JP" altLang="en-US" sz="2800" dirty="0">
                <a:latin typeface="+mj-ea"/>
                <a:ea typeface="+mj-ea"/>
              </a:rPr>
              <a:t>　ようにする</a:t>
            </a:r>
            <a:endParaRPr lang="en-US" altLang="ja-JP" sz="2800" dirty="0">
              <a:latin typeface="+mj-ea"/>
              <a:ea typeface="+mj-ea"/>
            </a:endParaRPr>
          </a:p>
          <a:p>
            <a:pPr marL="0" indent="0">
              <a:buFont typeface="Arial" panose="020B0604020202020204" pitchFamily="34" charset="0"/>
              <a:buNone/>
              <a:defRPr/>
            </a:pPr>
            <a:r>
              <a:rPr lang="ja-JP" altLang="en-US" sz="2800" dirty="0">
                <a:latin typeface="+mj-ea"/>
                <a:ea typeface="+mj-ea"/>
              </a:rPr>
              <a:t>・コンビニやスーパーの食料品を買い占めない</a:t>
            </a:r>
            <a:endParaRPr lang="en-US" altLang="ja-JP" sz="2800" dirty="0">
              <a:latin typeface="+mj-ea"/>
              <a:ea typeface="+mj-ea"/>
            </a:endParaRPr>
          </a:p>
          <a:p>
            <a:pPr marL="0" indent="0">
              <a:buFont typeface="Arial" panose="020B0604020202020204" pitchFamily="34" charset="0"/>
              <a:buNone/>
              <a:defRPr/>
            </a:pPr>
            <a:r>
              <a:rPr lang="ja-JP" altLang="en-US" sz="2800" dirty="0">
                <a:latin typeface="+mj-ea"/>
                <a:ea typeface="+mj-ea"/>
              </a:rPr>
              <a:t>・</a:t>
            </a:r>
            <a:r>
              <a:rPr lang="en-US" altLang="ja-JP" sz="2800" dirty="0">
                <a:latin typeface="+mj-ea"/>
                <a:ea typeface="+mj-ea"/>
              </a:rPr>
              <a:t>SNS</a:t>
            </a:r>
            <a:r>
              <a:rPr lang="ja-JP" altLang="en-US" sz="2800" dirty="0">
                <a:latin typeface="+mj-ea"/>
                <a:ea typeface="+mj-ea"/>
              </a:rPr>
              <a:t>の使用（フェースブックへの投稿など）に</a:t>
            </a:r>
            <a:endParaRPr lang="en-US" altLang="ja-JP" sz="2800" dirty="0">
              <a:latin typeface="+mj-ea"/>
              <a:ea typeface="+mj-ea"/>
            </a:endParaRPr>
          </a:p>
          <a:p>
            <a:pPr marL="0" indent="0">
              <a:buFont typeface="Arial" panose="020B0604020202020204" pitchFamily="34" charset="0"/>
              <a:buNone/>
              <a:defRPr/>
            </a:pPr>
            <a:r>
              <a:rPr lang="ja-JP" altLang="en-US" sz="2800" dirty="0">
                <a:latin typeface="+mj-ea"/>
                <a:ea typeface="+mj-ea"/>
              </a:rPr>
              <a:t>　ついては、被災者へ配慮する</a:t>
            </a:r>
            <a:endParaRPr lang="en-US" altLang="ja-JP" sz="2800" dirty="0">
              <a:latin typeface="+mj-ea"/>
              <a:ea typeface="+mj-ea"/>
            </a:endParaRPr>
          </a:p>
          <a:p>
            <a:pPr marL="0" indent="0">
              <a:buFont typeface="Arial" panose="020B0604020202020204" pitchFamily="34" charset="0"/>
              <a:buNone/>
              <a:defRPr/>
            </a:pPr>
            <a:r>
              <a:rPr lang="ja-JP" altLang="en-US" sz="2800" dirty="0">
                <a:latin typeface="+mj-ea"/>
                <a:ea typeface="+mj-ea"/>
              </a:rPr>
              <a:t>・活動場所におけるマナーを遵守（ゴミ、喫煙場所）</a:t>
            </a:r>
            <a:endParaRPr lang="en-US" altLang="ja-JP" sz="2800" dirty="0">
              <a:latin typeface="+mj-ea"/>
              <a:ea typeface="+mj-ea"/>
            </a:endParaRPr>
          </a:p>
          <a:p>
            <a:pPr marL="0" indent="0">
              <a:buFont typeface="Arial" panose="020B0604020202020204" pitchFamily="34" charset="0"/>
              <a:buNone/>
              <a:defRPr/>
            </a:pPr>
            <a:r>
              <a:rPr lang="ja-JP" altLang="en-US" sz="2800" dirty="0">
                <a:latin typeface="+mj-ea"/>
                <a:ea typeface="+mj-ea"/>
              </a:rPr>
              <a:t>・活動服を着ている時の行動には十分、気をつける</a:t>
            </a:r>
            <a:endParaRPr lang="en-US" altLang="ja-JP" sz="2800" dirty="0">
              <a:latin typeface="+mj-ea"/>
              <a:ea typeface="+mj-ea"/>
            </a:endParaRPr>
          </a:p>
          <a:p>
            <a:pPr marL="0" indent="0">
              <a:buFont typeface="Arial" panose="020B0604020202020204" pitchFamily="34" charset="0"/>
              <a:buNone/>
              <a:defRPr/>
            </a:pPr>
            <a:endParaRPr lang="ja-JP" altLang="en-US" sz="2800" dirty="0">
              <a:latin typeface="+mj-ea"/>
              <a:ea typeface="+mj-ea"/>
            </a:endParaRPr>
          </a:p>
        </p:txBody>
      </p:sp>
      <p:pic>
        <p:nvPicPr>
          <p:cNvPr id="48132" name="図 4">
            <a:extLst>
              <a:ext uri="{FF2B5EF4-FFF2-40B4-BE49-F238E27FC236}">
                <a16:creationId xmlns:a16="http://schemas.microsoft.com/office/drawing/2014/main" id="{F1C640CF-D6CC-4311-A430-0496E60E5C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913313"/>
            <a:ext cx="25923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グループ化 25">
            <a:extLst>
              <a:ext uri="{FF2B5EF4-FFF2-40B4-BE49-F238E27FC236}">
                <a16:creationId xmlns:a16="http://schemas.microsoft.com/office/drawing/2014/main" id="{1F402E43-7E96-4865-B92D-5DCA848DEBA6}"/>
              </a:ext>
            </a:extLst>
          </p:cNvPr>
          <p:cNvGrpSpPr>
            <a:grpSpLocks/>
          </p:cNvGrpSpPr>
          <p:nvPr/>
        </p:nvGrpSpPr>
        <p:grpSpPr bwMode="auto">
          <a:xfrm>
            <a:off x="3857625" y="2728913"/>
            <a:ext cx="1428750" cy="1371600"/>
            <a:chOff x="3857625" y="2728912"/>
            <a:chExt cx="1428750" cy="1371601"/>
          </a:xfrm>
        </p:grpSpPr>
        <p:sp>
          <p:nvSpPr>
            <p:cNvPr id="6" name="円/楕円 5">
              <a:extLst>
                <a:ext uri="{FF2B5EF4-FFF2-40B4-BE49-F238E27FC236}">
                  <a16:creationId xmlns:a16="http://schemas.microsoft.com/office/drawing/2014/main" id="{7A8A466F-5740-4AB4-BC74-1FFE0229EFB7}"/>
                </a:ext>
              </a:extLst>
            </p:cNvPr>
            <p:cNvSpPr/>
            <p:nvPr/>
          </p:nvSpPr>
          <p:spPr>
            <a:xfrm>
              <a:off x="3857625" y="2728912"/>
              <a:ext cx="1428750" cy="13716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218" name="テキスト ボックス 6">
              <a:extLst>
                <a:ext uri="{FF2B5EF4-FFF2-40B4-BE49-F238E27FC236}">
                  <a16:creationId xmlns:a16="http://schemas.microsoft.com/office/drawing/2014/main" id="{C79C539F-A8C6-4348-92BC-8DC7F2236202}"/>
                </a:ext>
              </a:extLst>
            </p:cNvPr>
            <p:cNvSpPr txBox="1">
              <a:spLocks noChangeArrowheads="1"/>
            </p:cNvSpPr>
            <p:nvPr/>
          </p:nvSpPr>
          <p:spPr bwMode="auto">
            <a:xfrm>
              <a:off x="4057651" y="2901377"/>
              <a:ext cx="542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ja-JP">
                  <a:latin typeface="Arial" panose="020B0604020202020204" pitchFamily="34" charset="0"/>
                </a:rPr>
                <a:t>1</a:t>
              </a:r>
              <a:endParaRPr lang="ja-JP" altLang="en-US">
                <a:latin typeface="Arial" panose="020B0604020202020204" pitchFamily="34" charset="0"/>
              </a:endParaRPr>
            </a:p>
          </p:txBody>
        </p:sp>
        <p:sp>
          <p:nvSpPr>
            <p:cNvPr id="50219" name="テキスト ボックス 8">
              <a:extLst>
                <a:ext uri="{FF2B5EF4-FFF2-40B4-BE49-F238E27FC236}">
                  <a16:creationId xmlns:a16="http://schemas.microsoft.com/office/drawing/2014/main" id="{48811143-AB51-4017-9F0F-50457081DE19}"/>
                </a:ext>
              </a:extLst>
            </p:cNvPr>
            <p:cNvSpPr txBox="1">
              <a:spLocks noChangeArrowheads="1"/>
            </p:cNvSpPr>
            <p:nvPr/>
          </p:nvSpPr>
          <p:spPr bwMode="auto">
            <a:xfrm>
              <a:off x="4672013" y="2901376"/>
              <a:ext cx="542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ja-JP">
                  <a:latin typeface="Arial" panose="020B0604020202020204" pitchFamily="34" charset="0"/>
                </a:rPr>
                <a:t>2</a:t>
              </a:r>
              <a:endParaRPr lang="ja-JP" altLang="en-US">
                <a:latin typeface="Arial" panose="020B0604020202020204" pitchFamily="34" charset="0"/>
              </a:endParaRPr>
            </a:p>
          </p:txBody>
        </p:sp>
        <p:sp>
          <p:nvSpPr>
            <p:cNvPr id="50220" name="テキスト ボックス 9">
              <a:extLst>
                <a:ext uri="{FF2B5EF4-FFF2-40B4-BE49-F238E27FC236}">
                  <a16:creationId xmlns:a16="http://schemas.microsoft.com/office/drawing/2014/main" id="{637A0175-A57C-4182-94FC-9D2A12607B51}"/>
                </a:ext>
              </a:extLst>
            </p:cNvPr>
            <p:cNvSpPr txBox="1">
              <a:spLocks noChangeArrowheads="1"/>
            </p:cNvSpPr>
            <p:nvPr/>
          </p:nvSpPr>
          <p:spPr bwMode="auto">
            <a:xfrm>
              <a:off x="4093370" y="3414712"/>
              <a:ext cx="542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ja-JP">
                  <a:latin typeface="Arial" panose="020B0604020202020204" pitchFamily="34" charset="0"/>
                </a:rPr>
                <a:t>3</a:t>
              </a:r>
              <a:endParaRPr lang="ja-JP" altLang="en-US">
                <a:latin typeface="Arial" panose="020B0604020202020204" pitchFamily="34" charset="0"/>
              </a:endParaRPr>
            </a:p>
          </p:txBody>
        </p:sp>
        <p:sp>
          <p:nvSpPr>
            <p:cNvPr id="50221" name="テキスト ボックス 10">
              <a:extLst>
                <a:ext uri="{FF2B5EF4-FFF2-40B4-BE49-F238E27FC236}">
                  <a16:creationId xmlns:a16="http://schemas.microsoft.com/office/drawing/2014/main" id="{0C87B632-28CD-41AA-9928-2CDA152F3E4B}"/>
                </a:ext>
              </a:extLst>
            </p:cNvPr>
            <p:cNvSpPr txBox="1">
              <a:spLocks noChangeArrowheads="1"/>
            </p:cNvSpPr>
            <p:nvPr/>
          </p:nvSpPr>
          <p:spPr bwMode="auto">
            <a:xfrm>
              <a:off x="4672012" y="3414711"/>
              <a:ext cx="542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ja-JP">
                  <a:latin typeface="Arial" panose="020B0604020202020204" pitchFamily="34" charset="0"/>
                </a:rPr>
                <a:t>4</a:t>
              </a:r>
              <a:endParaRPr lang="ja-JP" altLang="en-US">
                <a:latin typeface="Arial" panose="020B0604020202020204" pitchFamily="34" charset="0"/>
              </a:endParaRPr>
            </a:p>
          </p:txBody>
        </p:sp>
      </p:grpSp>
      <p:graphicFrame>
        <p:nvGraphicFramePr>
          <p:cNvPr id="4" name="表 3">
            <a:extLst>
              <a:ext uri="{FF2B5EF4-FFF2-40B4-BE49-F238E27FC236}">
                <a16:creationId xmlns:a16="http://schemas.microsoft.com/office/drawing/2014/main" id="{C0ACF27F-D76E-4482-BD20-7BE2BB992787}"/>
              </a:ext>
            </a:extLst>
          </p:cNvPr>
          <p:cNvGraphicFramePr>
            <a:graphicFrameLocks noGrp="1"/>
          </p:cNvGraphicFramePr>
          <p:nvPr/>
        </p:nvGraphicFramePr>
        <p:xfrm>
          <a:off x="157163" y="171450"/>
          <a:ext cx="8829676" cy="6515100"/>
        </p:xfrm>
        <a:graphic>
          <a:graphicData uri="http://schemas.openxmlformats.org/drawingml/2006/table">
            <a:tbl>
              <a:tblPr firstRow="1" bandRow="1">
                <a:tableStyleId>{5940675A-B579-460E-94D1-54222C63F5DA}</a:tableStyleId>
              </a:tblPr>
              <a:tblGrid>
                <a:gridCol w="4414838">
                  <a:extLst>
                    <a:ext uri="{9D8B030D-6E8A-4147-A177-3AD203B41FA5}">
                      <a16:colId xmlns:a16="http://schemas.microsoft.com/office/drawing/2014/main" val="20000"/>
                    </a:ext>
                  </a:extLst>
                </a:gridCol>
                <a:gridCol w="4414838">
                  <a:extLst>
                    <a:ext uri="{9D8B030D-6E8A-4147-A177-3AD203B41FA5}">
                      <a16:colId xmlns:a16="http://schemas.microsoft.com/office/drawing/2014/main" val="20001"/>
                    </a:ext>
                  </a:extLst>
                </a:gridCol>
              </a:tblGrid>
              <a:tr h="3257550">
                <a:tc>
                  <a:txBody>
                    <a:bodyPr/>
                    <a:lstStyle/>
                    <a:p>
                      <a:endParaRPr kumimoji="1" lang="ja-JP" altLang="en-US" sz="1800" dirty="0"/>
                    </a:p>
                  </a:txBody>
                  <a:tcPr/>
                </a:tc>
                <a:tc>
                  <a:txBody>
                    <a:bodyPr/>
                    <a:lstStyle/>
                    <a:p>
                      <a:endParaRPr kumimoji="1" lang="ja-JP" altLang="en-US" sz="1800" dirty="0"/>
                    </a:p>
                  </a:txBody>
                  <a:tcPr/>
                </a:tc>
                <a:extLst>
                  <a:ext uri="{0D108BD9-81ED-4DB2-BD59-A6C34878D82A}">
                    <a16:rowId xmlns:a16="http://schemas.microsoft.com/office/drawing/2014/main" val="10000"/>
                  </a:ext>
                </a:extLst>
              </a:tr>
              <a:tr h="3257550">
                <a:tc>
                  <a:txBody>
                    <a:bodyPr/>
                    <a:lstStyle/>
                    <a:p>
                      <a:endParaRPr kumimoji="1" lang="ja-JP" altLang="en-US" sz="1800" dirty="0"/>
                    </a:p>
                  </a:txBody>
                  <a:tcPr/>
                </a:tc>
                <a:tc>
                  <a:txBody>
                    <a:bodyPr/>
                    <a:lstStyle/>
                    <a:p>
                      <a:endParaRPr kumimoji="1" lang="ja-JP" altLang="en-US" sz="1800" dirty="0"/>
                    </a:p>
                  </a:txBody>
                  <a:tcPr/>
                </a:tc>
                <a:extLst>
                  <a:ext uri="{0D108BD9-81ED-4DB2-BD59-A6C34878D82A}">
                    <a16:rowId xmlns:a16="http://schemas.microsoft.com/office/drawing/2014/main" val="10001"/>
                  </a:ext>
                </a:extLst>
              </a:tr>
            </a:tbl>
          </a:graphicData>
        </a:graphic>
      </p:graphicFrame>
      <p:pic>
        <p:nvPicPr>
          <p:cNvPr id="50190" name="Picture 8">
            <a:extLst>
              <a:ext uri="{FF2B5EF4-FFF2-40B4-BE49-F238E27FC236}">
                <a16:creationId xmlns:a16="http://schemas.microsoft.com/office/drawing/2014/main" id="{B7DF369E-A81F-4F2A-919E-5F953067E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4518025"/>
            <a:ext cx="2560637"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
            <a:extLst>
              <a:ext uri="{FF2B5EF4-FFF2-40B4-BE49-F238E27FC236}">
                <a16:creationId xmlns:a16="http://schemas.microsoft.com/office/drawing/2014/main" id="{9D828DFA-D9F7-4E25-B240-FC16995D5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1384300"/>
            <a:ext cx="2830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6">
            <a:extLst>
              <a:ext uri="{FF2B5EF4-FFF2-40B4-BE49-F238E27FC236}">
                <a16:creationId xmlns:a16="http://schemas.microsoft.com/office/drawing/2014/main" id="{183615B8-3AD2-4BDE-B944-D4E3C4640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675" y="4500563"/>
            <a:ext cx="303212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2">
            <a:extLst>
              <a:ext uri="{FF2B5EF4-FFF2-40B4-BE49-F238E27FC236}">
                <a16:creationId xmlns:a16="http://schemas.microsoft.com/office/drawing/2014/main" id="{2424DB20-9D23-4384-80C7-D98056280F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203200"/>
            <a:ext cx="15621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4">
            <a:extLst>
              <a:ext uri="{FF2B5EF4-FFF2-40B4-BE49-F238E27FC236}">
                <a16:creationId xmlns:a16="http://schemas.microsoft.com/office/drawing/2014/main" id="{3ECE3569-F12E-4EE6-AE7B-6281C172BB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812800"/>
            <a:ext cx="1587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6">
            <a:extLst>
              <a:ext uri="{FF2B5EF4-FFF2-40B4-BE49-F238E27FC236}">
                <a16:creationId xmlns:a16="http://schemas.microsoft.com/office/drawing/2014/main" id="{84179E93-C83C-4C06-A660-79D85786D0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00" y="1943100"/>
            <a:ext cx="1612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図 19">
            <a:extLst>
              <a:ext uri="{FF2B5EF4-FFF2-40B4-BE49-F238E27FC236}">
                <a16:creationId xmlns:a16="http://schemas.microsoft.com/office/drawing/2014/main" id="{8955D840-E8C3-43B2-A56F-C8BDC91F2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125" y="1171575"/>
            <a:ext cx="23495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円形吹き出し 16">
            <a:extLst>
              <a:ext uri="{FF2B5EF4-FFF2-40B4-BE49-F238E27FC236}">
                <a16:creationId xmlns:a16="http://schemas.microsoft.com/office/drawing/2014/main" id="{0286AA7B-845C-42E6-A16B-B10B7DDD9EC6}"/>
              </a:ext>
            </a:extLst>
          </p:cNvPr>
          <p:cNvSpPr/>
          <p:nvPr/>
        </p:nvSpPr>
        <p:spPr>
          <a:xfrm>
            <a:off x="3065463" y="3990975"/>
            <a:ext cx="1435100" cy="1016000"/>
          </a:xfrm>
          <a:prstGeom prst="wedgeEllipse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円形吹き出し 21">
            <a:extLst>
              <a:ext uri="{FF2B5EF4-FFF2-40B4-BE49-F238E27FC236}">
                <a16:creationId xmlns:a16="http://schemas.microsoft.com/office/drawing/2014/main" id="{2D28192D-85B0-4D97-AB9A-12039039C0BC}"/>
              </a:ext>
            </a:extLst>
          </p:cNvPr>
          <p:cNvSpPr/>
          <p:nvPr/>
        </p:nvSpPr>
        <p:spPr>
          <a:xfrm flipH="1">
            <a:off x="303213" y="3705225"/>
            <a:ext cx="1462087" cy="1084263"/>
          </a:xfrm>
          <a:prstGeom prst="wedgeEllipseCallou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円形吹き出し 22">
            <a:extLst>
              <a:ext uri="{FF2B5EF4-FFF2-40B4-BE49-F238E27FC236}">
                <a16:creationId xmlns:a16="http://schemas.microsoft.com/office/drawing/2014/main" id="{FD575D34-1DA0-4E1F-84DC-FEECA9B9EC24}"/>
              </a:ext>
            </a:extLst>
          </p:cNvPr>
          <p:cNvSpPr/>
          <p:nvPr/>
        </p:nvSpPr>
        <p:spPr>
          <a:xfrm flipH="1">
            <a:off x="1749425" y="3440113"/>
            <a:ext cx="1462088" cy="1084262"/>
          </a:xfrm>
          <a:prstGeom prst="wedgeEllipseCallout">
            <a:avLst>
              <a:gd name="adj1" fmla="val 2616"/>
              <a:gd name="adj2" fmla="val 65136"/>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0200" name="Picture 10">
            <a:extLst>
              <a:ext uri="{FF2B5EF4-FFF2-40B4-BE49-F238E27FC236}">
                <a16:creationId xmlns:a16="http://schemas.microsoft.com/office/drawing/2014/main" id="{10E9C3D4-2386-455D-BCC9-D39B436392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1411" r="3429" b="27812"/>
          <a:stretch>
            <a:fillRect/>
          </a:stretch>
        </p:blipFill>
        <p:spPr bwMode="auto">
          <a:xfrm>
            <a:off x="3849688" y="4030663"/>
            <a:ext cx="5032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8">
            <a:extLst>
              <a:ext uri="{FF2B5EF4-FFF2-40B4-BE49-F238E27FC236}">
                <a16:creationId xmlns:a16="http://schemas.microsoft.com/office/drawing/2014/main" id="{8ACCDA6C-7E2E-40DE-AF3C-48A3D85048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8513" y="4094163"/>
            <a:ext cx="6461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10">
            <a:extLst>
              <a:ext uri="{FF2B5EF4-FFF2-40B4-BE49-F238E27FC236}">
                <a16:creationId xmlns:a16="http://schemas.microsoft.com/office/drawing/2014/main" id="{2850E74B-8582-466E-A8DE-261A5C9920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6913" y="3473450"/>
            <a:ext cx="9699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03" name="グループ化 18">
            <a:extLst>
              <a:ext uri="{FF2B5EF4-FFF2-40B4-BE49-F238E27FC236}">
                <a16:creationId xmlns:a16="http://schemas.microsoft.com/office/drawing/2014/main" id="{754E5148-EB27-45D7-867B-F0452A9C4481}"/>
              </a:ext>
            </a:extLst>
          </p:cNvPr>
          <p:cNvGrpSpPr>
            <a:grpSpLocks/>
          </p:cNvGrpSpPr>
          <p:nvPr/>
        </p:nvGrpSpPr>
        <p:grpSpPr bwMode="auto">
          <a:xfrm>
            <a:off x="476250" y="3640138"/>
            <a:ext cx="1219200" cy="1212850"/>
            <a:chOff x="828674" y="-298557"/>
            <a:chExt cx="5020267" cy="5653195"/>
          </a:xfrm>
        </p:grpSpPr>
        <p:pic>
          <p:nvPicPr>
            <p:cNvPr id="50215" name="Picture 12">
              <a:extLst>
                <a:ext uri="{FF2B5EF4-FFF2-40B4-BE49-F238E27FC236}">
                  <a16:creationId xmlns:a16="http://schemas.microsoft.com/office/drawing/2014/main" id="{2899F652-AB4E-48E5-A837-F0CB12C97D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674" y="-298557"/>
              <a:ext cx="5020267" cy="565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6" name="テキスト ボックス 17">
              <a:extLst>
                <a:ext uri="{FF2B5EF4-FFF2-40B4-BE49-F238E27FC236}">
                  <a16:creationId xmlns:a16="http://schemas.microsoft.com/office/drawing/2014/main" id="{B9B7E428-175A-4003-8DC5-63EEF37B3CE1}"/>
                </a:ext>
              </a:extLst>
            </p:cNvPr>
            <p:cNvSpPr txBox="1">
              <a:spLocks noChangeArrowheads="1"/>
            </p:cNvSpPr>
            <p:nvPr/>
          </p:nvSpPr>
          <p:spPr bwMode="auto">
            <a:xfrm rot="1196360">
              <a:off x="2132109" y="976647"/>
              <a:ext cx="2535536" cy="272593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ja-JP" altLang="en-US" sz="1600" b="1">
                  <a:solidFill>
                    <a:schemeClr val="bg1"/>
                  </a:solidFill>
                  <a:latin typeface="Arial" panose="020B0604020202020204" pitchFamily="34" charset="0"/>
                </a:rPr>
                <a:t>行動</a:t>
              </a:r>
              <a:endParaRPr lang="en-US" altLang="ja-JP" sz="1600" b="1">
                <a:solidFill>
                  <a:schemeClr val="bg1"/>
                </a:solidFill>
                <a:latin typeface="Arial" panose="020B0604020202020204" pitchFamily="34" charset="0"/>
              </a:endParaRPr>
            </a:p>
            <a:p>
              <a:pPr algn="ctr">
                <a:spcBef>
                  <a:spcPct val="0"/>
                </a:spcBef>
                <a:buFontTx/>
                <a:buNone/>
              </a:pPr>
              <a:r>
                <a:rPr lang="ja-JP" altLang="en-US" sz="1600" b="1">
                  <a:solidFill>
                    <a:schemeClr val="bg1"/>
                  </a:solidFill>
                  <a:latin typeface="Arial" panose="020B0604020202020204" pitchFamily="34" charset="0"/>
                </a:rPr>
                <a:t>規範</a:t>
              </a:r>
            </a:p>
          </p:txBody>
        </p:sp>
      </p:grpSp>
      <p:sp>
        <p:nvSpPr>
          <p:cNvPr id="50204" name="テキスト ボックス 20">
            <a:extLst>
              <a:ext uri="{FF2B5EF4-FFF2-40B4-BE49-F238E27FC236}">
                <a16:creationId xmlns:a16="http://schemas.microsoft.com/office/drawing/2014/main" id="{1DAA4875-5287-4668-B195-EFD390D0E6FE}"/>
              </a:ext>
            </a:extLst>
          </p:cNvPr>
          <p:cNvSpPr txBox="1">
            <a:spLocks noChangeArrowheads="1"/>
          </p:cNvSpPr>
          <p:nvPr/>
        </p:nvSpPr>
        <p:spPr bwMode="auto">
          <a:xfrm>
            <a:off x="5649913" y="3111500"/>
            <a:ext cx="88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支援者</a:t>
            </a:r>
          </a:p>
        </p:txBody>
      </p:sp>
      <p:sp>
        <p:nvSpPr>
          <p:cNvPr id="50205" name="テキスト ボックス 30">
            <a:extLst>
              <a:ext uri="{FF2B5EF4-FFF2-40B4-BE49-F238E27FC236}">
                <a16:creationId xmlns:a16="http://schemas.microsoft.com/office/drawing/2014/main" id="{0BA2399A-E1F4-4D48-AA19-10A0D635B42A}"/>
              </a:ext>
            </a:extLst>
          </p:cNvPr>
          <p:cNvSpPr txBox="1">
            <a:spLocks noChangeArrowheads="1"/>
          </p:cNvSpPr>
          <p:nvPr/>
        </p:nvSpPr>
        <p:spPr bwMode="auto">
          <a:xfrm>
            <a:off x="7494588" y="3111500"/>
            <a:ext cx="88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受益者</a:t>
            </a:r>
          </a:p>
        </p:txBody>
      </p:sp>
      <p:sp>
        <p:nvSpPr>
          <p:cNvPr id="50206" name="テキスト ボックス 31">
            <a:extLst>
              <a:ext uri="{FF2B5EF4-FFF2-40B4-BE49-F238E27FC236}">
                <a16:creationId xmlns:a16="http://schemas.microsoft.com/office/drawing/2014/main" id="{C04200FE-13D3-4ABF-932F-E199729E114A}"/>
              </a:ext>
            </a:extLst>
          </p:cNvPr>
          <p:cNvSpPr txBox="1">
            <a:spLocks noChangeArrowheads="1"/>
          </p:cNvSpPr>
          <p:nvPr/>
        </p:nvSpPr>
        <p:spPr bwMode="auto">
          <a:xfrm>
            <a:off x="5711825" y="4500563"/>
            <a:ext cx="88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支援者</a:t>
            </a:r>
          </a:p>
        </p:txBody>
      </p:sp>
      <p:sp>
        <p:nvSpPr>
          <p:cNvPr id="50207" name="テキスト ボックス 32">
            <a:extLst>
              <a:ext uri="{FF2B5EF4-FFF2-40B4-BE49-F238E27FC236}">
                <a16:creationId xmlns:a16="http://schemas.microsoft.com/office/drawing/2014/main" id="{807D5753-0187-49CD-8493-C85022128080}"/>
              </a:ext>
            </a:extLst>
          </p:cNvPr>
          <p:cNvSpPr txBox="1">
            <a:spLocks noChangeArrowheads="1"/>
          </p:cNvSpPr>
          <p:nvPr/>
        </p:nvSpPr>
        <p:spPr bwMode="auto">
          <a:xfrm>
            <a:off x="7443788" y="4452938"/>
            <a:ext cx="885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受益者</a:t>
            </a:r>
          </a:p>
        </p:txBody>
      </p:sp>
      <p:sp>
        <p:nvSpPr>
          <p:cNvPr id="25" name="テキスト ボックス 24">
            <a:extLst>
              <a:ext uri="{FF2B5EF4-FFF2-40B4-BE49-F238E27FC236}">
                <a16:creationId xmlns:a16="http://schemas.microsoft.com/office/drawing/2014/main" id="{72CDD25B-75B4-40F4-9C80-C8E8F4E3A96E}"/>
              </a:ext>
            </a:extLst>
          </p:cNvPr>
          <p:cNvSpPr txBox="1"/>
          <p:nvPr/>
        </p:nvSpPr>
        <p:spPr>
          <a:xfrm>
            <a:off x="406400" y="5965825"/>
            <a:ext cx="4071938" cy="369888"/>
          </a:xfrm>
          <a:prstGeom prst="rect">
            <a:avLst/>
          </a:prstGeom>
          <a:solidFill>
            <a:schemeClr val="bg1">
              <a:lumMod val="95000"/>
            </a:schemeClr>
          </a:solidFill>
        </p:spPr>
        <p:txBody>
          <a:bodyPr>
            <a:spAutoFit/>
          </a:bodyPr>
          <a:lstStyle/>
          <a:p>
            <a:pPr>
              <a:defRPr/>
            </a:pPr>
            <a:r>
              <a:rPr lang="ja-JP" altLang="en-US" dirty="0">
                <a:ea typeface="ＭＳ Ｐゴシック" panose="020B0600070205080204" pitchFamily="50" charset="-128"/>
              </a:rPr>
              <a:t>今ここでは、どんな支援が必要なのか？</a:t>
            </a:r>
            <a:endParaRPr lang="en-US" altLang="ja-JP" dirty="0">
              <a:ea typeface="ＭＳ Ｐゴシック" panose="020B0600070205080204" pitchFamily="50" charset="-128"/>
            </a:endParaRPr>
          </a:p>
        </p:txBody>
      </p:sp>
      <p:sp>
        <p:nvSpPr>
          <p:cNvPr id="27" name="円形吹き出し 26">
            <a:extLst>
              <a:ext uri="{FF2B5EF4-FFF2-40B4-BE49-F238E27FC236}">
                <a16:creationId xmlns:a16="http://schemas.microsoft.com/office/drawing/2014/main" id="{E155F4B3-5F90-41A2-9AD1-94EB1EAE579E}"/>
              </a:ext>
            </a:extLst>
          </p:cNvPr>
          <p:cNvSpPr/>
          <p:nvPr/>
        </p:nvSpPr>
        <p:spPr>
          <a:xfrm>
            <a:off x="7100888" y="201613"/>
            <a:ext cx="1824037" cy="1079500"/>
          </a:xfrm>
          <a:prstGeom prst="wedgeEllipseCallout">
            <a:avLst>
              <a:gd name="adj1" fmla="val -450"/>
              <a:gd name="adj2" fmla="val 70445"/>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0210" name="テキスト ボックス 27">
            <a:extLst>
              <a:ext uri="{FF2B5EF4-FFF2-40B4-BE49-F238E27FC236}">
                <a16:creationId xmlns:a16="http://schemas.microsoft.com/office/drawing/2014/main" id="{F779A2CE-6375-4ADE-ABAA-9137E630515F}"/>
              </a:ext>
            </a:extLst>
          </p:cNvPr>
          <p:cNvSpPr txBox="1">
            <a:spLocks noChangeArrowheads="1"/>
          </p:cNvSpPr>
          <p:nvPr/>
        </p:nvSpPr>
        <p:spPr bwMode="auto">
          <a:xfrm>
            <a:off x="7229475" y="473075"/>
            <a:ext cx="169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これ、いらないんだけどな・・・</a:t>
            </a:r>
          </a:p>
        </p:txBody>
      </p:sp>
      <p:sp>
        <p:nvSpPr>
          <p:cNvPr id="29" name="円形吹き出し 28">
            <a:extLst>
              <a:ext uri="{FF2B5EF4-FFF2-40B4-BE49-F238E27FC236}">
                <a16:creationId xmlns:a16="http://schemas.microsoft.com/office/drawing/2014/main" id="{2EFC259F-B381-4BE6-A2FB-0800651D0146}"/>
              </a:ext>
            </a:extLst>
          </p:cNvPr>
          <p:cNvSpPr/>
          <p:nvPr/>
        </p:nvSpPr>
        <p:spPr>
          <a:xfrm>
            <a:off x="4657725" y="258763"/>
            <a:ext cx="1743075" cy="1171575"/>
          </a:xfrm>
          <a:prstGeom prst="wedgeEllipseCallout">
            <a:avLst>
              <a:gd name="adj1" fmla="val 30851"/>
              <a:gd name="adj2" fmla="val 551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0212" name="Picture 14">
            <a:extLst>
              <a:ext uri="{FF2B5EF4-FFF2-40B4-BE49-F238E27FC236}">
                <a16:creationId xmlns:a16="http://schemas.microsoft.com/office/drawing/2014/main" id="{29C6348B-778F-48FE-AFE8-CBCDB87391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9486" r="8717" b="31435"/>
          <a:stretch>
            <a:fillRect/>
          </a:stretch>
        </p:blipFill>
        <p:spPr bwMode="auto">
          <a:xfrm>
            <a:off x="5527675" y="1533525"/>
            <a:ext cx="11223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3" name="テキスト ボックス 29">
            <a:extLst>
              <a:ext uri="{FF2B5EF4-FFF2-40B4-BE49-F238E27FC236}">
                <a16:creationId xmlns:a16="http://schemas.microsoft.com/office/drawing/2014/main" id="{41CDBC14-4775-47DA-BC59-4ADBBA94D1C2}"/>
              </a:ext>
            </a:extLst>
          </p:cNvPr>
          <p:cNvSpPr txBox="1">
            <a:spLocks noChangeArrowheads="1"/>
          </p:cNvSpPr>
          <p:nvPr/>
        </p:nvSpPr>
        <p:spPr bwMode="auto">
          <a:xfrm>
            <a:off x="4876800" y="404813"/>
            <a:ext cx="15478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置いていったら何かの役に立つでしょ！</a:t>
            </a:r>
          </a:p>
        </p:txBody>
      </p:sp>
      <p:sp>
        <p:nvSpPr>
          <p:cNvPr id="50214" name="テキスト ボックス 2047">
            <a:extLst>
              <a:ext uri="{FF2B5EF4-FFF2-40B4-BE49-F238E27FC236}">
                <a16:creationId xmlns:a16="http://schemas.microsoft.com/office/drawing/2014/main" id="{28C17B4A-B8B0-4CF5-80D4-F1F3687DFEC7}"/>
              </a:ext>
            </a:extLst>
          </p:cNvPr>
          <p:cNvSpPr txBox="1">
            <a:spLocks noChangeArrowheads="1"/>
          </p:cNvSpPr>
          <p:nvPr/>
        </p:nvSpPr>
        <p:spPr bwMode="auto">
          <a:xfrm>
            <a:off x="5224463" y="3725863"/>
            <a:ext cx="3638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相手とよくコミュニケーションをとって、支援のあるべき姿を考えましょう！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008C63B3-118E-4040-8FA0-A10C08C34F8C}"/>
              </a:ext>
            </a:extLst>
          </p:cNvPr>
          <p:cNvSpPr/>
          <p:nvPr/>
        </p:nvSpPr>
        <p:spPr>
          <a:xfrm>
            <a:off x="5580063" y="1017588"/>
            <a:ext cx="2338387" cy="118745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所属病院　又は</a:t>
            </a:r>
            <a:endParaRPr lang="en-US" altLang="ja-JP" dirty="0">
              <a:solidFill>
                <a:schemeClr val="tx1"/>
              </a:solidFill>
              <a:latin typeface="+mn-ea"/>
            </a:endParaRPr>
          </a:p>
          <a:p>
            <a:pPr>
              <a:defRPr/>
            </a:pPr>
            <a:r>
              <a:rPr lang="ja-JP" altLang="en-US" dirty="0">
                <a:solidFill>
                  <a:schemeClr val="tx1"/>
                </a:solidFill>
                <a:latin typeface="+mn-ea"/>
              </a:rPr>
              <a:t>派遣元都道府県</a:t>
            </a:r>
            <a:endParaRPr lang="en-US" altLang="ja-JP" dirty="0">
              <a:solidFill>
                <a:schemeClr val="tx1"/>
              </a:solidFill>
              <a:latin typeface="+mn-ea"/>
            </a:endParaRPr>
          </a:p>
          <a:p>
            <a:pPr>
              <a:defRPr/>
            </a:pPr>
            <a:r>
              <a:rPr lang="ja-JP" altLang="en-US" dirty="0">
                <a:solidFill>
                  <a:schemeClr val="tx1"/>
                </a:solidFill>
                <a:latin typeface="+mn-ea"/>
              </a:rPr>
              <a:t>調整本部</a:t>
            </a:r>
          </a:p>
        </p:txBody>
      </p:sp>
      <p:sp>
        <p:nvSpPr>
          <p:cNvPr id="47107" name="タイトル 1">
            <a:extLst>
              <a:ext uri="{FF2B5EF4-FFF2-40B4-BE49-F238E27FC236}">
                <a16:creationId xmlns:a16="http://schemas.microsoft.com/office/drawing/2014/main" id="{5408EEB6-3E42-4BF6-844B-BD851DAAFDF6}"/>
              </a:ext>
            </a:extLst>
          </p:cNvPr>
          <p:cNvSpPr>
            <a:spLocks noGrp="1"/>
          </p:cNvSpPr>
          <p:nvPr>
            <p:ph type="title"/>
          </p:nvPr>
        </p:nvSpPr>
        <p:spPr>
          <a:xfrm>
            <a:off x="506413" y="106363"/>
            <a:ext cx="8229600" cy="830262"/>
          </a:xfrm>
        </p:spPr>
        <p:txBody>
          <a:bodyPr/>
          <a:lstStyle/>
          <a:p>
            <a:r>
              <a:rPr lang="ja-JP" altLang="en-US"/>
              <a:t>ＤＭＡＴの所属本部（原則）</a:t>
            </a:r>
          </a:p>
        </p:txBody>
      </p:sp>
      <p:sp>
        <p:nvSpPr>
          <p:cNvPr id="5" name="テキスト ボックス 4">
            <a:extLst>
              <a:ext uri="{FF2B5EF4-FFF2-40B4-BE49-F238E27FC236}">
                <a16:creationId xmlns:a16="http://schemas.microsoft.com/office/drawing/2014/main" id="{01B203F3-6F75-4A22-8DBE-8E5E905D6720}"/>
              </a:ext>
            </a:extLst>
          </p:cNvPr>
          <p:cNvSpPr txBox="1"/>
          <p:nvPr/>
        </p:nvSpPr>
        <p:spPr>
          <a:xfrm>
            <a:off x="1822450" y="982663"/>
            <a:ext cx="1416050" cy="461962"/>
          </a:xfrm>
          <a:prstGeom prst="rect">
            <a:avLst/>
          </a:prstGeom>
          <a:noFill/>
          <a:ln>
            <a:solidFill>
              <a:schemeClr val="tx1"/>
            </a:solidFill>
          </a:ln>
        </p:spPr>
        <p:txBody>
          <a:bodyPr wrap="none">
            <a:spAutoFit/>
          </a:bodyPr>
          <a:lstStyle/>
          <a:p>
            <a:pPr>
              <a:defRPr/>
            </a:pPr>
            <a:r>
              <a:rPr lang="ja-JP" altLang="en-US" dirty="0">
                <a:latin typeface="+mn-ea"/>
                <a:ea typeface="+mn-ea"/>
                <a:cs typeface="+mn-cs"/>
              </a:rPr>
              <a:t>所属病院</a:t>
            </a:r>
          </a:p>
        </p:txBody>
      </p:sp>
      <p:sp>
        <p:nvSpPr>
          <p:cNvPr id="6" name="テキスト ボックス 5">
            <a:extLst>
              <a:ext uri="{FF2B5EF4-FFF2-40B4-BE49-F238E27FC236}">
                <a16:creationId xmlns:a16="http://schemas.microsoft.com/office/drawing/2014/main" id="{0A3DDE29-BE51-4363-855D-AAAF9C68D5DC}"/>
              </a:ext>
            </a:extLst>
          </p:cNvPr>
          <p:cNvSpPr txBox="1"/>
          <p:nvPr/>
        </p:nvSpPr>
        <p:spPr>
          <a:xfrm>
            <a:off x="1782763" y="2012950"/>
            <a:ext cx="1416050" cy="461963"/>
          </a:xfrm>
          <a:prstGeom prst="rect">
            <a:avLst/>
          </a:prstGeom>
          <a:noFill/>
          <a:ln>
            <a:solidFill>
              <a:schemeClr val="tx1"/>
            </a:solidFill>
          </a:ln>
        </p:spPr>
        <p:txBody>
          <a:bodyPr wrap="none">
            <a:spAutoFit/>
          </a:bodyPr>
          <a:lstStyle/>
          <a:p>
            <a:pPr>
              <a:defRPr/>
            </a:pPr>
            <a:r>
              <a:rPr lang="ja-JP" altLang="en-US" dirty="0">
                <a:latin typeface="+mn-ea"/>
                <a:ea typeface="+mn-ea"/>
                <a:cs typeface="+mn-cs"/>
              </a:rPr>
              <a:t>参集拠点</a:t>
            </a:r>
          </a:p>
        </p:txBody>
      </p:sp>
      <p:sp>
        <p:nvSpPr>
          <p:cNvPr id="7" name="テキスト ボックス 6">
            <a:extLst>
              <a:ext uri="{FF2B5EF4-FFF2-40B4-BE49-F238E27FC236}">
                <a16:creationId xmlns:a16="http://schemas.microsoft.com/office/drawing/2014/main" id="{757F398E-608B-4285-A9BD-DFA95EE4404D}"/>
              </a:ext>
            </a:extLst>
          </p:cNvPr>
          <p:cNvSpPr txBox="1"/>
          <p:nvPr/>
        </p:nvSpPr>
        <p:spPr>
          <a:xfrm>
            <a:off x="892175" y="3043238"/>
            <a:ext cx="3803650" cy="461962"/>
          </a:xfrm>
          <a:prstGeom prst="rect">
            <a:avLst/>
          </a:prstGeom>
          <a:noFill/>
          <a:ln>
            <a:solidFill>
              <a:schemeClr val="tx1"/>
            </a:solidFill>
          </a:ln>
        </p:spPr>
        <p:txBody>
          <a:bodyPr wrap="none">
            <a:spAutoFit/>
          </a:bodyPr>
          <a:lstStyle/>
          <a:p>
            <a:pPr>
              <a:defRPr/>
            </a:pPr>
            <a:r>
              <a:rPr lang="ja-JP" altLang="en-US" dirty="0">
                <a:latin typeface="+mn-ea"/>
                <a:ea typeface="+mn-ea"/>
                <a:cs typeface="+mn-cs"/>
              </a:rPr>
              <a:t>活動拠点本部・ＳＣＵ指揮所</a:t>
            </a:r>
          </a:p>
        </p:txBody>
      </p:sp>
      <p:sp>
        <p:nvSpPr>
          <p:cNvPr id="8" name="テキスト ボックス 7">
            <a:extLst>
              <a:ext uri="{FF2B5EF4-FFF2-40B4-BE49-F238E27FC236}">
                <a16:creationId xmlns:a16="http://schemas.microsoft.com/office/drawing/2014/main" id="{EF020743-25FA-41A6-994B-16B1EB6A27EB}"/>
              </a:ext>
            </a:extLst>
          </p:cNvPr>
          <p:cNvSpPr txBox="1"/>
          <p:nvPr/>
        </p:nvSpPr>
        <p:spPr>
          <a:xfrm>
            <a:off x="355600" y="4073525"/>
            <a:ext cx="4265613" cy="461963"/>
          </a:xfrm>
          <a:prstGeom prst="rect">
            <a:avLst/>
          </a:prstGeom>
          <a:noFill/>
          <a:ln>
            <a:solidFill>
              <a:schemeClr val="tx1"/>
            </a:solidFill>
          </a:ln>
        </p:spPr>
        <p:txBody>
          <a:bodyPr wrap="none">
            <a:spAutoFit/>
          </a:bodyPr>
          <a:lstStyle/>
          <a:p>
            <a:pPr algn="ctr">
              <a:defRPr/>
            </a:pPr>
            <a:r>
              <a:rPr lang="ja-JP" altLang="en-US" dirty="0">
                <a:latin typeface="+mn-ea"/>
                <a:ea typeface="+mn-ea"/>
                <a:cs typeface="+mn-cs"/>
              </a:rPr>
              <a:t>活動場所（病院・ＳＣＵ・搬送等）</a:t>
            </a:r>
          </a:p>
        </p:txBody>
      </p:sp>
      <p:sp>
        <p:nvSpPr>
          <p:cNvPr id="10" name="テキスト ボックス 9">
            <a:extLst>
              <a:ext uri="{FF2B5EF4-FFF2-40B4-BE49-F238E27FC236}">
                <a16:creationId xmlns:a16="http://schemas.microsoft.com/office/drawing/2014/main" id="{BA42FF40-8EB3-4588-818B-BF03F11D16E2}"/>
              </a:ext>
            </a:extLst>
          </p:cNvPr>
          <p:cNvSpPr txBox="1"/>
          <p:nvPr/>
        </p:nvSpPr>
        <p:spPr>
          <a:xfrm>
            <a:off x="881063" y="5160963"/>
            <a:ext cx="3803650" cy="461962"/>
          </a:xfrm>
          <a:prstGeom prst="rect">
            <a:avLst/>
          </a:prstGeom>
          <a:noFill/>
          <a:ln>
            <a:solidFill>
              <a:schemeClr val="tx1"/>
            </a:solidFill>
          </a:ln>
        </p:spPr>
        <p:txBody>
          <a:bodyPr wrap="none">
            <a:spAutoFit/>
          </a:bodyPr>
          <a:lstStyle/>
          <a:p>
            <a:pPr>
              <a:defRPr/>
            </a:pPr>
            <a:r>
              <a:rPr lang="ja-JP" altLang="en-US" dirty="0">
                <a:latin typeface="+mn-ea"/>
                <a:ea typeface="+mn-ea"/>
                <a:cs typeface="+mn-cs"/>
              </a:rPr>
              <a:t>活動拠点本部・ＳＣＵ指揮所</a:t>
            </a:r>
          </a:p>
        </p:txBody>
      </p:sp>
      <p:sp>
        <p:nvSpPr>
          <p:cNvPr id="11" name="テキスト ボックス 10">
            <a:extLst>
              <a:ext uri="{FF2B5EF4-FFF2-40B4-BE49-F238E27FC236}">
                <a16:creationId xmlns:a16="http://schemas.microsoft.com/office/drawing/2014/main" id="{4D3E0A7C-9A68-4477-AA23-A475C9404F1F}"/>
              </a:ext>
            </a:extLst>
          </p:cNvPr>
          <p:cNvSpPr txBox="1"/>
          <p:nvPr/>
        </p:nvSpPr>
        <p:spPr>
          <a:xfrm>
            <a:off x="1822450" y="6221413"/>
            <a:ext cx="1416050" cy="461962"/>
          </a:xfrm>
          <a:prstGeom prst="rect">
            <a:avLst/>
          </a:prstGeom>
          <a:noFill/>
          <a:ln>
            <a:solidFill>
              <a:schemeClr val="tx1"/>
            </a:solidFill>
          </a:ln>
        </p:spPr>
        <p:txBody>
          <a:bodyPr wrap="none">
            <a:spAutoFit/>
          </a:bodyPr>
          <a:lstStyle/>
          <a:p>
            <a:pPr>
              <a:defRPr/>
            </a:pPr>
            <a:r>
              <a:rPr lang="ja-JP" altLang="en-US" dirty="0">
                <a:latin typeface="+mn-ea"/>
                <a:ea typeface="+mn-ea"/>
                <a:cs typeface="+mn-cs"/>
              </a:rPr>
              <a:t>所属病院</a:t>
            </a:r>
          </a:p>
        </p:txBody>
      </p:sp>
      <p:sp>
        <p:nvSpPr>
          <p:cNvPr id="12" name="矢印: 下 11">
            <a:extLst>
              <a:ext uri="{FF2B5EF4-FFF2-40B4-BE49-F238E27FC236}">
                <a16:creationId xmlns:a16="http://schemas.microsoft.com/office/drawing/2014/main" id="{AF12E537-3847-4A96-8FFE-8310B94CBC03}"/>
              </a:ext>
            </a:extLst>
          </p:cNvPr>
          <p:cNvSpPr/>
          <p:nvPr/>
        </p:nvSpPr>
        <p:spPr>
          <a:xfrm>
            <a:off x="1990725" y="1444625"/>
            <a:ext cx="1000125"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矢印: 下 12">
            <a:extLst>
              <a:ext uri="{FF2B5EF4-FFF2-40B4-BE49-F238E27FC236}">
                <a16:creationId xmlns:a16="http://schemas.microsoft.com/office/drawing/2014/main" id="{746E0740-9ED2-496F-BCD0-B892F5B525FA}"/>
              </a:ext>
            </a:extLst>
          </p:cNvPr>
          <p:cNvSpPr/>
          <p:nvPr/>
        </p:nvSpPr>
        <p:spPr>
          <a:xfrm>
            <a:off x="1990725" y="2468563"/>
            <a:ext cx="1000125"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矢印: 下 13">
            <a:extLst>
              <a:ext uri="{FF2B5EF4-FFF2-40B4-BE49-F238E27FC236}">
                <a16:creationId xmlns:a16="http://schemas.microsoft.com/office/drawing/2014/main" id="{82663F16-58B0-4F3D-A45A-ABA61B6A2409}"/>
              </a:ext>
            </a:extLst>
          </p:cNvPr>
          <p:cNvSpPr/>
          <p:nvPr/>
        </p:nvSpPr>
        <p:spPr>
          <a:xfrm>
            <a:off x="1990725" y="3490913"/>
            <a:ext cx="1000125"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矢印: 下 14">
            <a:extLst>
              <a:ext uri="{FF2B5EF4-FFF2-40B4-BE49-F238E27FC236}">
                <a16:creationId xmlns:a16="http://schemas.microsoft.com/office/drawing/2014/main" id="{99ACF732-BEBB-44ED-A63E-0516CBDDD960}"/>
              </a:ext>
            </a:extLst>
          </p:cNvPr>
          <p:cNvSpPr/>
          <p:nvPr/>
        </p:nvSpPr>
        <p:spPr>
          <a:xfrm>
            <a:off x="1997075" y="4562475"/>
            <a:ext cx="1000125"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矢印: 下 15">
            <a:extLst>
              <a:ext uri="{FF2B5EF4-FFF2-40B4-BE49-F238E27FC236}">
                <a16:creationId xmlns:a16="http://schemas.microsoft.com/office/drawing/2014/main" id="{21C096ED-7352-4903-BDD9-B61539C7D90E}"/>
              </a:ext>
            </a:extLst>
          </p:cNvPr>
          <p:cNvSpPr/>
          <p:nvPr/>
        </p:nvSpPr>
        <p:spPr>
          <a:xfrm>
            <a:off x="1997075" y="5653088"/>
            <a:ext cx="1000125"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a:extLst>
              <a:ext uri="{FF2B5EF4-FFF2-40B4-BE49-F238E27FC236}">
                <a16:creationId xmlns:a16="http://schemas.microsoft.com/office/drawing/2014/main" id="{B27986F6-C0BB-402B-8EED-FEACFBA6B674}"/>
              </a:ext>
            </a:extLst>
          </p:cNvPr>
          <p:cNvSpPr/>
          <p:nvPr/>
        </p:nvSpPr>
        <p:spPr>
          <a:xfrm>
            <a:off x="5580063" y="2205038"/>
            <a:ext cx="2338387"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参集拠点</a:t>
            </a:r>
          </a:p>
        </p:txBody>
      </p:sp>
      <p:sp>
        <p:nvSpPr>
          <p:cNvPr id="23" name="正方形/長方形 22">
            <a:extLst>
              <a:ext uri="{FF2B5EF4-FFF2-40B4-BE49-F238E27FC236}">
                <a16:creationId xmlns:a16="http://schemas.microsoft.com/office/drawing/2014/main" id="{A06411F1-1CF3-45AF-99B9-3775623B58A8}"/>
              </a:ext>
            </a:extLst>
          </p:cNvPr>
          <p:cNvSpPr/>
          <p:nvPr/>
        </p:nvSpPr>
        <p:spPr>
          <a:xfrm>
            <a:off x="5580063" y="3213100"/>
            <a:ext cx="2338387" cy="21605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bg1"/>
                </a:solidFill>
                <a:latin typeface="+mn-ea"/>
              </a:rPr>
              <a:t>所属本部・指揮所</a:t>
            </a:r>
          </a:p>
        </p:txBody>
      </p:sp>
      <p:sp>
        <p:nvSpPr>
          <p:cNvPr id="24" name="正方形/長方形 23">
            <a:extLst>
              <a:ext uri="{FF2B5EF4-FFF2-40B4-BE49-F238E27FC236}">
                <a16:creationId xmlns:a16="http://schemas.microsoft.com/office/drawing/2014/main" id="{0E77CAB7-4784-4014-994F-41F0BB0C035F}"/>
              </a:ext>
            </a:extLst>
          </p:cNvPr>
          <p:cNvSpPr/>
          <p:nvPr/>
        </p:nvSpPr>
        <p:spPr>
          <a:xfrm>
            <a:off x="5580063" y="5392738"/>
            <a:ext cx="2338387" cy="118586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所属病院　又は</a:t>
            </a:r>
            <a:endParaRPr lang="en-US" altLang="ja-JP" dirty="0">
              <a:solidFill>
                <a:schemeClr val="tx1"/>
              </a:solidFill>
              <a:latin typeface="+mn-ea"/>
            </a:endParaRPr>
          </a:p>
          <a:p>
            <a:pPr>
              <a:defRPr/>
            </a:pPr>
            <a:r>
              <a:rPr lang="ja-JP" altLang="en-US" dirty="0">
                <a:solidFill>
                  <a:schemeClr val="tx1"/>
                </a:solidFill>
                <a:latin typeface="+mn-ea"/>
              </a:rPr>
              <a:t>派遣元都道府県</a:t>
            </a:r>
            <a:endParaRPr lang="en-US" altLang="ja-JP" dirty="0">
              <a:solidFill>
                <a:schemeClr val="tx1"/>
              </a:solidFill>
              <a:latin typeface="+mn-ea"/>
            </a:endParaRPr>
          </a:p>
          <a:p>
            <a:pPr>
              <a:defRPr/>
            </a:pPr>
            <a:r>
              <a:rPr lang="ja-JP" altLang="en-US" dirty="0">
                <a:solidFill>
                  <a:schemeClr val="tx1"/>
                </a:solidFill>
                <a:latin typeface="+mn-ea"/>
              </a:rPr>
              <a:t>調整本部</a:t>
            </a:r>
          </a:p>
        </p:txBody>
      </p:sp>
      <p:sp>
        <p:nvSpPr>
          <p:cNvPr id="25" name="テキスト ボックス 24">
            <a:extLst>
              <a:ext uri="{FF2B5EF4-FFF2-40B4-BE49-F238E27FC236}">
                <a16:creationId xmlns:a16="http://schemas.microsoft.com/office/drawing/2014/main" id="{E8132D7C-A14F-4316-81E9-5695850BFE9F}"/>
              </a:ext>
            </a:extLst>
          </p:cNvPr>
          <p:cNvSpPr txBox="1"/>
          <p:nvPr/>
        </p:nvSpPr>
        <p:spPr>
          <a:xfrm>
            <a:off x="3159125" y="1470025"/>
            <a:ext cx="954088" cy="400050"/>
          </a:xfrm>
          <a:prstGeom prst="rect">
            <a:avLst/>
          </a:prstGeom>
          <a:noFill/>
        </p:spPr>
        <p:txBody>
          <a:bodyPr wrap="none">
            <a:spAutoFit/>
          </a:bodyPr>
          <a:lstStyle/>
          <a:p>
            <a:pPr>
              <a:defRPr/>
            </a:pPr>
            <a:r>
              <a:rPr lang="ja-JP" altLang="en-US" sz="2000" dirty="0">
                <a:latin typeface="+mn-ea"/>
                <a:ea typeface="+mn-ea"/>
                <a:cs typeface="+mn-cs"/>
              </a:rPr>
              <a:t>移動中</a:t>
            </a:r>
          </a:p>
        </p:txBody>
      </p:sp>
      <p:sp>
        <p:nvSpPr>
          <p:cNvPr id="26" name="テキスト ボックス 25">
            <a:extLst>
              <a:ext uri="{FF2B5EF4-FFF2-40B4-BE49-F238E27FC236}">
                <a16:creationId xmlns:a16="http://schemas.microsoft.com/office/drawing/2014/main" id="{4453F66A-6B6B-484B-8010-E008313818F4}"/>
              </a:ext>
            </a:extLst>
          </p:cNvPr>
          <p:cNvSpPr txBox="1"/>
          <p:nvPr/>
        </p:nvSpPr>
        <p:spPr>
          <a:xfrm>
            <a:off x="3198813" y="2489200"/>
            <a:ext cx="954087" cy="400050"/>
          </a:xfrm>
          <a:prstGeom prst="rect">
            <a:avLst/>
          </a:prstGeom>
          <a:noFill/>
        </p:spPr>
        <p:txBody>
          <a:bodyPr wrap="none">
            <a:spAutoFit/>
          </a:bodyPr>
          <a:lstStyle/>
          <a:p>
            <a:pPr>
              <a:defRPr/>
            </a:pPr>
            <a:r>
              <a:rPr lang="ja-JP" altLang="en-US" sz="2000" dirty="0">
                <a:latin typeface="+mn-ea"/>
                <a:ea typeface="+mn-ea"/>
                <a:cs typeface="+mn-cs"/>
              </a:rPr>
              <a:t>移動中</a:t>
            </a:r>
          </a:p>
        </p:txBody>
      </p:sp>
      <p:sp>
        <p:nvSpPr>
          <p:cNvPr id="27" name="テキスト ボックス 26">
            <a:extLst>
              <a:ext uri="{FF2B5EF4-FFF2-40B4-BE49-F238E27FC236}">
                <a16:creationId xmlns:a16="http://schemas.microsoft.com/office/drawing/2014/main" id="{34AC2007-DCE7-4F22-A5BC-1049AD6284DB}"/>
              </a:ext>
            </a:extLst>
          </p:cNvPr>
          <p:cNvSpPr txBox="1"/>
          <p:nvPr/>
        </p:nvSpPr>
        <p:spPr>
          <a:xfrm>
            <a:off x="3246438" y="5737225"/>
            <a:ext cx="696912" cy="400050"/>
          </a:xfrm>
          <a:prstGeom prst="rect">
            <a:avLst/>
          </a:prstGeom>
          <a:noFill/>
        </p:spPr>
        <p:txBody>
          <a:bodyPr wrap="none">
            <a:spAutoFit/>
          </a:bodyPr>
          <a:lstStyle/>
          <a:p>
            <a:pPr>
              <a:defRPr/>
            </a:pPr>
            <a:r>
              <a:rPr lang="ja-JP" altLang="en-US" sz="2000" dirty="0">
                <a:latin typeface="+mn-ea"/>
                <a:ea typeface="+mn-ea"/>
                <a:cs typeface="+mn-cs"/>
              </a:rPr>
              <a:t>撤収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a:extLst>
              <a:ext uri="{FF2B5EF4-FFF2-40B4-BE49-F238E27FC236}">
                <a16:creationId xmlns:a16="http://schemas.microsoft.com/office/drawing/2014/main" id="{3A06627B-8140-8ECA-C206-A0E32C6039C9}"/>
              </a:ext>
            </a:extLst>
          </p:cNvPr>
          <p:cNvSpPr>
            <a:spLocks noRot="1" noChangeArrowheads="1"/>
          </p:cNvSpPr>
          <p:nvPr/>
        </p:nvSpPr>
        <p:spPr bwMode="auto">
          <a:xfrm>
            <a:off x="457200" y="474785"/>
            <a:ext cx="8229600"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3323">
                <a:solidFill>
                  <a:srgbClr val="080460"/>
                </a:solidFill>
                <a:latin typeface="ＭＳ Ｐゴシック" panose="020B0600070205080204" pitchFamily="50" charset="-128"/>
              </a:rPr>
              <a:t>災害時に収集すべき情報</a:t>
            </a:r>
            <a:endParaRPr kumimoji="0" lang="en-US" altLang="ja-JP" sz="3323">
              <a:solidFill>
                <a:srgbClr val="080460"/>
              </a:solidFill>
              <a:latin typeface="ＭＳ Ｐゴシック" panose="020B0600070205080204" pitchFamily="50" charset="-128"/>
            </a:endParaRPr>
          </a:p>
          <a:p>
            <a:pPr algn="ctr" eaLnBrk="1" hangingPunct="1">
              <a:spcBef>
                <a:spcPct val="0"/>
              </a:spcBef>
              <a:buFontTx/>
              <a:buNone/>
            </a:pPr>
            <a:r>
              <a:rPr kumimoji="0" lang="en-US" altLang="ja-JP" sz="3323">
                <a:solidFill>
                  <a:srgbClr val="080460"/>
                </a:solidFill>
                <a:latin typeface="ＭＳ Ｐゴシック" panose="020B0600070205080204" pitchFamily="50" charset="-128"/>
              </a:rPr>
              <a:t>METHANE Report</a:t>
            </a:r>
            <a:endParaRPr kumimoji="0" lang="ja-JP" altLang="en-US" sz="3323">
              <a:solidFill>
                <a:srgbClr val="080460"/>
              </a:solidFill>
              <a:latin typeface="ＭＳ Ｐゴシック" panose="020B0600070205080204" pitchFamily="50" charset="-128"/>
            </a:endParaRPr>
          </a:p>
        </p:txBody>
      </p:sp>
      <p:sp>
        <p:nvSpPr>
          <p:cNvPr id="71683" name="Rectangle 5">
            <a:extLst>
              <a:ext uri="{FF2B5EF4-FFF2-40B4-BE49-F238E27FC236}">
                <a16:creationId xmlns:a16="http://schemas.microsoft.com/office/drawing/2014/main" id="{C6F67415-44D1-B0B0-B222-4351001AE55B}"/>
              </a:ext>
            </a:extLst>
          </p:cNvPr>
          <p:cNvSpPr>
            <a:spLocks noRot="1" noChangeArrowheads="1"/>
          </p:cNvSpPr>
          <p:nvPr/>
        </p:nvSpPr>
        <p:spPr bwMode="auto">
          <a:xfrm>
            <a:off x="650631" y="1881554"/>
            <a:ext cx="835269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M</a:t>
            </a:r>
            <a:r>
              <a:rPr kumimoji="0" lang="en-US" altLang="ja-JP" sz="2215">
                <a:solidFill>
                  <a:srgbClr val="000406"/>
                </a:solidFill>
                <a:latin typeface="ＭＳ ゴシック" panose="020B0609070205080204" pitchFamily="49" charset="-128"/>
                <a:ea typeface="ＭＳ ゴシック" panose="020B0609070205080204" pitchFamily="49" charset="-128"/>
              </a:rPr>
              <a:t>	Major incident</a:t>
            </a:r>
            <a:r>
              <a:rPr kumimoji="0" lang="ja-JP" altLang="en-US" sz="2215">
                <a:solidFill>
                  <a:srgbClr val="000406"/>
                </a:solidFill>
                <a:latin typeface="ＭＳ ゴシック" panose="020B0609070205080204" pitchFamily="49" charset="-128"/>
                <a:ea typeface="ＭＳ ゴシック" panose="020B0609070205080204" pitchFamily="49" charset="-128"/>
              </a:rPr>
              <a:t>：大事故災害</a:t>
            </a:r>
            <a:r>
              <a:rPr kumimoji="0" lang="en-US" altLang="ja-JP" sz="2215">
                <a:solidFill>
                  <a:srgbClr val="000406"/>
                </a:solidFill>
                <a:latin typeface="ＭＳ ゴシック" panose="020B0609070205080204" pitchFamily="49" charset="-128"/>
                <a:ea typeface="ＭＳ ゴシック" panose="020B0609070205080204" pitchFamily="49" charset="-128"/>
              </a:rPr>
              <a:t>	</a:t>
            </a:r>
            <a:r>
              <a:rPr kumimoji="0" lang="ja-JP" altLang="en-US" sz="2215">
                <a:solidFill>
                  <a:srgbClr val="000406"/>
                </a:solidFill>
                <a:latin typeface="ＭＳ ゴシック" panose="020B0609070205080204" pitchFamily="49" charset="-128"/>
                <a:ea typeface="ＭＳ ゴシック" panose="020B0609070205080204" pitchFamily="49" charset="-128"/>
              </a:rPr>
              <a:t>「待機」または「宣言」</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E</a:t>
            </a:r>
            <a:r>
              <a:rPr kumimoji="0" lang="en-US" altLang="ja-JP" sz="2215">
                <a:solidFill>
                  <a:srgbClr val="000406"/>
                </a:solidFill>
                <a:latin typeface="ＭＳ ゴシック" panose="020B0609070205080204" pitchFamily="49" charset="-128"/>
                <a:ea typeface="ＭＳ ゴシック" panose="020B0609070205080204" pitchFamily="49" charset="-128"/>
              </a:rPr>
              <a:t>	Exact location</a:t>
            </a:r>
            <a:r>
              <a:rPr kumimoji="0" lang="ja-JP" altLang="en-US" sz="2215">
                <a:solidFill>
                  <a:srgbClr val="000406"/>
                </a:solidFill>
                <a:latin typeface="ＭＳ ゴシック" panose="020B0609070205080204" pitchFamily="49" charset="-128"/>
                <a:ea typeface="ＭＳ ゴシック" panose="020B0609070205080204" pitchFamily="49" charset="-128"/>
              </a:rPr>
              <a:t>：正確な発生場所</a:t>
            </a:r>
            <a:r>
              <a:rPr kumimoji="0" lang="en-US" altLang="ja-JP" sz="2215">
                <a:solidFill>
                  <a:srgbClr val="000406"/>
                </a:solidFill>
                <a:latin typeface="ＭＳ ゴシック" panose="020B0609070205080204" pitchFamily="49" charset="-128"/>
                <a:ea typeface="ＭＳ ゴシック" panose="020B0609070205080204" pitchFamily="49" charset="-128"/>
              </a:rPr>
              <a:t>	</a:t>
            </a:r>
            <a:r>
              <a:rPr kumimoji="0" lang="ja-JP" altLang="en-US" sz="2215">
                <a:solidFill>
                  <a:srgbClr val="000406"/>
                </a:solidFill>
                <a:latin typeface="ＭＳ ゴシック" panose="020B0609070205080204" pitchFamily="49" charset="-128"/>
                <a:ea typeface="ＭＳ ゴシック" panose="020B0609070205080204" pitchFamily="49" charset="-128"/>
              </a:rPr>
              <a:t>地図の座標</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T</a:t>
            </a:r>
            <a:r>
              <a:rPr kumimoji="0" lang="en-US" altLang="ja-JP" sz="2215">
                <a:solidFill>
                  <a:srgbClr val="000406"/>
                </a:solidFill>
                <a:latin typeface="ＭＳ ゴシック" panose="020B0609070205080204" pitchFamily="49" charset="-128"/>
                <a:ea typeface="ＭＳ ゴシック" panose="020B0609070205080204" pitchFamily="49" charset="-128"/>
              </a:rPr>
              <a:t>	Type of incident</a:t>
            </a:r>
            <a:r>
              <a:rPr kumimoji="0" lang="ja-JP" altLang="en-US" sz="2215">
                <a:solidFill>
                  <a:srgbClr val="000406"/>
                </a:solidFill>
                <a:latin typeface="ＭＳ ゴシック" panose="020B0609070205080204" pitchFamily="49" charset="-128"/>
                <a:ea typeface="ＭＳ ゴシック" panose="020B0609070205080204" pitchFamily="49" charset="-128"/>
              </a:rPr>
              <a:t>：事故・災害の種類</a:t>
            </a:r>
            <a:br>
              <a:rPr kumimoji="0" lang="en-US" altLang="ja-JP" sz="2215">
                <a:solidFill>
                  <a:srgbClr val="000406"/>
                </a:solidFill>
                <a:latin typeface="ＭＳ ゴシック" panose="020B0609070205080204" pitchFamily="49" charset="-128"/>
                <a:ea typeface="ＭＳ ゴシック" panose="020B0609070205080204" pitchFamily="49" charset="-128"/>
              </a:rPr>
            </a:br>
            <a:r>
              <a:rPr kumimoji="0" lang="en-US" altLang="ja-JP" sz="2215">
                <a:solidFill>
                  <a:srgbClr val="000406"/>
                </a:solidFill>
                <a:latin typeface="ＭＳ ゴシック" panose="020B0609070205080204" pitchFamily="49" charset="-128"/>
                <a:ea typeface="ＭＳ ゴシック" panose="020B0609070205080204" pitchFamily="49" charset="-128"/>
              </a:rPr>
              <a:t>				　　　</a:t>
            </a:r>
            <a:r>
              <a:rPr kumimoji="0" lang="ja-JP" altLang="en-US" sz="2215">
                <a:solidFill>
                  <a:srgbClr val="000406"/>
                </a:solidFill>
                <a:latin typeface="ＭＳ ゴシック" panose="020B0609070205080204" pitchFamily="49" charset="-128"/>
                <a:ea typeface="ＭＳ ゴシック" panose="020B0609070205080204" pitchFamily="49" charset="-128"/>
              </a:rPr>
              <a:t>鉄道事故、化学災害、地震など</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H</a:t>
            </a:r>
            <a:r>
              <a:rPr kumimoji="0" lang="en-US" altLang="ja-JP" sz="2215">
                <a:solidFill>
                  <a:srgbClr val="000406"/>
                </a:solidFill>
                <a:latin typeface="ＭＳ ゴシック" panose="020B0609070205080204" pitchFamily="49" charset="-128"/>
                <a:ea typeface="ＭＳ ゴシック" panose="020B0609070205080204" pitchFamily="49" charset="-128"/>
              </a:rPr>
              <a:t>	Hazard</a:t>
            </a:r>
            <a:r>
              <a:rPr kumimoji="0" lang="ja-JP" altLang="en-US" sz="2215">
                <a:solidFill>
                  <a:srgbClr val="000406"/>
                </a:solidFill>
                <a:latin typeface="ＭＳ ゴシック" panose="020B0609070205080204" pitchFamily="49" charset="-128"/>
                <a:ea typeface="ＭＳ ゴシック" panose="020B0609070205080204" pitchFamily="49" charset="-128"/>
              </a:rPr>
              <a:t>：危険性</a:t>
            </a:r>
            <a:r>
              <a:rPr kumimoji="0" lang="en-US" altLang="ja-JP" sz="2215">
                <a:solidFill>
                  <a:srgbClr val="000406"/>
                </a:solidFill>
                <a:latin typeface="ＭＳ ゴシック" panose="020B0609070205080204" pitchFamily="49" charset="-128"/>
                <a:ea typeface="ＭＳ ゴシック" panose="020B0609070205080204" pitchFamily="49" charset="-128"/>
              </a:rPr>
              <a:t>	</a:t>
            </a:r>
            <a:r>
              <a:rPr kumimoji="0" lang="ja-JP" altLang="en-US" sz="2215">
                <a:solidFill>
                  <a:srgbClr val="000406"/>
                </a:solidFill>
                <a:latin typeface="ＭＳ ゴシック" panose="020B0609070205080204" pitchFamily="49" charset="-128"/>
                <a:ea typeface="ＭＳ ゴシック" panose="020B0609070205080204" pitchFamily="49" charset="-128"/>
              </a:rPr>
              <a:t>現状と拡大の可能性</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A</a:t>
            </a:r>
            <a:r>
              <a:rPr kumimoji="0" lang="en-US" altLang="ja-JP" sz="2215">
                <a:solidFill>
                  <a:srgbClr val="000406"/>
                </a:solidFill>
                <a:latin typeface="ＭＳ ゴシック" panose="020B0609070205080204" pitchFamily="49" charset="-128"/>
                <a:ea typeface="ＭＳ ゴシック" panose="020B0609070205080204" pitchFamily="49" charset="-128"/>
              </a:rPr>
              <a:t>	Access</a:t>
            </a:r>
            <a:r>
              <a:rPr kumimoji="0" lang="ja-JP" altLang="en-US" sz="2215">
                <a:solidFill>
                  <a:srgbClr val="000406"/>
                </a:solidFill>
                <a:latin typeface="ＭＳ ゴシック" panose="020B0609070205080204" pitchFamily="49" charset="-128"/>
                <a:ea typeface="ＭＳ ゴシック" panose="020B0609070205080204" pitchFamily="49" charset="-128"/>
              </a:rPr>
              <a:t>：到達経路</a:t>
            </a:r>
            <a:r>
              <a:rPr kumimoji="0" lang="en-US" altLang="ja-JP" sz="2215">
                <a:solidFill>
                  <a:srgbClr val="000406"/>
                </a:solidFill>
                <a:latin typeface="ＭＳ ゴシック" panose="020B0609070205080204" pitchFamily="49" charset="-128"/>
                <a:ea typeface="ＭＳ ゴシック" panose="020B0609070205080204" pitchFamily="49" charset="-128"/>
              </a:rPr>
              <a:t>　</a:t>
            </a:r>
            <a:r>
              <a:rPr kumimoji="0" lang="ja-JP" altLang="en-US" sz="2215">
                <a:solidFill>
                  <a:srgbClr val="000406"/>
                </a:solidFill>
                <a:latin typeface="ＭＳ ゴシック" panose="020B0609070205080204" pitchFamily="49" charset="-128"/>
                <a:ea typeface="ＭＳ ゴシック" panose="020B0609070205080204" pitchFamily="49" charset="-128"/>
              </a:rPr>
              <a:t>進入方向</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N</a:t>
            </a:r>
            <a:r>
              <a:rPr kumimoji="0" lang="en-US" altLang="ja-JP" sz="2215">
                <a:solidFill>
                  <a:srgbClr val="000406"/>
                </a:solidFill>
                <a:latin typeface="ＭＳ ゴシック" panose="020B0609070205080204" pitchFamily="49" charset="-128"/>
                <a:ea typeface="ＭＳ ゴシック" panose="020B0609070205080204" pitchFamily="49" charset="-128"/>
              </a:rPr>
              <a:t>	Number of casualties</a:t>
            </a:r>
            <a:r>
              <a:rPr kumimoji="0" lang="ja-JP" altLang="en-US" sz="2215">
                <a:solidFill>
                  <a:srgbClr val="000406"/>
                </a:solidFill>
                <a:latin typeface="ＭＳ ゴシック" panose="020B0609070205080204" pitchFamily="49" charset="-128"/>
                <a:ea typeface="ＭＳ ゴシック" panose="020B0609070205080204" pitchFamily="49" charset="-128"/>
              </a:rPr>
              <a:t>：負傷者数　重症度、外傷分類</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en-US" altLang="ja-JP" sz="2215" b="1">
                <a:solidFill>
                  <a:srgbClr val="FF0000"/>
                </a:solidFill>
                <a:latin typeface="ＭＳ ゴシック" panose="020B0609070205080204" pitchFamily="49" charset="-128"/>
                <a:ea typeface="ＭＳ ゴシック" panose="020B0609070205080204" pitchFamily="49" charset="-128"/>
              </a:rPr>
              <a:t>E</a:t>
            </a:r>
            <a:r>
              <a:rPr kumimoji="0" lang="en-US" altLang="ja-JP" sz="2215">
                <a:solidFill>
                  <a:srgbClr val="000406"/>
                </a:solidFill>
                <a:latin typeface="ＭＳ ゴシック" panose="020B0609070205080204" pitchFamily="49" charset="-128"/>
                <a:ea typeface="ＭＳ ゴシック" panose="020B0609070205080204" pitchFamily="49" charset="-128"/>
              </a:rPr>
              <a:t>	Emergency services</a:t>
            </a:r>
            <a:r>
              <a:rPr kumimoji="0" lang="ja-JP" altLang="en-US" sz="2215">
                <a:solidFill>
                  <a:srgbClr val="000406"/>
                </a:solidFill>
                <a:latin typeface="ＭＳ ゴシック" panose="020B0609070205080204" pitchFamily="49" charset="-128"/>
                <a:ea typeface="ＭＳ ゴシック" panose="020B0609070205080204" pitchFamily="49" charset="-128"/>
              </a:rPr>
              <a:t>：緊急対応すべき機関</a:t>
            </a:r>
            <a:endParaRPr kumimoji="0" lang="en-US" altLang="ja-JP" sz="2215">
              <a:solidFill>
                <a:srgbClr val="000406"/>
              </a:solidFill>
              <a:latin typeface="ＭＳ ゴシック" panose="020B0609070205080204" pitchFamily="49" charset="-128"/>
              <a:ea typeface="ＭＳ ゴシック" panose="020B0609070205080204" pitchFamily="49" charset="-128"/>
            </a:endParaRPr>
          </a:p>
          <a:p>
            <a:pPr eaLnBrk="1" hangingPunct="1">
              <a:buClr>
                <a:schemeClr val="hlink"/>
              </a:buClr>
              <a:buSzPct val="110000"/>
              <a:buFont typeface="Wingdings" panose="05000000000000000000" pitchFamily="2" charset="2"/>
              <a:buNone/>
            </a:pPr>
            <a:r>
              <a:rPr kumimoji="0" lang="ja-JP" altLang="en-US" sz="2215">
                <a:solidFill>
                  <a:srgbClr val="000406"/>
                </a:solidFill>
                <a:latin typeface="ＭＳ ゴシック" panose="020B0609070205080204" pitchFamily="49" charset="-128"/>
                <a:ea typeface="ＭＳ ゴシック" panose="020B0609070205080204" pitchFamily="49" charset="-128"/>
              </a:rPr>
              <a:t>　　　　　　　　　　　　　　－現状と今後必要となる対応</a:t>
            </a:r>
            <a:r>
              <a:rPr kumimoji="0" lang="en-US" altLang="ja-JP" sz="2215">
                <a:solidFill>
                  <a:srgbClr val="000406"/>
                </a:solidFill>
                <a:latin typeface="ＭＳ ゴシック" panose="020B0609070205080204" pitchFamily="49" charset="-128"/>
                <a:ea typeface="ＭＳ ゴシック" panose="020B0609070205080204" pitchFamily="49" charset="-128"/>
              </a:rPr>
              <a:t> </a:t>
            </a:r>
          </a:p>
        </p:txBody>
      </p:sp>
      <p:sp>
        <p:nvSpPr>
          <p:cNvPr id="71684" name="Text Box 6">
            <a:extLst>
              <a:ext uri="{FF2B5EF4-FFF2-40B4-BE49-F238E27FC236}">
                <a16:creationId xmlns:a16="http://schemas.microsoft.com/office/drawing/2014/main" id="{83C0146F-AE84-1276-B106-248230D70826}"/>
              </a:ext>
            </a:extLst>
          </p:cNvPr>
          <p:cNvSpPr txBox="1">
            <a:spLocks noChangeArrowheads="1"/>
          </p:cNvSpPr>
          <p:nvPr/>
        </p:nvSpPr>
        <p:spPr bwMode="auto">
          <a:xfrm>
            <a:off x="492370" y="5961185"/>
            <a:ext cx="3303597" cy="34810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62">
                <a:latin typeface="Times" panose="02020603050405020304" pitchFamily="18" charset="0"/>
                <a:ea typeface="Osaka"/>
              </a:rPr>
              <a:t>MIMMS Advanced course</a:t>
            </a:r>
            <a:r>
              <a:rPr lang="ja-JP" altLang="en-US" sz="1662">
                <a:latin typeface="Times" panose="02020603050405020304" pitchFamily="18" charset="0"/>
                <a:ea typeface="Osaka"/>
              </a:rPr>
              <a:t>より引用</a:t>
            </a:r>
          </a:p>
        </p:txBody>
      </p:sp>
      <p:sp>
        <p:nvSpPr>
          <p:cNvPr id="2" name="星 24 1">
            <a:extLst>
              <a:ext uri="{FF2B5EF4-FFF2-40B4-BE49-F238E27FC236}">
                <a16:creationId xmlns:a16="http://schemas.microsoft.com/office/drawing/2014/main" id="{6E68A5BF-B1E8-EC0B-5BA7-C51147E40FC2}"/>
              </a:ext>
            </a:extLst>
          </p:cNvPr>
          <p:cNvSpPr/>
          <p:nvPr/>
        </p:nvSpPr>
        <p:spPr>
          <a:xfrm rot="20766717">
            <a:off x="17381" y="628598"/>
            <a:ext cx="1982111" cy="1059702"/>
          </a:xfrm>
          <a:prstGeom prst="star24">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ja-JP" altLang="en-US" sz="3323" dirty="0"/>
              <a:t>重要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テキスト ボックス 3">
            <a:extLst>
              <a:ext uri="{FF2B5EF4-FFF2-40B4-BE49-F238E27FC236}">
                <a16:creationId xmlns:a16="http://schemas.microsoft.com/office/drawing/2014/main" id="{A3CF910E-E6A7-4379-8BEE-7A99B0742A16}"/>
              </a:ext>
            </a:extLst>
          </p:cNvPr>
          <p:cNvSpPr txBox="1">
            <a:spLocks noChangeArrowheads="1"/>
          </p:cNvSpPr>
          <p:nvPr/>
        </p:nvSpPr>
        <p:spPr bwMode="auto">
          <a:xfrm>
            <a:off x="355600" y="59213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Arial" panose="020B0604020202020204" pitchFamily="34" charset="0"/>
                <a:ea typeface="Osaka"/>
              </a:rPr>
              <a:t>危険情報の評価</a:t>
            </a:r>
          </a:p>
        </p:txBody>
      </p:sp>
      <p:sp>
        <p:nvSpPr>
          <p:cNvPr id="93187" name="テキスト ボックス 4">
            <a:extLst>
              <a:ext uri="{FF2B5EF4-FFF2-40B4-BE49-F238E27FC236}">
                <a16:creationId xmlns:a16="http://schemas.microsoft.com/office/drawing/2014/main" id="{3AC8D61F-B922-419B-9DD9-BC7189B3DC97}"/>
              </a:ext>
            </a:extLst>
          </p:cNvPr>
          <p:cNvSpPr txBox="1">
            <a:spLocks noChangeArrowheads="1"/>
          </p:cNvSpPr>
          <p:nvPr/>
        </p:nvSpPr>
        <p:spPr bwMode="auto">
          <a:xfrm>
            <a:off x="322263" y="1031875"/>
            <a:ext cx="29321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Arial" panose="020B0604020202020204" pitchFamily="34" charset="0"/>
                <a:ea typeface="Osaka"/>
              </a:rPr>
              <a:t>どのようなリスクがあるか？</a:t>
            </a:r>
          </a:p>
        </p:txBody>
      </p:sp>
      <p:cxnSp>
        <p:nvCxnSpPr>
          <p:cNvPr id="9" name="直線コネクタ 8">
            <a:extLst>
              <a:ext uri="{FF2B5EF4-FFF2-40B4-BE49-F238E27FC236}">
                <a16:creationId xmlns:a16="http://schemas.microsoft.com/office/drawing/2014/main" id="{E69B5BB1-C6D3-4FCC-AEEF-2A00E36A2DA0}"/>
              </a:ext>
            </a:extLst>
          </p:cNvPr>
          <p:cNvCxnSpPr>
            <a:cxnSpLocks/>
          </p:cNvCxnSpPr>
          <p:nvPr/>
        </p:nvCxnSpPr>
        <p:spPr>
          <a:xfrm>
            <a:off x="3492500" y="265113"/>
            <a:ext cx="15875" cy="63293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7C7B6C9-E3D3-456C-B690-3866EFD118F0}"/>
              </a:ext>
            </a:extLst>
          </p:cNvPr>
          <p:cNvCxnSpPr/>
          <p:nvPr/>
        </p:nvCxnSpPr>
        <p:spPr>
          <a:xfrm flipH="1">
            <a:off x="373063" y="1568450"/>
            <a:ext cx="80756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3190" name="テキスト ボックス 18">
            <a:extLst>
              <a:ext uri="{FF2B5EF4-FFF2-40B4-BE49-F238E27FC236}">
                <a16:creationId xmlns:a16="http://schemas.microsoft.com/office/drawing/2014/main" id="{ED7B1728-C88D-4932-BB64-F65E29AA831A}"/>
              </a:ext>
            </a:extLst>
          </p:cNvPr>
          <p:cNvSpPr txBox="1">
            <a:spLocks noChangeArrowheads="1"/>
          </p:cNvSpPr>
          <p:nvPr/>
        </p:nvSpPr>
        <p:spPr bwMode="auto">
          <a:xfrm>
            <a:off x="250825" y="1644650"/>
            <a:ext cx="2849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高リスク</a:t>
            </a:r>
            <a:endParaRPr lang="en-US" altLang="ja-JP" sz="1600">
              <a:latin typeface="Arial" panose="020B0604020202020204" pitchFamily="34" charset="0"/>
              <a:ea typeface="Osaka"/>
            </a:endParaRPr>
          </a:p>
        </p:txBody>
      </p:sp>
      <p:sp>
        <p:nvSpPr>
          <p:cNvPr id="93191" name="テキスト ボックス 19">
            <a:extLst>
              <a:ext uri="{FF2B5EF4-FFF2-40B4-BE49-F238E27FC236}">
                <a16:creationId xmlns:a16="http://schemas.microsoft.com/office/drawing/2014/main" id="{6F257DD8-D7A2-4735-8233-6345A67656E2}"/>
              </a:ext>
            </a:extLst>
          </p:cNvPr>
          <p:cNvSpPr txBox="1">
            <a:spLocks noChangeArrowheads="1"/>
          </p:cNvSpPr>
          <p:nvPr/>
        </p:nvSpPr>
        <p:spPr bwMode="auto">
          <a:xfrm>
            <a:off x="250825" y="2317750"/>
            <a:ext cx="895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中リスク</a:t>
            </a:r>
            <a:endParaRPr lang="ja-JP" altLang="en-US" sz="1100">
              <a:latin typeface="Arial" panose="020B0604020202020204" pitchFamily="34" charset="0"/>
              <a:ea typeface="Osaka"/>
            </a:endParaRPr>
          </a:p>
        </p:txBody>
      </p:sp>
      <p:sp>
        <p:nvSpPr>
          <p:cNvPr id="93192" name="テキスト ボックス 20">
            <a:extLst>
              <a:ext uri="{FF2B5EF4-FFF2-40B4-BE49-F238E27FC236}">
                <a16:creationId xmlns:a16="http://schemas.microsoft.com/office/drawing/2014/main" id="{49988DBA-923D-4F34-8A0D-AA73E3E1D5BE}"/>
              </a:ext>
            </a:extLst>
          </p:cNvPr>
          <p:cNvSpPr txBox="1">
            <a:spLocks noChangeArrowheads="1"/>
          </p:cNvSpPr>
          <p:nvPr/>
        </p:nvSpPr>
        <p:spPr bwMode="auto">
          <a:xfrm>
            <a:off x="371475" y="4657725"/>
            <a:ext cx="9191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低リスク</a:t>
            </a:r>
          </a:p>
        </p:txBody>
      </p:sp>
      <p:sp>
        <p:nvSpPr>
          <p:cNvPr id="93195" name="テキスト ボックス 26">
            <a:extLst>
              <a:ext uri="{FF2B5EF4-FFF2-40B4-BE49-F238E27FC236}">
                <a16:creationId xmlns:a16="http://schemas.microsoft.com/office/drawing/2014/main" id="{1F5DF52E-D0F8-4F74-B281-1765EE8B5B8E}"/>
              </a:ext>
            </a:extLst>
          </p:cNvPr>
          <p:cNvSpPr txBox="1">
            <a:spLocks noChangeArrowheads="1"/>
          </p:cNvSpPr>
          <p:nvPr/>
        </p:nvSpPr>
        <p:spPr bwMode="auto">
          <a:xfrm>
            <a:off x="4303713" y="590550"/>
            <a:ext cx="309721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800">
                <a:latin typeface="Arial" panose="020B0604020202020204" pitchFamily="34" charset="0"/>
                <a:ea typeface="Osaka"/>
              </a:rPr>
              <a:t>リスクへの対策</a:t>
            </a:r>
            <a:endParaRPr lang="en-US" altLang="ja-JP" sz="1800">
              <a:latin typeface="Arial" panose="020B0604020202020204" pitchFamily="34" charset="0"/>
              <a:ea typeface="Osaka"/>
            </a:endParaRPr>
          </a:p>
          <a:p>
            <a:pPr algn="ctr">
              <a:spcBef>
                <a:spcPct val="0"/>
              </a:spcBef>
              <a:buFontTx/>
              <a:buNone/>
            </a:pPr>
            <a:r>
              <a:rPr lang="ja-JP" altLang="en-US" sz="1800">
                <a:latin typeface="Arial" panose="020B0604020202020204" pitchFamily="34" charset="0"/>
                <a:ea typeface="Osaka"/>
              </a:rPr>
              <a:t>ゾーニング、ＰＰＥ等</a:t>
            </a:r>
          </a:p>
        </p:txBody>
      </p:sp>
      <p:cxnSp>
        <p:nvCxnSpPr>
          <p:cNvPr id="28" name="直線コネクタ 27">
            <a:extLst>
              <a:ext uri="{FF2B5EF4-FFF2-40B4-BE49-F238E27FC236}">
                <a16:creationId xmlns:a16="http://schemas.microsoft.com/office/drawing/2014/main" id="{BD846286-4ADC-412C-AA9F-AE4B8ED8C044}"/>
              </a:ext>
            </a:extLst>
          </p:cNvPr>
          <p:cNvCxnSpPr>
            <a:cxnSpLocks/>
          </p:cNvCxnSpPr>
          <p:nvPr/>
        </p:nvCxnSpPr>
        <p:spPr>
          <a:xfrm flipH="1">
            <a:off x="371475" y="5517232"/>
            <a:ext cx="836771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3197" name="テキスト ボックス 2">
            <a:extLst>
              <a:ext uri="{FF2B5EF4-FFF2-40B4-BE49-F238E27FC236}">
                <a16:creationId xmlns:a16="http://schemas.microsoft.com/office/drawing/2014/main" id="{45016903-1F34-4F0B-97EA-FB9D3D8C80BC}"/>
              </a:ext>
            </a:extLst>
          </p:cNvPr>
          <p:cNvSpPr txBox="1">
            <a:spLocks noChangeArrowheads="1"/>
          </p:cNvSpPr>
          <p:nvPr/>
        </p:nvSpPr>
        <p:spPr bwMode="auto">
          <a:xfrm>
            <a:off x="387350" y="1985963"/>
            <a:ext cx="3033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・移動中の津波等の発生</a:t>
            </a:r>
          </a:p>
        </p:txBody>
      </p:sp>
      <p:sp>
        <p:nvSpPr>
          <p:cNvPr id="93198" name="テキスト ボックス 2">
            <a:extLst>
              <a:ext uri="{FF2B5EF4-FFF2-40B4-BE49-F238E27FC236}">
                <a16:creationId xmlns:a16="http://schemas.microsoft.com/office/drawing/2014/main" id="{67FD42D4-0252-42BE-969F-A3F0CF7F18E0}"/>
              </a:ext>
            </a:extLst>
          </p:cNvPr>
          <p:cNvSpPr txBox="1">
            <a:spLocks noChangeArrowheads="1"/>
          </p:cNvSpPr>
          <p:nvPr/>
        </p:nvSpPr>
        <p:spPr bwMode="auto">
          <a:xfrm>
            <a:off x="371475" y="3011488"/>
            <a:ext cx="3235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dirty="0">
                <a:latin typeface="Arial" panose="020B0604020202020204" pitchFamily="34" charset="0"/>
                <a:ea typeface="Osaka"/>
              </a:rPr>
              <a:t>・車両のトラブル</a:t>
            </a:r>
            <a:endParaRPr lang="en-US" altLang="ja-JP" sz="1600" dirty="0">
              <a:latin typeface="Arial" panose="020B0604020202020204" pitchFamily="34" charset="0"/>
              <a:ea typeface="Osaka"/>
            </a:endParaRPr>
          </a:p>
          <a:p>
            <a:pPr>
              <a:spcBef>
                <a:spcPct val="0"/>
              </a:spcBef>
              <a:buFont typeface="Arial" panose="020B0604020202020204" pitchFamily="34" charset="0"/>
              <a:buNone/>
            </a:pPr>
            <a:r>
              <a:rPr lang="ja-JP" altLang="en-US" sz="1600" dirty="0">
                <a:latin typeface="Arial" panose="020B0604020202020204" pitchFamily="34" charset="0"/>
                <a:ea typeface="Osaka"/>
              </a:rPr>
              <a:t>・気象条件悪化</a:t>
            </a:r>
          </a:p>
          <a:p>
            <a:pPr>
              <a:spcBef>
                <a:spcPct val="0"/>
              </a:spcBef>
              <a:buFontTx/>
              <a:buNone/>
            </a:pP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・燃料切れ</a:t>
            </a:r>
            <a:endParaRPr lang="en-US" altLang="ja-JP" sz="1600" dirty="0">
              <a:latin typeface="Arial" panose="020B0604020202020204" pitchFamily="34" charset="0"/>
              <a:ea typeface="Osaka"/>
            </a:endParaRPr>
          </a:p>
          <a:p>
            <a:pPr>
              <a:spcBef>
                <a:spcPct val="0"/>
              </a:spcBef>
              <a:buFontTx/>
              <a:buNone/>
            </a:pP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・運転手の疲労による事故発生等</a:t>
            </a:r>
            <a:endParaRPr lang="en-US" altLang="ja-JP" sz="1600" dirty="0">
              <a:latin typeface="Arial" panose="020B0604020202020204" pitchFamily="34" charset="0"/>
              <a:ea typeface="Osaka"/>
            </a:endParaRPr>
          </a:p>
        </p:txBody>
      </p:sp>
      <p:sp>
        <p:nvSpPr>
          <p:cNvPr id="93199" name="テキスト ボックス 11">
            <a:extLst>
              <a:ext uri="{FF2B5EF4-FFF2-40B4-BE49-F238E27FC236}">
                <a16:creationId xmlns:a16="http://schemas.microsoft.com/office/drawing/2014/main" id="{F1B8BA41-1A89-4490-877F-4434E01DE163}"/>
              </a:ext>
            </a:extLst>
          </p:cNvPr>
          <p:cNvSpPr txBox="1">
            <a:spLocks noChangeArrowheads="1"/>
          </p:cNvSpPr>
          <p:nvPr/>
        </p:nvSpPr>
        <p:spPr bwMode="auto">
          <a:xfrm>
            <a:off x="3865563" y="5663455"/>
            <a:ext cx="1989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体制</a:t>
            </a:r>
            <a:endParaRPr lang="en-US" altLang="ja-JP" sz="1600">
              <a:latin typeface="Arial" panose="020B0604020202020204" pitchFamily="34" charset="0"/>
              <a:ea typeface="Osaka"/>
            </a:endParaRPr>
          </a:p>
          <a:p>
            <a:pPr>
              <a:spcBef>
                <a:spcPct val="0"/>
              </a:spcBef>
              <a:buFontTx/>
              <a:buNone/>
            </a:pPr>
            <a:r>
              <a:rPr lang="ja-JP" altLang="en-US" sz="1600">
                <a:latin typeface="Arial" panose="020B0604020202020204" pitchFamily="34" charset="0"/>
                <a:ea typeface="Osaka"/>
              </a:rPr>
              <a:t>所属本部との連携</a:t>
            </a:r>
            <a:endParaRPr lang="en-US" altLang="ja-JP" sz="1600">
              <a:latin typeface="Arial" panose="020B0604020202020204" pitchFamily="34" charset="0"/>
              <a:ea typeface="Osaka"/>
            </a:endParaRPr>
          </a:p>
          <a:p>
            <a:pPr>
              <a:spcBef>
                <a:spcPct val="0"/>
              </a:spcBef>
              <a:buFontTx/>
              <a:buNone/>
            </a:pPr>
            <a:endParaRPr lang="ja-JP" altLang="en-US" sz="1600">
              <a:latin typeface="Arial" panose="020B0604020202020204" pitchFamily="34" charset="0"/>
              <a:ea typeface="Osaka"/>
            </a:endParaRPr>
          </a:p>
        </p:txBody>
      </p:sp>
      <p:sp>
        <p:nvSpPr>
          <p:cNvPr id="93200" name="テキスト ボックス 27">
            <a:extLst>
              <a:ext uri="{FF2B5EF4-FFF2-40B4-BE49-F238E27FC236}">
                <a16:creationId xmlns:a16="http://schemas.microsoft.com/office/drawing/2014/main" id="{8DC034B5-4FAF-4152-9A13-FD87B4AA282C}"/>
              </a:ext>
            </a:extLst>
          </p:cNvPr>
          <p:cNvSpPr txBox="1">
            <a:spLocks noChangeArrowheads="1"/>
          </p:cNvSpPr>
          <p:nvPr/>
        </p:nvSpPr>
        <p:spPr bwMode="auto">
          <a:xfrm>
            <a:off x="6126163" y="5663455"/>
            <a:ext cx="23225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連絡手段</a:t>
            </a:r>
            <a:endParaRPr lang="en-US" altLang="ja-JP" sz="1600">
              <a:latin typeface="Arial" panose="020B0604020202020204" pitchFamily="34" charset="0"/>
              <a:ea typeface="Osaka"/>
            </a:endParaRPr>
          </a:p>
          <a:p>
            <a:pPr>
              <a:spcBef>
                <a:spcPct val="0"/>
              </a:spcBef>
              <a:buFontTx/>
              <a:buNone/>
            </a:pPr>
            <a:r>
              <a:rPr lang="ja-JP" altLang="en-US" sz="1600">
                <a:latin typeface="Arial" panose="020B0604020202020204" pitchFamily="34" charset="0"/>
                <a:ea typeface="Osaka"/>
              </a:rPr>
              <a:t>・衛星電話</a:t>
            </a:r>
            <a:endParaRPr lang="en-US" altLang="ja-JP" sz="1600">
              <a:latin typeface="Arial" panose="020B0604020202020204" pitchFamily="34" charset="0"/>
              <a:ea typeface="Osaka"/>
            </a:endParaRPr>
          </a:p>
          <a:p>
            <a:pPr>
              <a:spcBef>
                <a:spcPct val="0"/>
              </a:spcBef>
              <a:buFontTx/>
              <a:buNone/>
            </a:pPr>
            <a:r>
              <a:rPr lang="ja-JP" altLang="en-US" sz="1600">
                <a:latin typeface="Arial" panose="020B0604020202020204" pitchFamily="34" charset="0"/>
                <a:ea typeface="Osaka"/>
              </a:rPr>
              <a:t>・ＥＭＩＳ</a:t>
            </a:r>
            <a:endParaRPr lang="en-US" altLang="ja-JP" sz="1600">
              <a:latin typeface="Arial" panose="020B0604020202020204" pitchFamily="34" charset="0"/>
              <a:ea typeface="Osaka"/>
            </a:endParaRPr>
          </a:p>
          <a:p>
            <a:pPr>
              <a:spcBef>
                <a:spcPct val="0"/>
              </a:spcBef>
              <a:buFontTx/>
              <a:buNone/>
            </a:pPr>
            <a:r>
              <a:rPr lang="ja-JP" altLang="en-US" sz="1600">
                <a:latin typeface="Arial" panose="020B0604020202020204" pitchFamily="34" charset="0"/>
                <a:ea typeface="Osaka"/>
              </a:rPr>
              <a:t>・ラジオ、テレビ</a:t>
            </a:r>
            <a:endParaRPr lang="en-US" altLang="ja-JP" sz="1600">
              <a:latin typeface="Arial" panose="020B0604020202020204" pitchFamily="34" charset="0"/>
              <a:ea typeface="Osaka"/>
            </a:endParaRPr>
          </a:p>
        </p:txBody>
      </p:sp>
      <p:sp>
        <p:nvSpPr>
          <p:cNvPr id="93201" name="テキスト ボックス 13">
            <a:extLst>
              <a:ext uri="{FF2B5EF4-FFF2-40B4-BE49-F238E27FC236}">
                <a16:creationId xmlns:a16="http://schemas.microsoft.com/office/drawing/2014/main" id="{929F53FB-6DC1-4080-A3CA-410994ADD54F}"/>
              </a:ext>
            </a:extLst>
          </p:cNvPr>
          <p:cNvSpPr txBox="1">
            <a:spLocks noChangeArrowheads="1"/>
          </p:cNvSpPr>
          <p:nvPr/>
        </p:nvSpPr>
        <p:spPr bwMode="auto">
          <a:xfrm>
            <a:off x="4192588" y="1644650"/>
            <a:ext cx="47005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dirty="0">
                <a:latin typeface="Arial" panose="020B0604020202020204" pitchFamily="34" charset="0"/>
                <a:ea typeface="Osaka"/>
              </a:rPr>
              <a:t>ゾーニング</a:t>
            </a: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・沿岸部などリスクの高い地域を回避しての移動</a:t>
            </a: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　</a:t>
            </a:r>
            <a:r>
              <a:rPr lang="en-US" altLang="ja-JP" sz="1600" dirty="0">
                <a:latin typeface="Arial" panose="020B0604020202020204" pitchFamily="34" charset="0"/>
                <a:ea typeface="Osaka"/>
              </a:rPr>
              <a:t>〈</a:t>
            </a:r>
            <a:r>
              <a:rPr lang="ja-JP" altLang="en-US" sz="1600" dirty="0">
                <a:latin typeface="Arial" panose="020B0604020202020204" pitchFamily="34" charset="0"/>
                <a:ea typeface="Osaka"/>
              </a:rPr>
              <a:t>ハザードマップの活用</a:t>
            </a:r>
            <a:r>
              <a:rPr lang="en-US" altLang="ja-JP" sz="1600" dirty="0">
                <a:latin typeface="Arial" panose="020B0604020202020204" pitchFamily="34" charset="0"/>
                <a:ea typeface="Osaka"/>
              </a:rPr>
              <a:t>〉</a:t>
            </a:r>
          </a:p>
          <a:p>
            <a:pPr>
              <a:spcBef>
                <a:spcPct val="0"/>
              </a:spcBef>
              <a:buFontTx/>
              <a:buNone/>
            </a:pP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余震等の発生時の対応</a:t>
            </a: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・本部への連絡（安否確認）</a:t>
            </a:r>
          </a:p>
          <a:p>
            <a:pPr>
              <a:spcBef>
                <a:spcPct val="0"/>
              </a:spcBef>
              <a:buFontTx/>
              <a:buNone/>
            </a:pP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安全運行のための対策</a:t>
            </a:r>
          </a:p>
          <a:p>
            <a:pPr>
              <a:spcBef>
                <a:spcPct val="0"/>
              </a:spcBef>
              <a:buFontTx/>
              <a:buNone/>
            </a:pPr>
            <a:r>
              <a:rPr lang="ja-JP" altLang="en-US" sz="1600" dirty="0">
                <a:latin typeface="Arial" panose="020B0604020202020204" pitchFamily="34" charset="0"/>
                <a:ea typeface="Osaka"/>
              </a:rPr>
              <a:t>・運行前の車両点検</a:t>
            </a:r>
            <a:endParaRPr lang="en-US" altLang="ja-JP" sz="1600" dirty="0">
              <a:latin typeface="Arial" panose="020B0604020202020204" pitchFamily="34" charset="0"/>
              <a:ea typeface="Osaka"/>
            </a:endParaRPr>
          </a:p>
          <a:p>
            <a:pPr>
              <a:spcBef>
                <a:spcPct val="0"/>
              </a:spcBef>
              <a:buFont typeface="Arial" panose="020B0604020202020204" pitchFamily="34" charset="0"/>
              <a:buNone/>
            </a:pPr>
            <a:r>
              <a:rPr lang="ja-JP" altLang="en-US" sz="1600" dirty="0">
                <a:latin typeface="Arial" panose="020B0604020202020204" pitchFamily="34" charset="0"/>
                <a:ea typeface="Osaka"/>
              </a:rPr>
              <a:t>・気象条件を考慮した装備</a:t>
            </a:r>
            <a:br>
              <a:rPr lang="en-US" altLang="ja-JP" sz="1600" dirty="0">
                <a:latin typeface="Arial" panose="020B0604020202020204" pitchFamily="34" charset="0"/>
                <a:ea typeface="Osaka"/>
              </a:rPr>
            </a:br>
            <a:r>
              <a:rPr lang="ja-JP" altLang="en-US" sz="1600" dirty="0">
                <a:latin typeface="Arial" panose="020B0604020202020204" pitchFamily="34" charset="0"/>
                <a:ea typeface="Osaka"/>
              </a:rPr>
              <a:t>　（スタッドレスタイヤ等）</a:t>
            </a:r>
            <a:endParaRPr lang="en-US" altLang="ja-JP" sz="1600" dirty="0">
              <a:latin typeface="Arial" panose="020B0604020202020204" pitchFamily="34" charset="0"/>
              <a:ea typeface="Osaka"/>
            </a:endParaRPr>
          </a:p>
          <a:p>
            <a:pPr>
              <a:spcBef>
                <a:spcPct val="0"/>
              </a:spcBef>
              <a:buFont typeface="Arial" panose="020B0604020202020204" pitchFamily="34" charset="0"/>
              <a:buNone/>
            </a:pPr>
            <a:r>
              <a:rPr lang="ja-JP" altLang="en-US" sz="1600" dirty="0">
                <a:latin typeface="Arial" panose="020B0604020202020204" pitchFamily="34" charset="0"/>
                <a:ea typeface="Osaka"/>
              </a:rPr>
              <a:t>・早めの燃料補給、携行缶の携行</a:t>
            </a: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・気象状況・交通規制を考慮した安全運転</a:t>
            </a: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・運転手の適切な休憩・交代</a:t>
            </a:r>
            <a:endParaRPr lang="en-US" altLang="ja-JP" sz="1600" dirty="0">
              <a:latin typeface="Arial" panose="020B0604020202020204" pitchFamily="34" charset="0"/>
              <a:ea typeface="Osaka"/>
            </a:endParaRPr>
          </a:p>
          <a:p>
            <a:pPr>
              <a:spcBef>
                <a:spcPct val="0"/>
              </a:spcBef>
              <a:buFontTx/>
              <a:buNone/>
            </a:pPr>
            <a:r>
              <a:rPr lang="ja-JP" altLang="en-US" sz="1600" dirty="0">
                <a:latin typeface="Arial" panose="020B0604020202020204" pitchFamily="34" charset="0"/>
                <a:ea typeface="Osaka"/>
              </a:rPr>
              <a:t>・コンボイ</a:t>
            </a:r>
          </a:p>
        </p:txBody>
      </p:sp>
      <p:cxnSp>
        <p:nvCxnSpPr>
          <p:cNvPr id="19" name="直線矢印コネクタ 18">
            <a:extLst>
              <a:ext uri="{FF2B5EF4-FFF2-40B4-BE49-F238E27FC236}">
                <a16:creationId xmlns:a16="http://schemas.microsoft.com/office/drawing/2014/main" id="{4DD0F329-48F5-4644-9BBE-1DDB6EE38529}"/>
              </a:ext>
            </a:extLst>
          </p:cNvPr>
          <p:cNvCxnSpPr>
            <a:cxnSpLocks/>
          </p:cNvCxnSpPr>
          <p:nvPr/>
        </p:nvCxnSpPr>
        <p:spPr>
          <a:xfrm flipV="1">
            <a:off x="2782888" y="1973263"/>
            <a:ext cx="1462087" cy="1825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B3164BE6-6E44-4F10-B299-63E72A81CCE6}"/>
              </a:ext>
            </a:extLst>
          </p:cNvPr>
          <p:cNvCxnSpPr>
            <a:cxnSpLocks/>
          </p:cNvCxnSpPr>
          <p:nvPr/>
        </p:nvCxnSpPr>
        <p:spPr>
          <a:xfrm flipV="1">
            <a:off x="2916238" y="2830513"/>
            <a:ext cx="1328737"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7118EF0-6191-4B51-AF16-9E83A0333166}"/>
              </a:ext>
            </a:extLst>
          </p:cNvPr>
          <p:cNvCxnSpPr>
            <a:cxnSpLocks/>
          </p:cNvCxnSpPr>
          <p:nvPr/>
        </p:nvCxnSpPr>
        <p:spPr>
          <a:xfrm>
            <a:off x="2199128" y="3228069"/>
            <a:ext cx="1993460" cy="46128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BFFB006-C0B5-4BA6-B57B-44BC2ECEC293}"/>
              </a:ext>
            </a:extLst>
          </p:cNvPr>
          <p:cNvCxnSpPr>
            <a:cxnSpLocks/>
          </p:cNvCxnSpPr>
          <p:nvPr/>
        </p:nvCxnSpPr>
        <p:spPr>
          <a:xfrm>
            <a:off x="2022475" y="3545741"/>
            <a:ext cx="2170113" cy="43326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C15FEB8-8ECE-4260-AFC7-15C3B03D2D71}"/>
              </a:ext>
            </a:extLst>
          </p:cNvPr>
          <p:cNvCxnSpPr>
            <a:cxnSpLocks/>
          </p:cNvCxnSpPr>
          <p:nvPr/>
        </p:nvCxnSpPr>
        <p:spPr>
          <a:xfrm>
            <a:off x="1676400" y="3940175"/>
            <a:ext cx="2568575" cy="49688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8CAADADD-C77B-4C23-832A-D81F20CFF6BD}"/>
              </a:ext>
            </a:extLst>
          </p:cNvPr>
          <p:cNvCxnSpPr>
            <a:cxnSpLocks/>
          </p:cNvCxnSpPr>
          <p:nvPr/>
        </p:nvCxnSpPr>
        <p:spPr>
          <a:xfrm>
            <a:off x="3508375" y="4437063"/>
            <a:ext cx="771525" cy="56991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3208" name="テキスト ボックス 2">
            <a:extLst>
              <a:ext uri="{FF2B5EF4-FFF2-40B4-BE49-F238E27FC236}">
                <a16:creationId xmlns:a16="http://schemas.microsoft.com/office/drawing/2014/main" id="{D235FF79-F110-4848-981B-D08241037BDF}"/>
              </a:ext>
            </a:extLst>
          </p:cNvPr>
          <p:cNvSpPr txBox="1">
            <a:spLocks noChangeArrowheads="1"/>
          </p:cNvSpPr>
          <p:nvPr/>
        </p:nvSpPr>
        <p:spPr bwMode="auto">
          <a:xfrm>
            <a:off x="371475" y="2681288"/>
            <a:ext cx="3033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Arial" panose="020B0604020202020204" pitchFamily="34" charset="0"/>
                <a:ea typeface="Osaka"/>
              </a:rPr>
              <a:t>・移動中の余震等の発生</a:t>
            </a:r>
          </a:p>
        </p:txBody>
      </p:sp>
      <p:sp>
        <p:nvSpPr>
          <p:cNvPr id="30" name="テキスト ボックス 25">
            <a:extLst>
              <a:ext uri="{FF2B5EF4-FFF2-40B4-BE49-F238E27FC236}">
                <a16:creationId xmlns:a16="http://schemas.microsoft.com/office/drawing/2014/main" id="{3BDC9CB6-D356-41C8-9C02-9CAF8480E364}"/>
              </a:ext>
            </a:extLst>
          </p:cNvPr>
          <p:cNvSpPr txBox="1">
            <a:spLocks noChangeArrowheads="1"/>
          </p:cNvSpPr>
          <p:nvPr/>
        </p:nvSpPr>
        <p:spPr bwMode="auto">
          <a:xfrm>
            <a:off x="371475" y="5766643"/>
            <a:ext cx="2512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800" dirty="0">
                <a:latin typeface="Arial" panose="020B0604020202020204" pitchFamily="34" charset="0"/>
                <a:ea typeface="Osaka"/>
              </a:rPr>
              <a:t>危険情報の収集・連絡体制の確保</a:t>
            </a:r>
          </a:p>
        </p:txBody>
      </p:sp>
      <p:sp>
        <p:nvSpPr>
          <p:cNvPr id="2" name="テキスト ボックス 1">
            <a:extLst>
              <a:ext uri="{FF2B5EF4-FFF2-40B4-BE49-F238E27FC236}">
                <a16:creationId xmlns:a16="http://schemas.microsoft.com/office/drawing/2014/main" id="{C5B7AE71-9B72-1CEC-2A58-2AEAF609C9F4}"/>
              </a:ext>
            </a:extLst>
          </p:cNvPr>
          <p:cNvSpPr txBox="1"/>
          <p:nvPr/>
        </p:nvSpPr>
        <p:spPr>
          <a:xfrm>
            <a:off x="103227" y="81881"/>
            <a:ext cx="4134465" cy="523220"/>
          </a:xfrm>
          <a:prstGeom prst="rect">
            <a:avLst/>
          </a:prstGeom>
          <a:solidFill>
            <a:schemeClr val="bg1"/>
          </a:solidFill>
        </p:spPr>
        <p:txBody>
          <a:bodyPr wrap="none" rtlCol="0">
            <a:spAutoFit/>
          </a:bodyPr>
          <a:lstStyle/>
          <a:p>
            <a:r>
              <a:rPr kumimoji="1" lang="ja-JP" altLang="en-US" sz="2800" dirty="0"/>
              <a:t>行路上の安全管理（例）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ppt_w/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ppt_w</p:attrName>
                                        </p:attrNameLst>
                                      </p:cBhvr>
                                      <p:tavLst>
                                        <p:tav tm="0">
                                          <p:val>
                                            <p:fltVal val="0"/>
                                          </p:val>
                                        </p:tav>
                                        <p:tav tm="100000">
                                          <p:val>
                                            <p:strVal val="#ppt_w"/>
                                          </p:val>
                                        </p:tav>
                                      </p:tavLst>
                                    </p:anim>
                                    <p:anim calcmode="lin" valueType="num">
                                      <p:cBhvr>
                                        <p:cTn id="10"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ppt_x</p:attrName>
                                        </p:attrNameLst>
                                      </p:cBhvr>
                                      <p:tavLst>
                                        <p:tav tm="0">
                                          <p:val>
                                            <p:strVal val="#ppt_x-#ppt_w/2"/>
                                          </p:val>
                                        </p:tav>
                                        <p:tav tm="100000">
                                          <p:val>
                                            <p:strVal val="#ppt_x"/>
                                          </p:val>
                                        </p:tav>
                                      </p:tavLst>
                                    </p:anim>
                                    <p:anim calcmode="lin" valueType="num">
                                      <p:cBhvr>
                                        <p:cTn id="16" dur="500" fill="hold"/>
                                        <p:tgtEl>
                                          <p:spTgt spid="20"/>
                                        </p:tgtEl>
                                        <p:attrNameLst>
                                          <p:attrName>ppt_y</p:attrName>
                                        </p:attrNameLst>
                                      </p:cBhvr>
                                      <p:tavLst>
                                        <p:tav tm="0">
                                          <p:val>
                                            <p:strVal val="#ppt_y"/>
                                          </p:val>
                                        </p:tav>
                                        <p:tav tm="100000">
                                          <p:val>
                                            <p:strVal val="#ppt_y"/>
                                          </p:val>
                                        </p:tav>
                                      </p:tavLst>
                                    </p:anim>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ppt_w/2"/>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ppt_x</p:attrName>
                                        </p:attrNameLst>
                                      </p:cBhvr>
                                      <p:tavLst>
                                        <p:tav tm="0">
                                          <p:val>
                                            <p:strVal val="#ppt_x-#ppt_w/2"/>
                                          </p:val>
                                        </p:tav>
                                        <p:tav tm="100000">
                                          <p:val>
                                            <p:strVal val="#ppt_x"/>
                                          </p:val>
                                        </p:tav>
                                      </p:tavLst>
                                    </p:anim>
                                    <p:anim calcmode="lin" valueType="num">
                                      <p:cBhvr>
                                        <p:cTn id="32" dur="500" fill="hold"/>
                                        <p:tgtEl>
                                          <p:spTgt spid="25"/>
                                        </p:tgtEl>
                                        <p:attrNameLst>
                                          <p:attrName>ppt_y</p:attrName>
                                        </p:attrNameLst>
                                      </p:cBhvr>
                                      <p:tavLst>
                                        <p:tav tm="0">
                                          <p:val>
                                            <p:strVal val="#ppt_y"/>
                                          </p:val>
                                        </p:tav>
                                        <p:tav tm="100000">
                                          <p:val>
                                            <p:strVal val="#ppt_y"/>
                                          </p:val>
                                        </p:tav>
                                      </p:tavLst>
                                    </p:anim>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ppt_x</p:attrName>
                                        </p:attrNameLst>
                                      </p:cBhvr>
                                      <p:tavLst>
                                        <p:tav tm="0">
                                          <p:val>
                                            <p:strVal val="#ppt_x-#ppt_w/2"/>
                                          </p:val>
                                        </p:tav>
                                        <p:tav tm="100000">
                                          <p:val>
                                            <p:strVal val="#ppt_x"/>
                                          </p:val>
                                        </p:tav>
                                      </p:tavLst>
                                    </p:anim>
                                    <p:anim calcmode="lin" valueType="num">
                                      <p:cBhvr>
                                        <p:cTn id="40" dur="500" fill="hold"/>
                                        <p:tgtEl>
                                          <p:spTgt spid="26"/>
                                        </p:tgtEl>
                                        <p:attrNameLst>
                                          <p:attrName>ppt_y</p:attrName>
                                        </p:attrNameLst>
                                      </p:cBhvr>
                                      <p:tavLst>
                                        <p:tav tm="0">
                                          <p:val>
                                            <p:strVal val="#ppt_y"/>
                                          </p:val>
                                        </p:tav>
                                        <p:tav tm="100000">
                                          <p:val>
                                            <p:strVal val="#ppt_y"/>
                                          </p:val>
                                        </p:tav>
                                      </p:tavLst>
                                    </p:anim>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ppt_x</p:attrName>
                                        </p:attrNameLst>
                                      </p:cBhvr>
                                      <p:tavLst>
                                        <p:tav tm="0">
                                          <p:val>
                                            <p:strVal val="#ppt_x-#ppt_w/2"/>
                                          </p:val>
                                        </p:tav>
                                        <p:tav tm="100000">
                                          <p:val>
                                            <p:strVal val="#ppt_x"/>
                                          </p:val>
                                        </p:tav>
                                      </p:tavLst>
                                    </p:anim>
                                    <p:anim calcmode="lin" valueType="num">
                                      <p:cBhvr>
                                        <p:cTn id="48" dur="500" fill="hold"/>
                                        <p:tgtEl>
                                          <p:spTgt spid="27"/>
                                        </p:tgtEl>
                                        <p:attrNameLst>
                                          <p:attrName>ppt_y</p:attrName>
                                        </p:attrNameLst>
                                      </p:cBhvr>
                                      <p:tavLst>
                                        <p:tav tm="0">
                                          <p:val>
                                            <p:strVal val="#ppt_y"/>
                                          </p:val>
                                        </p:tav>
                                        <p:tav tm="100000">
                                          <p:val>
                                            <p:strVal val="#ppt_y"/>
                                          </p:val>
                                        </p:tav>
                                      </p:tavLst>
                                    </p:anim>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892</Words>
  <Application>Microsoft Macintosh PowerPoint</Application>
  <PresentationFormat>画面に合わせる (4:3)</PresentationFormat>
  <Paragraphs>194</Paragraphs>
  <Slides>10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ＭＳ Ｐゴシック</vt:lpstr>
      <vt:lpstr>ＭＳ Ｐゴシック</vt:lpstr>
      <vt:lpstr>ＭＳ ゴシック</vt:lpstr>
      <vt:lpstr>Times</vt:lpstr>
      <vt:lpstr>Arial</vt:lpstr>
      <vt:lpstr>Calibri</vt:lpstr>
      <vt:lpstr>Wingdings</vt:lpstr>
      <vt:lpstr>Office テーマ</vt:lpstr>
      <vt:lpstr>DMATの活動は</vt:lpstr>
      <vt:lpstr>DMAT活動の優先順位</vt:lpstr>
      <vt:lpstr>災害医療支援とは</vt:lpstr>
      <vt:lpstr>ＤＭＡＴ基本活動</vt:lpstr>
      <vt:lpstr>活動中のマナー</vt:lpstr>
      <vt:lpstr>PowerPoint プレゼンテーション</vt:lpstr>
      <vt:lpstr>ＤＭＡＴの所属本部（原則）</vt:lpstr>
      <vt:lpstr>PowerPoint プレゼンテーション</vt:lpstr>
      <vt:lpstr>PowerPoint プレゼンテーション</vt:lpstr>
      <vt:lpstr>ガソリン携行缶について</vt:lpstr>
    </vt:vector>
  </TitlesOfParts>
  <Company>_x0008_ᖨ]쌰Ѵ쌼뿿_</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2004年2月 集団災害医療</dc:title>
  <dc:creator>大友 康裕</dc:creator>
  <cp:lastModifiedBy>kayako chishima</cp:lastModifiedBy>
  <cp:revision>748</cp:revision>
  <cp:lastPrinted>2022-05-09T07:49:17Z</cp:lastPrinted>
  <dcterms:created xsi:type="dcterms:W3CDTF">2010-08-05T01:57:31Z</dcterms:created>
  <dcterms:modified xsi:type="dcterms:W3CDTF">2024-09-19T23:14:08Z</dcterms:modified>
</cp:coreProperties>
</file>